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73" r:id="rId3"/>
    <p:sldId id="257" r:id="rId4"/>
    <p:sldId id="282" r:id="rId5"/>
    <p:sldId id="300" r:id="rId6"/>
    <p:sldId id="301" r:id="rId7"/>
    <p:sldId id="304" r:id="rId8"/>
    <p:sldId id="318" r:id="rId9"/>
    <p:sldId id="319" r:id="rId10"/>
    <p:sldId id="306" r:id="rId11"/>
    <p:sldId id="307" r:id="rId12"/>
    <p:sldId id="308" r:id="rId13"/>
    <p:sldId id="321" r:id="rId14"/>
    <p:sldId id="320" r:id="rId15"/>
    <p:sldId id="315" r:id="rId16"/>
    <p:sldId id="27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(AI&amp;ML)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6986"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224G1A3357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MOIN ALI KHAN T</a:t>
            </a:r>
          </a:p>
          <a:p>
            <a:pPr>
              <a:spcBef>
                <a:spcPts val="300"/>
              </a:spcBef>
            </a:pPr>
            <a:r>
              <a:rPr lang="en-US" sz="1200" b="0" dirty="0"/>
              <a:t>Roll No. 224G1A3357</a:t>
            </a:r>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p:cNvSpPr/>
          <p:nvPr/>
        </p:nvSpPr>
        <p:spPr>
          <a:xfrm>
            <a:off x="831844" y="33273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63" y="2690942"/>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Content Placeholder 2"/>
          <p:cNvSpPr>
            <a:spLocks noGrp="1"/>
          </p:cNvSpPr>
          <p:nvPr>
            <p:ph idx="1"/>
          </p:nvPr>
        </p:nvSpPr>
        <p:spPr/>
        <p:txBody>
          <a:bodyPr/>
          <a:lstStyle/>
          <a:p>
            <a:r>
              <a:rPr lang="en-US"/>
              <a:t> </a:t>
            </a:r>
            <a:r>
              <a:rPr lang="en-US" b="1"/>
              <a:t>Data Extraction and Collection:</a:t>
            </a:r>
            <a:endParaRPr lang="en-US"/>
          </a:p>
          <a:p>
            <a:pPr marL="0" indent="0">
              <a:buNone/>
            </a:pPr>
            <a:r>
              <a:rPr lang="en-US"/>
              <a:t>	</a:t>
            </a:r>
            <a:r>
              <a:rPr lang="en-US" sz="2400"/>
              <a:t>In this initial phase, relevant data is extracted from various sources, such as ERP systems, databases, and application logs.</a:t>
            </a:r>
          </a:p>
          <a:p>
            <a:pPr marL="0" indent="0">
              <a:buNone/>
            </a:pPr>
            <a:r>
              <a:rPr lang="en-US" sz="2400"/>
              <a:t>	The data collected usually includes timestamps, activity names, case IDs, and other relevant attributes that capture the process execution.</a:t>
            </a:r>
          </a:p>
          <a:p>
            <a:r>
              <a:rPr lang="en-US" b="1"/>
              <a:t>Predictive Analysis:</a:t>
            </a:r>
          </a:p>
          <a:p>
            <a:pPr marL="0" indent="0">
              <a:buNone/>
            </a:pPr>
            <a:r>
              <a:rPr lang="en-US"/>
              <a:t>	</a:t>
            </a:r>
            <a:r>
              <a:rPr lang="en-US" sz="2400"/>
              <a:t>Some advanced process mining tools incorporate machine learning techniques to predict future process behaviors based on historical data.</a:t>
            </a:r>
          </a:p>
          <a:p>
            <a:pPr marL="0" indent="0">
              <a:buNone/>
            </a:pPr>
            <a:r>
              <a:rPr lang="en-US" sz="2400"/>
              <a:t>	Predictive analytics can be used to forecast potential bottlenecks or delays and make proactive adjustments.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r>
              <a:rPr lang="en-IN" altLang="en-US"/>
              <a:t>.</a:t>
            </a:r>
          </a:p>
        </p:txBody>
      </p:sp>
      <p:sp>
        <p:nvSpPr>
          <p:cNvPr id="3" name="Content Placeholder 2"/>
          <p:cNvSpPr>
            <a:spLocks noGrp="1"/>
          </p:cNvSpPr>
          <p:nvPr>
            <p:ph idx="1"/>
          </p:nvPr>
        </p:nvSpPr>
        <p:spPr/>
        <p:txBody>
          <a:bodyPr/>
          <a:lstStyle/>
          <a:p>
            <a:r>
              <a:rPr lang="en-US" b="1"/>
              <a:t>Data Preprocessing:</a:t>
            </a:r>
          </a:p>
          <a:p>
            <a:pPr marL="0" indent="0">
              <a:lnSpc>
                <a:spcPct val="120000"/>
              </a:lnSpc>
              <a:spcBef>
                <a:spcPts val="1000"/>
              </a:spcBef>
              <a:buNone/>
            </a:pPr>
            <a:r>
              <a:rPr lang="en-US"/>
              <a:t>	</a:t>
            </a:r>
            <a:r>
              <a:rPr lang="en-US" sz="2400"/>
              <a:t>Raw data often requires cleaning and preprocessing to ensure accuracy and consistency.</a:t>
            </a:r>
          </a:p>
          <a:p>
            <a:pPr marL="0" indent="0">
              <a:lnSpc>
                <a:spcPct val="120000"/>
              </a:lnSpc>
              <a:spcBef>
                <a:spcPts val="1000"/>
              </a:spcBef>
              <a:spcAft>
                <a:spcPts val="0"/>
              </a:spcAft>
              <a:buNone/>
            </a:pPr>
            <a:r>
              <a:rPr lang="en-US" sz="2400"/>
              <a:t>	Data preprocessing involves tasks like handling missing values, removing        duplicates, and transforming data into a suitable format for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Real-Time Applications</a:t>
            </a:r>
          </a:p>
        </p:txBody>
      </p:sp>
      <p:sp>
        <p:nvSpPr>
          <p:cNvPr id="3" name="Content Placeholder 2"/>
          <p:cNvSpPr>
            <a:spLocks noGrp="1"/>
          </p:cNvSpPr>
          <p:nvPr>
            <p:ph idx="1"/>
          </p:nvPr>
        </p:nvSpPr>
        <p:spPr/>
        <p:txBody>
          <a:bodyPr>
            <a:normAutofit/>
          </a:bodyPr>
          <a:lstStyle/>
          <a:p>
            <a:pPr>
              <a:lnSpc>
                <a:spcPct val="120000"/>
              </a:lnSpc>
              <a:spcBef>
                <a:spcPts val="1000"/>
              </a:spcBef>
              <a:spcAft>
                <a:spcPts val="0"/>
              </a:spcAft>
            </a:pPr>
            <a:r>
              <a:rPr lang="en-US" sz="3110" b="1"/>
              <a:t>Healthcare Process Monitoring:</a:t>
            </a:r>
          </a:p>
          <a:p>
            <a:pPr marL="0" indent="0">
              <a:lnSpc>
                <a:spcPct val="120000"/>
              </a:lnSpc>
              <a:spcBef>
                <a:spcPts val="1000"/>
              </a:spcBef>
              <a:spcAft>
                <a:spcPts val="0"/>
              </a:spcAft>
              <a:buNone/>
            </a:pPr>
            <a:r>
              <a:rPr lang="en-IN" altLang="en-US" sz="2665"/>
              <a:t>	</a:t>
            </a:r>
            <a:r>
              <a:rPr lang="en-US" sz="2665"/>
              <a:t>In healthcare, process mining can be used to track patient flows, resource utilization, and treatment timelines in real time to enhance patient care.</a:t>
            </a:r>
          </a:p>
          <a:p>
            <a:pPr>
              <a:lnSpc>
                <a:spcPct val="120000"/>
              </a:lnSpc>
              <a:spcBef>
                <a:spcPts val="1000"/>
              </a:spcBef>
              <a:spcAft>
                <a:spcPts val="0"/>
              </a:spcAft>
            </a:pPr>
            <a:r>
              <a:rPr lang="en-US" b="1"/>
              <a:t>Risk Management in Banking:</a:t>
            </a:r>
          </a:p>
          <a:p>
            <a:pPr marL="0" indent="0">
              <a:lnSpc>
                <a:spcPct val="120000"/>
              </a:lnSpc>
              <a:spcBef>
                <a:spcPts val="1000"/>
              </a:spcBef>
              <a:spcAft>
                <a:spcPts val="0"/>
              </a:spcAft>
              <a:buNone/>
            </a:pPr>
            <a:r>
              <a:rPr lang="en-US"/>
              <a:t>	 Financial institutions can use process mining to monitor real-time data related to financial transactions and identify potential risks or regulatory non-compliance.</a:t>
            </a:r>
          </a:p>
          <a:p>
            <a:pPr>
              <a:lnSpc>
                <a:spcPct val="120000"/>
              </a:lnSpc>
              <a:spcBef>
                <a:spcPts val="1000"/>
              </a:spcBef>
              <a:spcAft>
                <a:spcPts val="0"/>
              </a:spcAft>
            </a:pPr>
            <a:endParaRPr lang="en-US"/>
          </a:p>
          <a:p>
            <a:pPr>
              <a:lnSpc>
                <a:spcPct val="120000"/>
              </a:lnSpc>
              <a:spcBef>
                <a:spcPts val="1000"/>
              </a:spcBef>
              <a:spcAft>
                <a:spcPts val="0"/>
              </a:spcAft>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p>
        </p:txBody>
      </p:sp>
      <p:sp>
        <p:nvSpPr>
          <p:cNvPr id="3" name="Content Placeholder 2"/>
          <p:cNvSpPr>
            <a:spLocks noGrp="1"/>
          </p:cNvSpPr>
          <p:nvPr>
            <p:ph idx="1"/>
          </p:nvPr>
        </p:nvSpPr>
        <p:spPr/>
        <p:txBody>
          <a:bodyPr/>
          <a:lstStyle/>
          <a:p>
            <a:r>
              <a:rPr lang="en-US" b="1"/>
              <a:t>Manufacturing Process Control:</a:t>
            </a:r>
          </a:p>
          <a:p>
            <a:pPr marL="0" indent="0">
              <a:lnSpc>
                <a:spcPct val="120000"/>
              </a:lnSpc>
              <a:spcBef>
                <a:spcPts val="1000"/>
              </a:spcBef>
              <a:spcAft>
                <a:spcPts val="0"/>
              </a:spcAft>
              <a:buNone/>
            </a:pPr>
            <a:r>
              <a:rPr lang="en-IN" altLang="en-US"/>
              <a:t>                                   </a:t>
            </a:r>
            <a:r>
              <a:rPr lang="en-US"/>
              <a:t>Real-time process mining can monitor manufacturing processes, identifying deviations and ensuring that production lines are running efficiently.</a:t>
            </a:r>
          </a:p>
          <a:p>
            <a:pPr>
              <a:lnSpc>
                <a:spcPct val="120000"/>
              </a:lnSpc>
              <a:spcBef>
                <a:spcPts val="1000"/>
              </a:spcBef>
              <a:spcAft>
                <a:spcPts val="0"/>
              </a:spcAft>
            </a:pPr>
            <a:r>
              <a:rPr lang="en-US" b="1"/>
              <a:t>Supply Chain Optimization:</a:t>
            </a:r>
            <a:endParaRPr lang="en-US"/>
          </a:p>
          <a:p>
            <a:pPr marL="0" indent="0">
              <a:lnSpc>
                <a:spcPct val="120000"/>
              </a:lnSpc>
              <a:spcBef>
                <a:spcPts val="1000"/>
              </a:spcBef>
              <a:spcAft>
                <a:spcPts val="0"/>
              </a:spcAft>
              <a:buNone/>
            </a:pPr>
            <a:r>
              <a:rPr lang="en-IN" altLang="en-US"/>
              <a:t>	</a:t>
            </a:r>
            <a:r>
              <a:rPr lang="en-US"/>
              <a:t>Real-time process mining can help optimize supply chain operations by tracking the movement of goods, identifying delays, and ensuring timely deliveries.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Learning outcomes</a:t>
            </a:r>
          </a:p>
        </p:txBody>
      </p:sp>
      <p:sp>
        <p:nvSpPr>
          <p:cNvPr id="3" name="Content Placeholder 2"/>
          <p:cNvSpPr>
            <a:spLocks noGrp="1"/>
          </p:cNvSpPr>
          <p:nvPr>
            <p:ph idx="1"/>
          </p:nvPr>
        </p:nvSpPr>
        <p:spPr/>
        <p:txBody>
          <a:bodyPr/>
          <a:lstStyle/>
          <a:p>
            <a:r>
              <a:rPr lang="en-US"/>
              <a:t> </a:t>
            </a:r>
            <a:r>
              <a:rPr lang="en-IN" altLang="en-US"/>
              <a:t>P</a:t>
            </a:r>
            <a:r>
              <a:rPr lang="en-US"/>
              <a:t>rocess mining is and its importance in analyzing and improving processes.</a:t>
            </a:r>
          </a:p>
          <a:p>
            <a:r>
              <a:rPr lang="en-US"/>
              <a:t>Explore various real-world applications of process mining across industries and sectors.</a:t>
            </a:r>
          </a:p>
          <a:p>
            <a:r>
              <a:rPr lang="en-US"/>
              <a:t>Familiarize yourself with basic process mining software and their functionalities.</a:t>
            </a:r>
          </a:p>
          <a:p>
            <a:r>
              <a:rPr lang="en-US"/>
              <a:t> process mining to discover and visualize actual processes from event logs.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Git Hub Dashboard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a:lnSpc>
                <a:spcPct val="120000"/>
              </a:lnSpc>
              <a:spcBef>
                <a:spcPts val="1000"/>
              </a:spcBef>
              <a:spcAft>
                <a:spcPts val="0"/>
              </a:spcAft>
            </a:pPr>
            <a:r>
              <a:rPr lang="en-US" sz="2400" dirty="0"/>
              <a:t>Participants will gain a comprehensive understanding of process mining's </a:t>
            </a:r>
            <a:r>
              <a:rPr lang="en-IN" altLang="en-US" sz="2400" dirty="0"/>
              <a:t>variance</a:t>
            </a:r>
            <a:r>
              <a:rPr lang="en-US" sz="2400" dirty="0"/>
              <a:t> applications across industries.</a:t>
            </a:r>
          </a:p>
          <a:p>
            <a:pPr>
              <a:lnSpc>
                <a:spcPct val="120000"/>
              </a:lnSpc>
              <a:spcBef>
                <a:spcPts val="1000"/>
              </a:spcBef>
              <a:spcAft>
                <a:spcPts val="0"/>
              </a:spcAft>
            </a:pPr>
            <a:r>
              <a:rPr lang="en-US" sz="2400" dirty="0"/>
              <a:t> Understanding the fundamental concepts and principles of process mining.</a:t>
            </a:r>
          </a:p>
          <a:p>
            <a:pPr>
              <a:lnSpc>
                <a:spcPct val="120000"/>
              </a:lnSpc>
              <a:spcBef>
                <a:spcPts val="1000"/>
              </a:spcBef>
              <a:spcAft>
                <a:spcPts val="0"/>
              </a:spcAft>
            </a:pPr>
            <a:r>
              <a:rPr lang="en-US" sz="2400" dirty="0"/>
              <a:t> Learning how to apply process mining techniques to real-world datasets.</a:t>
            </a:r>
          </a:p>
          <a:p>
            <a:pPr>
              <a:lnSpc>
                <a:spcPct val="120000"/>
              </a:lnSpc>
              <a:spcBef>
                <a:spcPts val="1000"/>
              </a:spcBef>
              <a:spcAft>
                <a:spcPts val="0"/>
              </a:spcAft>
            </a:pPr>
            <a:r>
              <a:rPr lang="en-US" sz="2400" dirty="0"/>
              <a:t> Gaining knowledge in using process mining tools and software.</a:t>
            </a:r>
          </a:p>
          <a:p>
            <a:pPr>
              <a:lnSpc>
                <a:spcPct val="120000"/>
              </a:lnSpc>
              <a:spcBef>
                <a:spcPts val="1000"/>
              </a:spcBef>
              <a:spcAft>
                <a:spcPts val="0"/>
              </a:spcAft>
            </a:pPr>
            <a:r>
              <a:rPr lang="en-US" sz="2400" dirty="0"/>
              <a:t>Acquiring knowledge of advanced process mining techniques, such as predictive analytics and decision mining.</a:t>
            </a:r>
          </a:p>
          <a:p>
            <a:pPr marL="0" indent="0">
              <a:lnSpc>
                <a:spcPct val="120000"/>
              </a:lnSpc>
              <a:spcBef>
                <a:spcPts val="1000"/>
              </a:spcBef>
              <a:spcAft>
                <a:spcPts val="0"/>
              </a:spcAft>
              <a:buNone/>
            </a:pPr>
            <a:r>
              <a:rPr lang="en-US" sz="24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a:bodyPr>
          <a:lstStyle/>
          <a:p>
            <a:pPr marL="522605" indent="-457200">
              <a:lnSpc>
                <a:spcPts val="2855"/>
              </a:lnSpc>
              <a:spcBef>
                <a:spcPts val="100"/>
              </a:spcBef>
              <a:tabLst>
                <a:tab pos="507365" algn="l"/>
              </a:tabLst>
            </a:pPr>
            <a:endParaRPr lang="en-US" b="1" spc="-5" dirty="0">
              <a:latin typeface="Times New Roman" panose="02020603050405020304"/>
              <a:cs typeface="Times New Roman" panose="02020603050405020304"/>
              <a:sym typeface="+mn-ea"/>
            </a:endParaRPr>
          </a:p>
          <a:p>
            <a:pPr marL="408305" indent="-342900" algn="just">
              <a:lnSpc>
                <a:spcPct val="120000"/>
              </a:lnSpc>
              <a:spcBef>
                <a:spcPts val="100"/>
              </a:spcBef>
              <a:spcAft>
                <a:spcPts val="0"/>
              </a:spcAft>
              <a:tabLst>
                <a:tab pos="507365" algn="l"/>
              </a:tabLst>
            </a:pPr>
            <a:r>
              <a:rPr lang="en-US" sz="2400">
                <a:sym typeface="+mn-ea"/>
              </a:rPr>
              <a:t>I did Process Mining Virtual internship from May 2023 to July 2023,through EduSkills-AICTE virtual internship oppurtunity.</a:t>
            </a:r>
            <a:endParaRPr lang="en-US" sz="2400" b="1" spc="-5" dirty="0">
              <a:latin typeface="Times New Roman" panose="02020603050405020304"/>
              <a:cs typeface="Times New Roman" panose="02020603050405020304"/>
              <a:sym typeface="+mn-ea"/>
            </a:endParaRPr>
          </a:p>
          <a:p>
            <a:pPr marL="65405" indent="0" algn="just">
              <a:lnSpc>
                <a:spcPct val="120000"/>
              </a:lnSpc>
              <a:spcBef>
                <a:spcPts val="100"/>
              </a:spcBef>
              <a:spcAft>
                <a:spcPts val="0"/>
              </a:spcAft>
              <a:buNone/>
              <a:tabLst>
                <a:tab pos="507365" algn="l"/>
              </a:tabLst>
            </a:pPr>
            <a:endParaRPr lang="en-US" sz="2400" b="1" spc="-5" dirty="0">
              <a:latin typeface="Times New Roman" panose="02020603050405020304"/>
              <a:cs typeface="Times New Roman" panose="02020603050405020304"/>
              <a:sym typeface="+mn-ea"/>
            </a:endParaRPr>
          </a:p>
          <a:p>
            <a:pPr marL="408305" indent="-342900" algn="just">
              <a:lnSpc>
                <a:spcPct val="120000"/>
              </a:lnSpc>
              <a:spcBef>
                <a:spcPts val="100"/>
              </a:spcBef>
              <a:spcAft>
                <a:spcPts val="0"/>
              </a:spcAft>
              <a:tabLst>
                <a:tab pos="507365" algn="l"/>
              </a:tabLst>
            </a:pPr>
            <a:r>
              <a:rPr lang="en-US" sz="2400" spc="-5" dirty="0">
                <a:latin typeface="Times New Roman" panose="02020603050405020304"/>
                <a:cs typeface="Times New Roman" panose="02020603050405020304"/>
                <a:sym typeface="+mn-ea"/>
              </a:rPr>
              <a:t>The process mining was done in the platform of </a:t>
            </a:r>
            <a:r>
              <a:rPr lang="en-US" sz="2400" spc="-5" dirty="0" err="1">
                <a:latin typeface="Times New Roman" panose="02020603050405020304"/>
                <a:cs typeface="Times New Roman" panose="02020603050405020304"/>
                <a:sym typeface="+mn-ea"/>
              </a:rPr>
              <a:t>Celonis</a:t>
            </a:r>
            <a:r>
              <a:rPr lang="en-US" sz="2400" spc="-5" dirty="0">
                <a:latin typeface="Times New Roman" panose="02020603050405020304"/>
                <a:cs typeface="Times New Roman" panose="02020603050405020304"/>
                <a:sym typeface="+mn-ea"/>
              </a:rPr>
              <a:t> website, it helps companies achieve process excellence through its platform by eliminating operational friction with their Intelligent Business Cloud </a:t>
            </a:r>
            <a:r>
              <a:rPr lang="en-IN" sz="2400" spc="-5" dirty="0">
                <a:latin typeface="Times New Roman" panose="02020603050405020304"/>
                <a:cs typeface="Times New Roman" panose="02020603050405020304"/>
                <a:sym typeface="+mn-ea"/>
              </a:rPr>
              <a:t>.</a:t>
            </a:r>
          </a:p>
          <a:p>
            <a:pPr marL="65405" indent="0" algn="just">
              <a:lnSpc>
                <a:spcPct val="120000"/>
              </a:lnSpc>
              <a:spcBef>
                <a:spcPts val="100"/>
              </a:spcBef>
              <a:spcAft>
                <a:spcPts val="0"/>
              </a:spcAft>
              <a:buNone/>
              <a:tabLst>
                <a:tab pos="507365" algn="l"/>
              </a:tabLst>
            </a:pPr>
            <a:endParaRPr lang="en-US" sz="2400" b="1" dirty="0"/>
          </a:p>
          <a:p>
            <a:pPr algn="just">
              <a:lnSpc>
                <a:spcPct val="120000"/>
              </a:lnSpc>
              <a:spcAft>
                <a:spcPts val="0"/>
              </a:spcAft>
            </a:pPr>
            <a:r>
              <a:rPr lang="en-US" sz="2400"/>
              <a:t>  Process Mining is a widely-used technology to model, ananlyze, and optimize business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a:t>
            </a:r>
            <a:r>
              <a:rPr lang="en-US"/>
              <a:t>....</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sz="2400"/>
              <a:t>  </a:t>
            </a:r>
            <a:r>
              <a:rPr lang="en-US" sz="2400" spc="-5" dirty="0">
                <a:latin typeface="Times New Roman" panose="02020603050405020304"/>
                <a:cs typeface="Times New Roman" panose="02020603050405020304"/>
                <a:sym typeface="+mn-ea"/>
              </a:rPr>
              <a:t>The main use of this process mining technique is to find deviations and weak points in business processes.</a:t>
            </a:r>
          </a:p>
          <a:p>
            <a:pPr>
              <a:lnSpc>
                <a:spcPct val="120000"/>
              </a:lnSpc>
              <a:spcBef>
                <a:spcPts val="1000"/>
              </a:spcBef>
              <a:spcAft>
                <a:spcPts val="0"/>
              </a:spcAft>
            </a:pPr>
            <a:r>
              <a:rPr lang="en-US" sz="2400" dirty="0">
                <a:sym typeface="+mn-ea"/>
              </a:rPr>
              <a:t> Process Mining is combination of two disciplines: Data  science and Business process Management.</a:t>
            </a:r>
            <a:endParaRPr lang="en-US" sz="2400" spc="-5" dirty="0">
              <a:latin typeface="Times New Roman" panose="02020603050405020304"/>
              <a:cs typeface="Times New Roman" panose="02020603050405020304"/>
              <a:sym typeface="+mn-ea"/>
            </a:endParaRPr>
          </a:p>
          <a:p>
            <a:pPr marL="0" indent="0">
              <a:lnSpc>
                <a:spcPct val="120000"/>
              </a:lnSpc>
              <a:spcBef>
                <a:spcPts val="1000"/>
              </a:spcBef>
              <a:spcAft>
                <a:spcPts val="0"/>
              </a:spcAft>
              <a:buNone/>
            </a:pPr>
            <a:endParaRPr lang="en-US" sz="2400" spc="-5" dirty="0">
              <a:latin typeface="Times New Roman" panose="02020603050405020304"/>
              <a:cs typeface="Times New Roman" panose="02020603050405020304"/>
            </a:endParaRPr>
          </a:p>
          <a:p>
            <a:pPr marL="0" indent="0">
              <a:lnSpc>
                <a:spcPct val="120000"/>
              </a:lnSpc>
              <a:buNone/>
            </a:pPr>
            <a:endParaRPr lang="en-US" sz="2400" b="1" dirty="0"/>
          </a:p>
          <a:p>
            <a:pPr>
              <a:lnSpc>
                <a:spcPct val="120000"/>
              </a:lnSpc>
              <a:spcBef>
                <a:spcPts val="1000"/>
              </a:spcBef>
              <a:spcAft>
                <a:spcPts val="0"/>
              </a:spcAft>
            </a:pPr>
            <a:endParaRPr lang="en-US" sz="24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155" y="3242945"/>
            <a:ext cx="6358255" cy="3148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Technology</a:t>
            </a:r>
          </a:p>
        </p:txBody>
      </p:sp>
      <p:sp>
        <p:nvSpPr>
          <p:cNvPr id="3" name="Content Placeholder 2"/>
          <p:cNvSpPr>
            <a:spLocks noGrp="1"/>
          </p:cNvSpPr>
          <p:nvPr>
            <p:ph idx="1"/>
          </p:nvPr>
        </p:nvSpPr>
        <p:spPr/>
        <p:txBody>
          <a:bodyPr>
            <a:noAutofit/>
          </a:bodyPr>
          <a:lstStyle/>
          <a:p>
            <a:pPr>
              <a:lnSpc>
                <a:spcPct val="120000"/>
              </a:lnSpc>
              <a:spcBef>
                <a:spcPts val="1000"/>
              </a:spcBef>
              <a:spcAft>
                <a:spcPts val="0"/>
              </a:spcAft>
            </a:pPr>
            <a:r>
              <a:rPr lang="en-US" sz="2400"/>
              <a:t>Process mining technologies encompass a range of tools and techniques that enable the analysis and optimization of business processes. </a:t>
            </a:r>
          </a:p>
          <a:p>
            <a:pPr marL="0" indent="0">
              <a:lnSpc>
                <a:spcPct val="120000"/>
              </a:lnSpc>
              <a:spcBef>
                <a:spcPts val="1000"/>
              </a:spcBef>
              <a:spcAft>
                <a:spcPts val="0"/>
              </a:spcAft>
              <a:buNone/>
            </a:pPr>
            <a:endParaRPr lang="en-US" sz="2400"/>
          </a:p>
        </p:txBody>
      </p:sp>
      <p:pic>
        <p:nvPicPr>
          <p:cNvPr id="10" name="Picture 2" descr="What Is Process Mining? Explore the Best Practices and Too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140" y="2396490"/>
            <a:ext cx="6091555" cy="387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normAutofit/>
          </a:bodyPr>
          <a:lstStyle/>
          <a:p>
            <a:pPr marL="0" indent="0">
              <a:lnSpc>
                <a:spcPct val="120000"/>
              </a:lnSpc>
              <a:spcBef>
                <a:spcPts val="1000"/>
              </a:spcBef>
              <a:spcAft>
                <a:spcPts val="0"/>
              </a:spcAft>
              <a:buNone/>
            </a:pPr>
            <a:r>
              <a:rPr lang="en-US" sz="2400">
                <a:sym typeface="+mn-ea"/>
              </a:rPr>
              <a:t>Some popular process mining technologies include:</a:t>
            </a:r>
          </a:p>
          <a:p>
            <a:pPr>
              <a:lnSpc>
                <a:spcPct val="120000"/>
              </a:lnSpc>
              <a:spcBef>
                <a:spcPts val="1000"/>
              </a:spcBef>
              <a:spcAft>
                <a:spcPts val="0"/>
              </a:spcAft>
            </a:pPr>
            <a:r>
              <a:rPr lang="en-US" b="1">
                <a:sym typeface="+mn-ea"/>
              </a:rPr>
              <a:t>Process Discovery:</a:t>
            </a:r>
            <a:r>
              <a:rPr lang="en-US">
                <a:sym typeface="+mn-ea"/>
              </a:rPr>
              <a:t> </a:t>
            </a:r>
            <a:r>
              <a:rPr lang="en-US" sz="2400">
                <a:sym typeface="+mn-ea"/>
              </a:rPr>
              <a:t>These technologies automatically extract process models from event logs, allowing for the visualization and understanding of the actual process flow.</a:t>
            </a:r>
            <a:endParaRPr lang="en-US" sz="2400"/>
          </a:p>
          <a:p>
            <a:pPr>
              <a:lnSpc>
                <a:spcPct val="120000"/>
              </a:lnSpc>
              <a:spcBef>
                <a:spcPts val="1000"/>
              </a:spcBef>
              <a:spcAft>
                <a:spcPts val="0"/>
              </a:spcAft>
            </a:pPr>
            <a:r>
              <a:rPr lang="en-US">
                <a:sym typeface="+mn-ea"/>
              </a:rPr>
              <a:t> </a:t>
            </a:r>
            <a:r>
              <a:rPr lang="en-US" b="1">
                <a:sym typeface="+mn-ea"/>
              </a:rPr>
              <a:t>Conformance Checking:</a:t>
            </a:r>
            <a:r>
              <a:rPr lang="en-US" sz="2400">
                <a:sym typeface="+mn-ea"/>
              </a:rPr>
              <a:t> These technologies compare the discovered process model with the expected or desired process model, identifying deviations and highlighting areas for improvement.</a:t>
            </a:r>
            <a:endParaRPr lang="en-US" sz="2400"/>
          </a:p>
          <a:p>
            <a:pPr>
              <a:lnSpc>
                <a:spcPct val="120000"/>
              </a:lnSpc>
              <a:spcBef>
                <a:spcPts val="1000"/>
              </a:spcBef>
              <a:spcAft>
                <a:spcPts val="0"/>
              </a:spcAft>
            </a:pPr>
            <a:r>
              <a:rPr lang="en-US">
                <a:sym typeface="+mn-ea"/>
              </a:rPr>
              <a:t> </a:t>
            </a:r>
            <a:r>
              <a:rPr lang="en-US" b="1">
                <a:sym typeface="+mn-ea"/>
              </a:rPr>
              <a:t>Performance Analysis:</a:t>
            </a:r>
            <a:r>
              <a:rPr lang="en-US">
                <a:sym typeface="+mn-ea"/>
              </a:rPr>
              <a:t> </a:t>
            </a:r>
            <a:r>
              <a:rPr lang="en-US" sz="2400">
                <a:sym typeface="+mn-ea"/>
              </a:rPr>
              <a:t>These technologies analyze process execution data to identify bottlenecks, inefficiencies, and opportunities for optimization. They provide insights into process cycle times, resource utilization, and other performance metrics.</a:t>
            </a:r>
            <a:endParaRPr lang="en-US" sz="2400"/>
          </a:p>
          <a:p>
            <a:pPr marL="0" indent="0">
              <a:buNone/>
            </a:pP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Applications</a:t>
            </a:r>
          </a:p>
        </p:txBody>
      </p:sp>
      <p:sp>
        <p:nvSpPr>
          <p:cNvPr id="3" name="Content Placeholder 2"/>
          <p:cNvSpPr>
            <a:spLocks noGrp="1"/>
          </p:cNvSpPr>
          <p:nvPr>
            <p:ph idx="1"/>
          </p:nvPr>
        </p:nvSpPr>
        <p:spPr/>
        <p:txBody>
          <a:bodyPr/>
          <a:lstStyle/>
          <a:p>
            <a:r>
              <a:rPr lang="en-IN" altLang="en-US" b="1"/>
              <a:t>Performance Monitoring</a:t>
            </a:r>
            <a:r>
              <a:rPr lang="en-IN" altLang="en-US"/>
              <a:t>:</a:t>
            </a:r>
          </a:p>
          <a:p>
            <a:pPr marL="0" indent="0">
              <a:lnSpc>
                <a:spcPct val="120000"/>
              </a:lnSpc>
              <a:spcBef>
                <a:spcPts val="1000"/>
              </a:spcBef>
              <a:spcAft>
                <a:spcPts val="0"/>
              </a:spcAft>
              <a:buNone/>
            </a:pPr>
            <a:r>
              <a:rPr lang="en-IN" altLang="en-US"/>
              <a:t>             P</a:t>
            </a:r>
            <a:r>
              <a:rPr lang="en-US"/>
              <a:t>rocess mining helps the company see how well they're doing. It looks at things like how fast tasks are getting done, if there are any problems slowing things down, or if people are doing things the right way</a:t>
            </a:r>
            <a:r>
              <a:rPr lang="en-IN" altLang="en-US"/>
              <a:t>.</a:t>
            </a:r>
          </a:p>
          <a:p>
            <a:pPr>
              <a:lnSpc>
                <a:spcPct val="120000"/>
              </a:lnSpc>
              <a:spcBef>
                <a:spcPts val="1000"/>
              </a:spcBef>
              <a:spcAft>
                <a:spcPts val="0"/>
              </a:spcAft>
            </a:pPr>
            <a:r>
              <a:rPr lang="en-US" b="1"/>
              <a:t>Predictive Analytics</a:t>
            </a:r>
            <a:r>
              <a:rPr lang="en-US"/>
              <a:t>:</a:t>
            </a:r>
          </a:p>
          <a:p>
            <a:pPr marL="0" indent="0">
              <a:lnSpc>
                <a:spcPct val="120000"/>
              </a:lnSpc>
              <a:spcBef>
                <a:spcPts val="1000"/>
              </a:spcBef>
              <a:spcAft>
                <a:spcPts val="0"/>
              </a:spcAft>
              <a:buNone/>
            </a:pPr>
            <a:r>
              <a:rPr lang="en-IN" altLang="en-US"/>
              <a:t>	</a:t>
            </a:r>
            <a:r>
              <a:rPr lang="en-US"/>
              <a:t> Advanced process mining techniques can be used to predict future process behaviors based on historical event data. This can be useful for forecasting demand, anticipating process bottlenecks, and making proactive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a:t>Customer Journey Analysis</a:t>
            </a:r>
            <a:r>
              <a:rPr lang="en-US"/>
              <a:t>: </a:t>
            </a:r>
          </a:p>
          <a:p>
            <a:pPr marL="0" indent="0">
              <a:buNone/>
            </a:pPr>
            <a:r>
              <a:rPr lang="en-IN" altLang="en-US"/>
              <a:t>	</a:t>
            </a:r>
            <a:r>
              <a:rPr lang="en-US"/>
              <a:t>Process mining can provide insights into the customer journey by analyzing interactions and touchpoints across different departments and systems. This helps organizations enhance customer experiences and identify pain points.</a:t>
            </a:r>
          </a:p>
          <a:p>
            <a:endParaRPr lang="en-US"/>
          </a:p>
          <a:p>
            <a:endParaRPr lang="en-US"/>
          </a:p>
        </p:txBody>
      </p:sp>
      <p:pic>
        <p:nvPicPr>
          <p:cNvPr id="5" name="Picture 4"/>
          <p:cNvPicPr>
            <a:picLocks noChangeAspect="1"/>
          </p:cNvPicPr>
          <p:nvPr/>
        </p:nvPicPr>
        <p:blipFill>
          <a:blip r:embed="rId2"/>
          <a:stretch>
            <a:fillRect/>
          </a:stretch>
        </p:blipFill>
        <p:spPr>
          <a:xfrm>
            <a:off x="2477135" y="3056890"/>
            <a:ext cx="6303645" cy="2945130"/>
          </a:xfrm>
          <a:prstGeom prst="rect">
            <a:avLst/>
          </a:prstGeom>
        </p:spPr>
      </p:pic>
      <p:sp>
        <p:nvSpPr>
          <p:cNvPr id="6" name="Title 5"/>
          <p:cNvSpPr>
            <a:spLocks noGrp="1"/>
          </p:cNvSpPr>
          <p:nvPr>
            <p:ph type="title"/>
          </p:nvPr>
        </p:nvSpPr>
        <p:spPr/>
        <p:txBody>
          <a:bodyPr/>
          <a:lstStyle/>
          <a:p>
            <a:r>
              <a:rPr lang="en-IN" altLang="en-US"/>
              <a:t>Contd....</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827</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Intro....</vt:lpstr>
      <vt:lpstr>Technology</vt:lpstr>
      <vt:lpstr>Contd....</vt:lpstr>
      <vt:lpstr>Applications</vt:lpstr>
      <vt:lpstr>Contd....</vt:lpstr>
      <vt:lpstr>Modules</vt:lpstr>
      <vt:lpstr>Contd....</vt:lpstr>
      <vt:lpstr>Real-Time Applications</vt:lpstr>
      <vt:lpstr>Contd.....</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MOIN KHAN</cp:lastModifiedBy>
  <cp:revision>130</cp:revision>
  <dcterms:created xsi:type="dcterms:W3CDTF">2019-06-11T05:35:00Z</dcterms:created>
  <dcterms:modified xsi:type="dcterms:W3CDTF">2024-10-30T04:09:34Z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A8B4DE6845B94DC88695F30B1D81CCFD</vt:lpwstr>
  </property>
  <property fmtid="{D5CDD505-2E9C-101B-9397-08002B2CF9AE}" pid="3" name="KSOProductBuildVer">
    <vt:lpwstr>1033-11.2.0.11537</vt:lpwstr>
  </property>
</Properties>
</file>