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9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12436" y="1292428"/>
            <a:ext cx="3167126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8816" y="618680"/>
            <a:ext cx="6789166" cy="9675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1959864"/>
            <a:ext cx="9395206" cy="26835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5383" y="2277516"/>
            <a:ext cx="7841233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799" y="2327275"/>
            <a:ext cx="9572625" cy="372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44.png"/><Relationship Id="rId21" Type="http://schemas.openxmlformats.org/officeDocument/2006/relationships/image" Target="../media/image62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5" Type="http://schemas.openxmlformats.org/officeDocument/2006/relationships/image" Target="../media/image66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24" Type="http://schemas.openxmlformats.org/officeDocument/2006/relationships/image" Target="../media/image65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28927" y="0"/>
            <a:ext cx="9764395" cy="4637405"/>
            <a:chOff x="1328927" y="0"/>
            <a:chExt cx="9764395" cy="4637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8927" y="2965653"/>
              <a:ext cx="5597398" cy="11229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0592" y="2965653"/>
              <a:ext cx="4832477" cy="11229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1583" y="3514293"/>
              <a:ext cx="3640709" cy="11229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44111" y="0"/>
              <a:ext cx="4303776" cy="41056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33220" y="3099003"/>
            <a:ext cx="8879840" cy="191579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75610" marR="5080" indent="-2963545">
              <a:lnSpc>
                <a:spcPts val="4320"/>
              </a:lnSpc>
              <a:spcBef>
                <a:spcPts val="655"/>
              </a:spcBef>
              <a:tabLst>
                <a:tab pos="2675890" algn="l"/>
                <a:tab pos="4945380" algn="l"/>
              </a:tabLst>
            </a:pPr>
            <a:r>
              <a:rPr sz="4000" b="1" spc="409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sz="4000" b="1" spc="535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r>
              <a:rPr sz="4000" b="1" spc="56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4000" b="1" spc="47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b="1" spc="330" dirty="0">
                <a:solidFill>
                  <a:srgbClr val="FFFFFF"/>
                </a:solidFill>
                <a:latin typeface="Cambria"/>
                <a:cs typeface="Cambria"/>
              </a:rPr>
              <a:t>IGN</a:t>
            </a: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4000" b="1" spc="305" dirty="0">
                <a:solidFill>
                  <a:srgbClr val="FFFFFF"/>
                </a:solidFill>
                <a:latin typeface="Cambria"/>
                <a:cs typeface="Cambria"/>
              </a:rPr>
              <a:t>DI</a:t>
            </a:r>
            <a:r>
              <a:rPr sz="4000" b="1" spc="365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r>
              <a:rPr sz="4000" b="1" spc="475" dirty="0">
                <a:solidFill>
                  <a:srgbClr val="FFFFFF"/>
                </a:solidFill>
                <a:latin typeface="Cambria"/>
                <a:cs typeface="Cambria"/>
              </a:rPr>
              <a:t>EC</a:t>
            </a:r>
            <a:r>
              <a:rPr sz="4000" b="1" spc="535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4000" b="1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4000" b="1" spc="515" dirty="0">
                <a:solidFill>
                  <a:srgbClr val="FFFFFF"/>
                </a:solidFill>
                <a:latin typeface="Cambria"/>
                <a:cs typeface="Cambria"/>
              </a:rPr>
              <a:t>I</a:t>
            </a:r>
            <a:r>
              <a:rPr sz="4000" b="1" spc="560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000" b="1" spc="645" dirty="0">
                <a:solidFill>
                  <a:srgbClr val="FFFFFF"/>
                </a:solidFill>
                <a:latin typeface="Cambria"/>
                <a:cs typeface="Cambria"/>
              </a:rPr>
              <a:t>V</a:t>
            </a:r>
            <a:r>
              <a:rPr sz="4000" b="1" spc="85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b="1" spc="890" dirty="0">
                <a:solidFill>
                  <a:srgbClr val="FFFFFF"/>
                </a:solidFill>
                <a:latin typeface="Cambria"/>
                <a:cs typeface="Cambria"/>
              </a:rPr>
              <a:t>S</a:t>
            </a:r>
            <a:r>
              <a:rPr sz="4000" b="1" spc="530" dirty="0">
                <a:solidFill>
                  <a:srgbClr val="FFFFFF"/>
                </a:solidFill>
                <a:latin typeface="Cambria"/>
                <a:cs typeface="Cambria"/>
              </a:rPr>
              <a:t>T</a:t>
            </a:r>
            <a:r>
              <a:rPr sz="4000" b="1" spc="66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4000" b="1" spc="850" dirty="0">
                <a:solidFill>
                  <a:srgbClr val="FFFFFF"/>
                </a:solidFill>
                <a:latin typeface="Cambria"/>
                <a:cs typeface="Cambria"/>
              </a:rPr>
              <a:t>E</a:t>
            </a:r>
            <a:r>
              <a:rPr sz="4000" b="1" spc="535" dirty="0">
                <a:solidFill>
                  <a:srgbClr val="FFFFFF"/>
                </a:solidFill>
                <a:latin typeface="Cambria"/>
                <a:cs typeface="Cambria"/>
              </a:rPr>
              <a:t>N</a:t>
            </a:r>
            <a:r>
              <a:rPr sz="4000" b="1" spc="140" dirty="0">
                <a:solidFill>
                  <a:srgbClr val="FFFFFF"/>
                </a:solidFill>
                <a:latin typeface="Cambria"/>
                <a:cs typeface="Cambria"/>
              </a:rPr>
              <a:t>T  </a:t>
            </a:r>
            <a:r>
              <a:rPr sz="4000" b="1" spc="625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4000">
              <a:latin typeface="Cambria"/>
              <a:cs typeface="Cambria"/>
            </a:endParaRPr>
          </a:p>
          <a:p>
            <a:pPr marR="227329" algn="ctr">
              <a:lnSpc>
                <a:spcPct val="100000"/>
              </a:lnSpc>
              <a:spcBef>
                <a:spcPts val="1845"/>
              </a:spcBef>
              <a:tabLst>
                <a:tab pos="2037714" algn="l"/>
                <a:tab pos="3750310" algn="l"/>
              </a:tabLst>
            </a:pPr>
            <a:r>
              <a:rPr sz="3200" spc="385" dirty="0">
                <a:solidFill>
                  <a:srgbClr val="585858"/>
                </a:solidFill>
                <a:latin typeface="Cambria"/>
                <a:cs typeface="Cambria"/>
              </a:rPr>
              <a:t>Detailed	</a:t>
            </a:r>
            <a:r>
              <a:rPr sz="3200" spc="315" dirty="0">
                <a:solidFill>
                  <a:srgbClr val="585858"/>
                </a:solidFill>
                <a:latin typeface="Cambria"/>
                <a:cs typeface="Cambria"/>
              </a:rPr>
              <a:t>Project	Report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0444" y="6196685"/>
            <a:ext cx="1832356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800" spc="85" dirty="0">
                <a:solidFill>
                  <a:srgbClr val="FFFFFF"/>
                </a:solidFill>
                <a:latin typeface="Cambria"/>
                <a:cs typeface="Cambria"/>
              </a:rPr>
              <a:t>Moin khan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THANK</a:t>
            </a:r>
            <a:r>
              <a:rPr spc="-15" dirty="0"/>
              <a:t> </a:t>
            </a:r>
            <a:r>
              <a:rPr spc="8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384" y="1167434"/>
            <a:ext cx="3814444" cy="11352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10"/>
              </a:spcBef>
            </a:pPr>
            <a:r>
              <a:rPr spc="505" dirty="0"/>
              <a:t>OBJECTIVE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71727" y="2447594"/>
            <a:ext cx="10538460" cy="1827530"/>
            <a:chOff x="871727" y="2447594"/>
            <a:chExt cx="10538460" cy="18275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1727" y="2447594"/>
              <a:ext cx="10538206" cy="8029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727" y="2959658"/>
              <a:ext cx="9011285" cy="8029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00032" y="2959658"/>
              <a:ext cx="601814" cy="802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8904" y="2959658"/>
              <a:ext cx="1415542" cy="8029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1727" y="3471722"/>
              <a:ext cx="1336421" cy="80297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5167" y="3471722"/>
              <a:ext cx="601814" cy="80297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4039" y="3471722"/>
              <a:ext cx="1095590" cy="8029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88542" y="2464572"/>
            <a:ext cx="10003790" cy="1562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800" spc="8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Arial MT"/>
                <a:cs typeface="Arial MT"/>
              </a:rPr>
              <a:t>goal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8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85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800" spc="-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3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7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understand</a:t>
            </a:r>
            <a:r>
              <a:rPr sz="28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20" dirty="0">
                <a:solidFill>
                  <a:srgbClr val="FFFFFF"/>
                </a:solidFill>
                <a:latin typeface="Arial MT"/>
                <a:cs typeface="Arial MT"/>
              </a:rPr>
              <a:t>Foreign</a:t>
            </a:r>
            <a:r>
              <a:rPr sz="2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Arial MT"/>
                <a:cs typeface="Arial MT"/>
              </a:rPr>
              <a:t>direct </a:t>
            </a:r>
            <a:r>
              <a:rPr sz="2800" spc="-7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al MT"/>
                <a:cs typeface="Arial MT"/>
              </a:rPr>
              <a:t>investment in India </a:t>
            </a:r>
            <a:r>
              <a:rPr sz="2800" spc="18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800" spc="145" dirty="0">
                <a:solidFill>
                  <a:srgbClr val="FFFFFF"/>
                </a:solidFill>
                <a:latin typeface="Arial MT"/>
                <a:cs typeface="Arial MT"/>
              </a:rPr>
              <a:t>last </a:t>
            </a:r>
            <a:r>
              <a:rPr sz="2800" spc="114" dirty="0">
                <a:solidFill>
                  <a:srgbClr val="FFFFFF"/>
                </a:solidFill>
                <a:latin typeface="Arial MT"/>
                <a:cs typeface="Arial MT"/>
              </a:rPr>
              <a:t>17 </a:t>
            </a:r>
            <a:r>
              <a:rPr sz="2800" spc="130" dirty="0">
                <a:solidFill>
                  <a:srgbClr val="FFFFFF"/>
                </a:solidFill>
                <a:latin typeface="Arial MT"/>
                <a:cs typeface="Arial MT"/>
              </a:rPr>
              <a:t>years </a:t>
            </a:r>
            <a:r>
              <a:rPr sz="2800" spc="160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2000-01 </a:t>
            </a:r>
            <a:r>
              <a:rPr sz="2800" spc="170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8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95" dirty="0">
                <a:solidFill>
                  <a:srgbClr val="FFFFFF"/>
                </a:solidFill>
                <a:latin typeface="Arial MT"/>
                <a:cs typeface="Arial MT"/>
              </a:rPr>
              <a:t>2016-17.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8207" y="850341"/>
            <a:ext cx="5850509" cy="97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1572" y="957452"/>
            <a:ext cx="529780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325" dirty="0">
                <a:latin typeface="Cambria"/>
                <a:cs typeface="Cambria"/>
              </a:rPr>
              <a:t>PROBLEM </a:t>
            </a:r>
            <a:r>
              <a:rPr sz="3400" spc="310" dirty="0">
                <a:latin typeface="Cambria"/>
                <a:cs typeface="Cambria"/>
              </a:rPr>
              <a:t>STATEMENT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0391" y="2212797"/>
            <a:ext cx="10447020" cy="3519170"/>
            <a:chOff x="850391" y="2212797"/>
            <a:chExt cx="10447020" cy="35191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1" y="2264613"/>
              <a:ext cx="379247" cy="492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3855" y="2212797"/>
              <a:ext cx="9520174" cy="5773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847" y="2578557"/>
              <a:ext cx="9843262" cy="5773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9847" y="2944317"/>
              <a:ext cx="6502654" cy="5773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1" y="3459543"/>
              <a:ext cx="415848" cy="5377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847" y="3435045"/>
              <a:ext cx="9925685" cy="5773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9847" y="3800805"/>
              <a:ext cx="946226" cy="57739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67255" y="3800805"/>
              <a:ext cx="434136" cy="57739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52600" y="3800805"/>
              <a:ext cx="1622933" cy="57739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6663" y="3800805"/>
              <a:ext cx="434136" cy="57739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12008" y="3800805"/>
              <a:ext cx="6530085" cy="5773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93351" y="3800805"/>
              <a:ext cx="434136" cy="57739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378696" y="3800805"/>
              <a:ext cx="1918588" cy="57739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9847" y="4166565"/>
              <a:ext cx="1793620" cy="57739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1" y="4684839"/>
              <a:ext cx="415848" cy="53778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9847" y="4660341"/>
              <a:ext cx="1162634" cy="57739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83663" y="4660341"/>
              <a:ext cx="434136" cy="57739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69008" y="4660341"/>
              <a:ext cx="3470021" cy="57739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391" y="5178551"/>
              <a:ext cx="415848" cy="53778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9847" y="5154167"/>
              <a:ext cx="897458" cy="577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18487" y="5154167"/>
              <a:ext cx="434136" cy="57739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03831" y="5154167"/>
              <a:ext cx="3460877" cy="57739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92835" y="2221342"/>
            <a:ext cx="10042525" cy="333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70205" indent="-228600">
              <a:lnSpc>
                <a:spcPct val="120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•"/>
              <a:tabLst>
                <a:tab pos="304800" algn="l"/>
                <a:tab pos="305435" algn="l"/>
              </a:tabLst>
            </a:pPr>
            <a:r>
              <a:rPr dirty="0"/>
              <a:t>	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Investment </a:t>
            </a:r>
            <a:r>
              <a:rPr sz="2000" spc="80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00" spc="75" dirty="0">
                <a:solidFill>
                  <a:srgbClr val="FFFFFF"/>
                </a:solidFill>
                <a:latin typeface="Arial MT"/>
                <a:cs typeface="Arial MT"/>
              </a:rPr>
              <a:t>game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of understanding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historic 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investment </a:t>
            </a:r>
            <a:r>
              <a:rPr sz="2000" spc="105" dirty="0">
                <a:solidFill>
                  <a:srgbClr val="FFFFFF"/>
                </a:solidFill>
                <a:latin typeface="Arial MT"/>
                <a:cs typeface="Arial MT"/>
              </a:rPr>
              <a:t>objects </a:t>
            </a:r>
            <a:r>
              <a:rPr sz="2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under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events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0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Arial MT"/>
                <a:cs typeface="Arial MT"/>
              </a:rPr>
              <a:t>game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chances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minimize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Arial MT"/>
                <a:cs typeface="Arial MT"/>
              </a:rPr>
              <a:t>risk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apply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analytics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0" dirty="0">
                <a:solidFill>
                  <a:srgbClr val="FFFFFF"/>
                </a:solidFill>
                <a:latin typeface="Arial MT"/>
                <a:cs typeface="Arial MT"/>
              </a:rPr>
              <a:t>find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equilibrium</a:t>
            </a:r>
            <a:r>
              <a:rPr sz="2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Arial MT"/>
                <a:cs typeface="Arial MT"/>
              </a:rPr>
              <a:t>investment.</a:t>
            </a:r>
            <a:endParaRPr sz="2000">
              <a:latin typeface="Arial MT"/>
              <a:cs typeface="Arial MT"/>
            </a:endParaRPr>
          </a:p>
          <a:p>
            <a:pPr marL="241300" marR="5080" indent="-228600">
              <a:lnSpc>
                <a:spcPct val="120100"/>
              </a:lnSpc>
              <a:spcBef>
                <a:spcPts val="98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understand the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Foreign </a:t>
            </a:r>
            <a:r>
              <a:rPr sz="2000" spc="125" dirty="0">
                <a:solidFill>
                  <a:srgbClr val="FFFFFF"/>
                </a:solidFill>
                <a:latin typeface="Arial MT"/>
                <a:cs typeface="Arial MT"/>
              </a:rPr>
              <a:t>direct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investment in India </a:t>
            </a:r>
            <a:r>
              <a:rPr sz="2000" spc="125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2000" spc="100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last </a:t>
            </a:r>
            <a:r>
              <a:rPr sz="2000" spc="65" dirty="0">
                <a:solidFill>
                  <a:srgbClr val="FFFFFF"/>
                </a:solidFill>
                <a:latin typeface="Arial MT"/>
                <a:cs typeface="Arial MT"/>
              </a:rPr>
              <a:t>17 </a:t>
            </a:r>
            <a:r>
              <a:rPr sz="2000" spc="80" dirty="0">
                <a:solidFill>
                  <a:srgbClr val="FFFFFF"/>
                </a:solidFill>
                <a:latin typeface="Arial MT"/>
                <a:cs typeface="Arial MT"/>
              </a:rPr>
              <a:t>years </a:t>
            </a:r>
            <a:r>
              <a:rPr sz="2000" spc="105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20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2000-01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Arial MT"/>
                <a:cs typeface="Arial MT"/>
              </a:rPr>
              <a:t>2016-17.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125" dirty="0">
                <a:solidFill>
                  <a:srgbClr val="FFFFFF"/>
                </a:solidFill>
                <a:latin typeface="Arial MT"/>
                <a:cs typeface="Arial MT"/>
              </a:rPr>
              <a:t>sector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year-wise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spc="-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 MT"/>
                <a:cs typeface="Arial MT"/>
              </a:rPr>
              <a:t>FDI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90" dirty="0">
                <a:solidFill>
                  <a:srgbClr val="FFFFFF"/>
                </a:solidFill>
                <a:latin typeface="Arial MT"/>
                <a:cs typeface="Arial MT"/>
              </a:rPr>
              <a:t>Sector-wise</a:t>
            </a:r>
            <a:r>
              <a:rPr sz="20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investment</a:t>
            </a:r>
            <a:r>
              <a:rPr sz="2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490"/>
              </a:spcBef>
              <a:buChar char="•"/>
              <a:tabLst>
                <a:tab pos="240665" algn="l"/>
                <a:tab pos="241300" algn="l"/>
              </a:tabLst>
            </a:pPr>
            <a:r>
              <a:rPr sz="2000" spc="50" dirty="0">
                <a:solidFill>
                  <a:srgbClr val="FFFFFF"/>
                </a:solidFill>
                <a:latin typeface="Arial MT"/>
                <a:cs typeface="Arial MT"/>
              </a:rPr>
              <a:t>Year-wise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Arial MT"/>
                <a:cs typeface="Arial MT"/>
              </a:rPr>
              <a:t>investment</a:t>
            </a:r>
            <a:r>
              <a:rPr sz="20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4696" y="798537"/>
              <a:ext cx="4164965" cy="102848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15459" y="913841"/>
            <a:ext cx="35896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30" dirty="0">
                <a:solidFill>
                  <a:srgbClr val="EBEBEB"/>
                </a:solidFill>
                <a:latin typeface="Cambria"/>
                <a:cs typeface="Cambria"/>
              </a:rPr>
              <a:t>ARCHITECTURE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079" y="2819400"/>
            <a:ext cx="1283335" cy="609600"/>
          </a:xfrm>
          <a:prstGeom prst="rect">
            <a:avLst/>
          </a:prstGeom>
          <a:solidFill>
            <a:srgbClr val="FF5050"/>
          </a:solidFill>
          <a:ln w="18287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291465" marR="287655" indent="12065">
              <a:lnSpc>
                <a:spcPct val="107300"/>
              </a:lnSpc>
              <a:spcBef>
                <a:spcPts val="775"/>
              </a:spcBef>
            </a:pPr>
            <a:r>
              <a:rPr sz="1100" dirty="0">
                <a:latin typeface="Verdana"/>
                <a:cs typeface="Verdana"/>
              </a:rPr>
              <a:t>R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w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D</a:t>
            </a:r>
            <a:r>
              <a:rPr sz="1100" spc="30" dirty="0">
                <a:latin typeface="Verdana"/>
                <a:cs typeface="Verdana"/>
              </a:rPr>
              <a:t>a</a:t>
            </a:r>
            <a:r>
              <a:rPr sz="1100" spc="15" dirty="0">
                <a:latin typeface="Verdana"/>
                <a:cs typeface="Verdana"/>
              </a:rPr>
              <a:t>t</a:t>
            </a:r>
            <a:r>
              <a:rPr sz="1100" dirty="0">
                <a:latin typeface="Verdana"/>
                <a:cs typeface="Verdana"/>
              </a:rPr>
              <a:t>a  </a:t>
            </a:r>
            <a:r>
              <a:rPr sz="1100" spc="45" dirty="0">
                <a:latin typeface="Verdana"/>
                <a:cs typeface="Verdana"/>
              </a:rPr>
              <a:t>C</a:t>
            </a:r>
            <a:r>
              <a:rPr sz="1100" spc="50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l</a:t>
            </a:r>
            <a:r>
              <a:rPr sz="1100" spc="-90" dirty="0">
                <a:latin typeface="Verdana"/>
                <a:cs typeface="Verdana"/>
              </a:rPr>
              <a:t>l</a:t>
            </a:r>
            <a:r>
              <a:rPr sz="1100" spc="85" dirty="0">
                <a:latin typeface="Verdana"/>
                <a:cs typeface="Verdana"/>
              </a:rPr>
              <a:t>e</a:t>
            </a:r>
            <a:r>
              <a:rPr sz="1100" spc="95" dirty="0">
                <a:latin typeface="Verdana"/>
                <a:cs typeface="Verdana"/>
              </a:rPr>
              <a:t>c</a:t>
            </a:r>
            <a:r>
              <a:rPr sz="1100" spc="-75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5" dirty="0">
                <a:latin typeface="Verdana"/>
                <a:cs typeface="Verdana"/>
              </a:rPr>
              <a:t>on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43571" y="2817876"/>
            <a:ext cx="1210310" cy="609600"/>
          </a:xfrm>
          <a:custGeom>
            <a:avLst/>
            <a:gdLst/>
            <a:ahLst/>
            <a:cxnLst/>
            <a:rect l="l" t="t" r="r" b="b"/>
            <a:pathLst>
              <a:path w="1210309" h="609600">
                <a:moveTo>
                  <a:pt x="1210055" y="0"/>
                </a:moveTo>
                <a:lnTo>
                  <a:pt x="0" y="0"/>
                </a:lnTo>
                <a:lnTo>
                  <a:pt x="0" y="609600"/>
                </a:lnTo>
                <a:lnTo>
                  <a:pt x="1210055" y="609600"/>
                </a:lnTo>
                <a:lnTo>
                  <a:pt x="12100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42047" y="2816351"/>
            <a:ext cx="1210310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206375" marR="154940" indent="-55244">
              <a:lnSpc>
                <a:spcPct val="107300"/>
              </a:lnSpc>
              <a:spcBef>
                <a:spcPts val="765"/>
              </a:spcBef>
            </a:pPr>
            <a:r>
              <a:rPr sz="1100" spc="75" dirty="0">
                <a:latin typeface="Verdana"/>
                <a:cs typeface="Verdana"/>
              </a:rPr>
              <a:t>M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-145" dirty="0">
                <a:latin typeface="Verdana"/>
                <a:cs typeface="Verdana"/>
              </a:rPr>
              <a:t>ss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g</a:t>
            </a:r>
            <a:r>
              <a:rPr sz="1100" spc="-114" dirty="0">
                <a:latin typeface="Verdana"/>
                <a:cs typeface="Verdana"/>
              </a:rPr>
              <a:t> </a:t>
            </a:r>
            <a:r>
              <a:rPr sz="1100" spc="-15" dirty="0">
                <a:latin typeface="Verdana"/>
                <a:cs typeface="Verdana"/>
              </a:rPr>
              <a:t>V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l</a:t>
            </a:r>
            <a:r>
              <a:rPr sz="1100" dirty="0">
                <a:latin typeface="Verdana"/>
                <a:cs typeface="Verdana"/>
              </a:rPr>
              <a:t>ue  </a:t>
            </a:r>
            <a:r>
              <a:rPr sz="1100" spc="-50" dirty="0">
                <a:latin typeface="Verdana"/>
                <a:cs typeface="Verdana"/>
              </a:rPr>
              <a:t>Imputations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14659" y="2817876"/>
            <a:ext cx="1210310" cy="609600"/>
          </a:xfrm>
          <a:custGeom>
            <a:avLst/>
            <a:gdLst/>
            <a:ahLst/>
            <a:cxnLst/>
            <a:rect l="l" t="t" r="r" b="b"/>
            <a:pathLst>
              <a:path w="1210309" h="609600">
                <a:moveTo>
                  <a:pt x="1210055" y="0"/>
                </a:moveTo>
                <a:lnTo>
                  <a:pt x="0" y="0"/>
                </a:lnTo>
                <a:lnTo>
                  <a:pt x="0" y="609600"/>
                </a:lnTo>
                <a:lnTo>
                  <a:pt x="1210055" y="609600"/>
                </a:lnTo>
                <a:lnTo>
                  <a:pt x="1210055" y="0"/>
                </a:lnTo>
                <a:close/>
              </a:path>
            </a:pathLst>
          </a:custGeom>
          <a:solidFill>
            <a:srgbClr val="00AE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13135" y="2816351"/>
            <a:ext cx="1210310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Data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Cleaning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13135" y="3956303"/>
            <a:ext cx="1210310" cy="606425"/>
          </a:xfrm>
          <a:prstGeom prst="rect">
            <a:avLst/>
          </a:prstGeom>
          <a:solidFill>
            <a:srgbClr val="C3A6F7"/>
          </a:solidFill>
          <a:ln w="18288">
            <a:solidFill>
              <a:srgbClr val="45ACF8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61925" marR="125095" indent="-10160" algn="ctr">
              <a:lnSpc>
                <a:spcPct val="107400"/>
              </a:lnSpc>
              <a:spcBef>
                <a:spcPts val="50"/>
              </a:spcBef>
            </a:pPr>
            <a:r>
              <a:rPr sz="1100" spc="-45" dirty="0">
                <a:latin typeface="Verdana"/>
                <a:cs typeface="Verdana"/>
              </a:rPr>
              <a:t>Exploratory 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90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Analysis </a:t>
            </a:r>
            <a:r>
              <a:rPr sz="1100" spc="-370" dirty="0">
                <a:latin typeface="Verdana"/>
                <a:cs typeface="Verdana"/>
              </a:rPr>
              <a:t> </a:t>
            </a:r>
            <a:r>
              <a:rPr sz="1100" spc="-65" dirty="0">
                <a:latin typeface="Verdana"/>
                <a:cs typeface="Verdana"/>
              </a:rPr>
              <a:t>(EDA)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79407" y="3980688"/>
            <a:ext cx="1213485" cy="591185"/>
          </a:xfrm>
          <a:prstGeom prst="rect">
            <a:avLst/>
          </a:prstGeom>
          <a:solidFill>
            <a:srgbClr val="F0BD87"/>
          </a:solidFill>
          <a:ln w="18288">
            <a:solidFill>
              <a:srgbClr val="45ACF8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270510">
              <a:lnSpc>
                <a:spcPct val="100000"/>
              </a:lnSpc>
            </a:pPr>
            <a:r>
              <a:rPr sz="1100" dirty="0">
                <a:latin typeface="Verdana"/>
                <a:cs typeface="Verdana"/>
              </a:rPr>
              <a:t>Modelling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8559" y="4008120"/>
            <a:ext cx="1213485" cy="579120"/>
          </a:xfrm>
          <a:prstGeom prst="rect">
            <a:avLst/>
          </a:prstGeom>
          <a:solidFill>
            <a:srgbClr val="66CCFF"/>
          </a:solidFill>
          <a:ln w="18288">
            <a:solidFill>
              <a:srgbClr val="45ACF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206375">
              <a:lnSpc>
                <a:spcPct val="100000"/>
              </a:lnSpc>
            </a:pPr>
            <a:r>
              <a:rPr sz="1100" spc="-5" dirty="0">
                <a:latin typeface="Verdana"/>
                <a:cs typeface="Verdana"/>
              </a:rPr>
              <a:t>Deployment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18559" y="5120640"/>
            <a:ext cx="1213485" cy="579120"/>
          </a:xfrm>
          <a:custGeom>
            <a:avLst/>
            <a:gdLst/>
            <a:ahLst/>
            <a:cxnLst/>
            <a:rect l="l" t="t" r="r" b="b"/>
            <a:pathLst>
              <a:path w="1213485" h="579120">
                <a:moveTo>
                  <a:pt x="1213103" y="0"/>
                </a:moveTo>
                <a:lnTo>
                  <a:pt x="0" y="0"/>
                </a:lnTo>
                <a:lnTo>
                  <a:pt x="0" y="579120"/>
                </a:lnTo>
                <a:lnTo>
                  <a:pt x="1213103" y="579120"/>
                </a:lnTo>
                <a:lnTo>
                  <a:pt x="1213103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718559" y="5120640"/>
            <a:ext cx="1213485" cy="57912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275590">
              <a:lnSpc>
                <a:spcPct val="100000"/>
              </a:lnSpc>
            </a:pPr>
            <a:r>
              <a:rPr sz="1100" spc="-25" dirty="0">
                <a:latin typeface="Verdana"/>
                <a:cs typeface="Verdana"/>
              </a:rPr>
              <a:t>Reporting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80931" y="2817876"/>
            <a:ext cx="1213485" cy="609600"/>
          </a:xfrm>
          <a:custGeom>
            <a:avLst/>
            <a:gdLst/>
            <a:ahLst/>
            <a:cxnLst/>
            <a:rect l="l" t="t" r="r" b="b"/>
            <a:pathLst>
              <a:path w="1213484" h="609600">
                <a:moveTo>
                  <a:pt x="1213103" y="0"/>
                </a:moveTo>
                <a:lnTo>
                  <a:pt x="0" y="0"/>
                </a:lnTo>
                <a:lnTo>
                  <a:pt x="0" y="609600"/>
                </a:lnTo>
                <a:lnTo>
                  <a:pt x="1213103" y="609600"/>
                </a:lnTo>
                <a:lnTo>
                  <a:pt x="1213103" y="0"/>
                </a:lnTo>
                <a:close/>
              </a:path>
            </a:pathLst>
          </a:custGeom>
          <a:solidFill>
            <a:srgbClr val="E1D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79407" y="2816351"/>
            <a:ext cx="1213485" cy="609600"/>
          </a:xfrm>
          <a:prstGeom prst="rect">
            <a:avLst/>
          </a:prstGeom>
          <a:ln w="18288">
            <a:solidFill>
              <a:srgbClr val="45ACF8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357505" marR="302260" indent="-55244">
              <a:lnSpc>
                <a:spcPct val="107300"/>
              </a:lnSpc>
              <a:spcBef>
                <a:spcPts val="765"/>
              </a:spcBef>
            </a:pPr>
            <a:r>
              <a:rPr sz="1100" spc="10" dirty="0">
                <a:latin typeface="Verdana"/>
                <a:cs typeface="Verdana"/>
              </a:rPr>
              <a:t>H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n</a:t>
            </a:r>
            <a:r>
              <a:rPr sz="1100" spc="-20" dirty="0">
                <a:latin typeface="Verdana"/>
                <a:cs typeface="Verdana"/>
              </a:rPr>
              <a:t>d</a:t>
            </a:r>
            <a:r>
              <a:rPr sz="1100" spc="-40" dirty="0">
                <a:latin typeface="Verdana"/>
                <a:cs typeface="Verdana"/>
              </a:rPr>
              <a:t>l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ng  </a:t>
            </a:r>
            <a:r>
              <a:rPr sz="1100" spc="-50" dirty="0">
                <a:latin typeface="Verdana"/>
                <a:cs typeface="Verdana"/>
              </a:rPr>
              <a:t>Outliers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41776" y="2819400"/>
            <a:ext cx="1566545" cy="609600"/>
          </a:xfrm>
          <a:prstGeom prst="rect">
            <a:avLst/>
          </a:prstGeom>
          <a:solidFill>
            <a:srgbClr val="A1AD00"/>
          </a:solidFill>
          <a:ln w="18288">
            <a:solidFill>
              <a:srgbClr val="45ACF8"/>
            </a:solidFill>
          </a:ln>
        </p:spPr>
        <p:txBody>
          <a:bodyPr vert="horz" wrap="square" lIns="0" tIns="98425" rIns="0" bIns="0" rtlCol="0">
            <a:spAutoFit/>
          </a:bodyPr>
          <a:lstStyle/>
          <a:p>
            <a:pPr marL="172085" marR="95885" indent="-80010">
              <a:lnSpc>
                <a:spcPct val="107300"/>
              </a:lnSpc>
              <a:spcBef>
                <a:spcPts val="775"/>
              </a:spcBef>
            </a:pPr>
            <a:r>
              <a:rPr sz="1100" spc="-225" dirty="0">
                <a:latin typeface="Verdana"/>
                <a:cs typeface="Verdana"/>
              </a:rPr>
              <a:t>I</a:t>
            </a:r>
            <a:r>
              <a:rPr sz="1100" spc="-40" dirty="0">
                <a:latin typeface="Verdana"/>
                <a:cs typeface="Verdana"/>
              </a:rPr>
              <a:t>m</a:t>
            </a: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-2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r</a:t>
            </a:r>
            <a:r>
              <a:rPr sz="1100" spc="-75" dirty="0">
                <a:latin typeface="Verdana"/>
                <a:cs typeface="Verdana"/>
              </a:rPr>
              <a:t>t</a:t>
            </a:r>
            <a:r>
              <a:rPr sz="1100" spc="-90" dirty="0">
                <a:latin typeface="Verdana"/>
                <a:cs typeface="Verdana"/>
              </a:rPr>
              <a:t>i</a:t>
            </a:r>
            <a:r>
              <a:rPr sz="1100" spc="20" dirty="0">
                <a:latin typeface="Verdana"/>
                <a:cs typeface="Verdana"/>
              </a:rPr>
              <a:t>n</a:t>
            </a:r>
            <a:r>
              <a:rPr sz="1100" dirty="0">
                <a:latin typeface="Verdana"/>
                <a:cs typeface="Verdana"/>
              </a:rPr>
              <a:t>g</a:t>
            </a:r>
            <a:r>
              <a:rPr sz="1100" spc="-70" dirty="0">
                <a:latin typeface="Verdana"/>
                <a:cs typeface="Verdana"/>
              </a:rPr>
              <a:t> </a:t>
            </a:r>
            <a:r>
              <a:rPr sz="1100" spc="-90" dirty="0">
                <a:latin typeface="Verdana"/>
                <a:cs typeface="Verdana"/>
              </a:rPr>
              <a:t>Li</a:t>
            </a:r>
            <a:r>
              <a:rPr sz="1100" spc="-40" dirty="0">
                <a:latin typeface="Verdana"/>
                <a:cs typeface="Verdana"/>
              </a:rPr>
              <a:t>b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15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r</a:t>
            </a:r>
            <a:r>
              <a:rPr sz="1100" spc="-114" dirty="0">
                <a:latin typeface="Verdana"/>
                <a:cs typeface="Verdana"/>
              </a:rPr>
              <a:t>i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220" dirty="0">
                <a:latin typeface="Verdana"/>
                <a:cs typeface="Verdana"/>
              </a:rPr>
              <a:t> </a:t>
            </a:r>
            <a:r>
              <a:rPr sz="1100" spc="-85" dirty="0">
                <a:latin typeface="Verdana"/>
                <a:cs typeface="Verdana"/>
              </a:rPr>
              <a:t>i</a:t>
            </a:r>
            <a:r>
              <a:rPr sz="1100" dirty="0">
                <a:latin typeface="Verdana"/>
                <a:cs typeface="Verdana"/>
              </a:rPr>
              <a:t>n  </a:t>
            </a:r>
            <a:r>
              <a:rPr sz="1100" spc="25" dirty="0">
                <a:latin typeface="Verdana"/>
                <a:cs typeface="Verdana"/>
              </a:rPr>
              <a:t>J</a:t>
            </a:r>
            <a:r>
              <a:rPr sz="1100" spc="20" dirty="0">
                <a:latin typeface="Verdana"/>
                <a:cs typeface="Verdana"/>
              </a:rPr>
              <a:t>u</a:t>
            </a:r>
            <a:r>
              <a:rPr sz="1100" spc="30" dirty="0">
                <a:latin typeface="Verdana"/>
                <a:cs typeface="Verdana"/>
              </a:rPr>
              <a:t>p</a:t>
            </a:r>
            <a:r>
              <a:rPr sz="1100" spc="-80" dirty="0">
                <a:latin typeface="Verdana"/>
                <a:cs typeface="Verdana"/>
              </a:rPr>
              <a:t>y</a:t>
            </a:r>
            <a:r>
              <a:rPr sz="1100" spc="-55" dirty="0">
                <a:latin typeface="Verdana"/>
                <a:cs typeface="Verdana"/>
              </a:rPr>
              <a:t>t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-165" dirty="0">
                <a:latin typeface="Verdana"/>
                <a:cs typeface="Verdana"/>
              </a:rPr>
              <a:t> </a:t>
            </a:r>
            <a:r>
              <a:rPr sz="1100" spc="10" dirty="0">
                <a:latin typeface="Verdana"/>
                <a:cs typeface="Verdana"/>
              </a:rPr>
              <a:t>N</a:t>
            </a:r>
            <a:r>
              <a:rPr sz="1100" spc="25" dirty="0">
                <a:latin typeface="Verdana"/>
                <a:cs typeface="Verdana"/>
              </a:rPr>
              <a:t>o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-15" dirty="0">
                <a:latin typeface="Verdana"/>
                <a:cs typeface="Verdana"/>
              </a:rPr>
              <a:t>e</a:t>
            </a:r>
            <a:r>
              <a:rPr sz="1100" spc="5" dirty="0">
                <a:latin typeface="Verdana"/>
                <a:cs typeface="Verdana"/>
              </a:rPr>
              <a:t>b</a:t>
            </a:r>
            <a:r>
              <a:rPr sz="1100" dirty="0">
                <a:latin typeface="Verdana"/>
                <a:cs typeface="Verdana"/>
              </a:rPr>
              <a:t>ook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32120" y="2819400"/>
            <a:ext cx="1213485" cy="609600"/>
          </a:xfrm>
          <a:prstGeom prst="rect">
            <a:avLst/>
          </a:prstGeom>
          <a:solidFill>
            <a:srgbClr val="F8DFD6"/>
          </a:solidFill>
          <a:ln w="18288">
            <a:solidFill>
              <a:srgbClr val="45ACF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46050">
              <a:lnSpc>
                <a:spcPct val="100000"/>
              </a:lnSpc>
            </a:pPr>
            <a:r>
              <a:rPr sz="1100" spc="-90" dirty="0">
                <a:latin typeface="Verdana"/>
                <a:cs typeface="Verdana"/>
              </a:rPr>
              <a:t>L</a:t>
            </a:r>
            <a:r>
              <a:rPr sz="1100" spc="70" dirty="0">
                <a:latin typeface="Verdana"/>
                <a:cs typeface="Verdana"/>
              </a:rPr>
              <a:t>o</a:t>
            </a:r>
            <a:r>
              <a:rPr sz="1100" spc="7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60" dirty="0">
                <a:latin typeface="Verdana"/>
                <a:cs typeface="Verdana"/>
              </a:rPr>
              <a:t>D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t</a:t>
            </a:r>
            <a:r>
              <a:rPr sz="1100" spc="5" dirty="0">
                <a:latin typeface="Verdana"/>
                <a:cs typeface="Verdana"/>
              </a:rPr>
              <a:t>a</a:t>
            </a:r>
            <a:r>
              <a:rPr sz="1100" dirty="0">
                <a:latin typeface="Verdana"/>
                <a:cs typeface="Verdana"/>
              </a:rPr>
              <a:t>s</a:t>
            </a:r>
            <a:r>
              <a:rPr sz="1100" spc="-10" dirty="0">
                <a:latin typeface="Verdana"/>
                <a:cs typeface="Verdana"/>
              </a:rPr>
              <a:t>et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42047" y="3980688"/>
            <a:ext cx="1210310" cy="606425"/>
          </a:xfrm>
          <a:prstGeom prst="rect">
            <a:avLst/>
          </a:prstGeom>
          <a:solidFill>
            <a:srgbClr val="FFFF00"/>
          </a:solidFill>
          <a:ln w="18288">
            <a:solidFill>
              <a:srgbClr val="45ACF8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330200" marR="311150" indent="-12700">
              <a:lnSpc>
                <a:spcPct val="107300"/>
              </a:lnSpc>
              <a:spcBef>
                <a:spcPts val="910"/>
              </a:spcBef>
            </a:pPr>
            <a:r>
              <a:rPr sz="1100" spc="-20" dirty="0">
                <a:latin typeface="Verdana"/>
                <a:cs typeface="Verdana"/>
              </a:rPr>
              <a:t>P</a:t>
            </a:r>
            <a:r>
              <a:rPr sz="1100" spc="45" dirty="0">
                <a:latin typeface="Verdana"/>
                <a:cs typeface="Verdana"/>
              </a:rPr>
              <a:t>o</a:t>
            </a:r>
            <a:r>
              <a:rPr sz="1100" spc="5" dirty="0">
                <a:latin typeface="Verdana"/>
                <a:cs typeface="Verdana"/>
              </a:rPr>
              <a:t>w</a:t>
            </a:r>
            <a:r>
              <a:rPr sz="1100" spc="-60" dirty="0">
                <a:latin typeface="Verdana"/>
                <a:cs typeface="Verdana"/>
              </a:rPr>
              <a:t>e</a:t>
            </a:r>
            <a:r>
              <a:rPr sz="1100" dirty="0">
                <a:latin typeface="Verdana"/>
                <a:cs typeface="Verdana"/>
              </a:rPr>
              <a:t>r</a:t>
            </a:r>
            <a:r>
              <a:rPr sz="1100" spc="-140" dirty="0">
                <a:latin typeface="Verdana"/>
                <a:cs typeface="Verdana"/>
              </a:rPr>
              <a:t> </a:t>
            </a:r>
            <a:r>
              <a:rPr sz="1100" spc="-160" dirty="0">
                <a:latin typeface="Verdana"/>
                <a:cs typeface="Verdana"/>
              </a:rPr>
              <a:t>BI  </a:t>
            </a:r>
            <a:r>
              <a:rPr sz="1100" spc="-35" dirty="0">
                <a:latin typeface="Verdana"/>
                <a:cs typeface="Verdana"/>
              </a:rPr>
              <a:t>De</a:t>
            </a:r>
            <a:r>
              <a:rPr sz="1100" spc="-25" dirty="0">
                <a:latin typeface="Verdana"/>
                <a:cs typeface="Verdana"/>
              </a:rPr>
              <a:t>s</a:t>
            </a:r>
            <a:r>
              <a:rPr sz="1100" spc="-30" dirty="0">
                <a:latin typeface="Verdana"/>
                <a:cs typeface="Verdana"/>
              </a:rPr>
              <a:t>k</a:t>
            </a:r>
            <a:r>
              <a:rPr sz="1100" spc="-25" dirty="0">
                <a:latin typeface="Verdana"/>
                <a:cs typeface="Verdana"/>
              </a:rPr>
              <a:t>t</a:t>
            </a:r>
            <a:r>
              <a:rPr sz="1100" spc="-20" dirty="0">
                <a:latin typeface="Verdana"/>
                <a:cs typeface="Verdana"/>
              </a:rPr>
              <a:t>o</a:t>
            </a:r>
            <a:r>
              <a:rPr sz="1100" dirty="0">
                <a:latin typeface="Verdana"/>
                <a:cs typeface="Verdana"/>
              </a:rPr>
              <a:t>p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32120" y="4008120"/>
            <a:ext cx="1213485" cy="563880"/>
          </a:xfrm>
          <a:prstGeom prst="rect">
            <a:avLst/>
          </a:prstGeom>
          <a:solidFill>
            <a:srgbClr val="D33BD0"/>
          </a:solidFill>
          <a:ln w="18288">
            <a:solidFill>
              <a:srgbClr val="45ACF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1100" spc="-70" dirty="0">
                <a:latin typeface="Verdana"/>
                <a:cs typeface="Verdana"/>
              </a:rPr>
              <a:t>Insights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145472" y="2523553"/>
            <a:ext cx="8766175" cy="2480945"/>
            <a:chOff x="3145472" y="2523553"/>
            <a:chExt cx="8766175" cy="2480945"/>
          </a:xfrm>
        </p:grpSpPr>
        <p:sp>
          <p:nvSpPr>
            <p:cNvPr id="23" name="object 23"/>
            <p:cNvSpPr/>
            <p:nvPr/>
          </p:nvSpPr>
          <p:spPr>
            <a:xfrm>
              <a:off x="7167372" y="2528316"/>
              <a:ext cx="4739640" cy="381000"/>
            </a:xfrm>
            <a:custGeom>
              <a:avLst/>
              <a:gdLst/>
              <a:ahLst/>
              <a:cxnLst/>
              <a:rect l="l" t="t" r="r" b="b"/>
              <a:pathLst>
                <a:path w="4739640" h="381000">
                  <a:moveTo>
                    <a:pt x="0" y="380746"/>
                  </a:moveTo>
                  <a:lnTo>
                    <a:pt x="2412" y="306705"/>
                  </a:lnTo>
                  <a:lnTo>
                    <a:pt x="9271" y="246125"/>
                  </a:lnTo>
                  <a:lnTo>
                    <a:pt x="19303" y="205359"/>
                  </a:lnTo>
                  <a:lnTo>
                    <a:pt x="31623" y="190373"/>
                  </a:lnTo>
                  <a:lnTo>
                    <a:pt x="2338070" y="190373"/>
                  </a:lnTo>
                  <a:lnTo>
                    <a:pt x="2350388" y="175387"/>
                  </a:lnTo>
                  <a:lnTo>
                    <a:pt x="2360422" y="134620"/>
                  </a:lnTo>
                  <a:lnTo>
                    <a:pt x="2367153" y="74041"/>
                  </a:lnTo>
                  <a:lnTo>
                    <a:pt x="2369693" y="0"/>
                  </a:lnTo>
                  <a:lnTo>
                    <a:pt x="2372232" y="74041"/>
                  </a:lnTo>
                  <a:lnTo>
                    <a:pt x="2378963" y="134620"/>
                  </a:lnTo>
                  <a:lnTo>
                    <a:pt x="2388997" y="175387"/>
                  </a:lnTo>
                  <a:lnTo>
                    <a:pt x="2401316" y="190373"/>
                  </a:lnTo>
                  <a:lnTo>
                    <a:pt x="4707762" y="190373"/>
                  </a:lnTo>
                  <a:lnTo>
                    <a:pt x="4720082" y="205359"/>
                  </a:lnTo>
                  <a:lnTo>
                    <a:pt x="4730114" y="246125"/>
                  </a:lnTo>
                  <a:lnTo>
                    <a:pt x="4736846" y="306705"/>
                  </a:lnTo>
                  <a:lnTo>
                    <a:pt x="4739385" y="380746"/>
                  </a:lnTo>
                </a:path>
              </a:pathLst>
            </a:custGeom>
            <a:ln w="9143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54680" y="3121152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54680" y="3121152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57936" y="0"/>
                  </a:moveTo>
                  <a:lnTo>
                    <a:pt x="257936" y="19685"/>
                  </a:lnTo>
                  <a:lnTo>
                    <a:pt x="0" y="19685"/>
                  </a:lnTo>
                  <a:lnTo>
                    <a:pt x="0" y="59055"/>
                  </a:lnTo>
                  <a:lnTo>
                    <a:pt x="257936" y="59055"/>
                  </a:lnTo>
                  <a:lnTo>
                    <a:pt x="257936" y="78739"/>
                  </a:lnTo>
                  <a:lnTo>
                    <a:pt x="298322" y="39370"/>
                  </a:lnTo>
                  <a:lnTo>
                    <a:pt x="25793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54680" y="3121152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0" y="19685"/>
                  </a:moveTo>
                  <a:lnTo>
                    <a:pt x="257936" y="19685"/>
                  </a:lnTo>
                  <a:lnTo>
                    <a:pt x="257936" y="0"/>
                  </a:lnTo>
                  <a:lnTo>
                    <a:pt x="298322" y="39370"/>
                  </a:lnTo>
                  <a:lnTo>
                    <a:pt x="257936" y="78739"/>
                  </a:lnTo>
                  <a:lnTo>
                    <a:pt x="257936" y="59055"/>
                  </a:lnTo>
                  <a:lnTo>
                    <a:pt x="0" y="59055"/>
                  </a:lnTo>
                  <a:lnTo>
                    <a:pt x="0" y="19685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45024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45024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45024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06183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3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06183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232136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232136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232136" y="3096768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31351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1351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57937" y="0"/>
                  </a:moveTo>
                  <a:lnTo>
                    <a:pt x="257937" y="20447"/>
                  </a:lnTo>
                  <a:lnTo>
                    <a:pt x="0" y="20447"/>
                  </a:lnTo>
                  <a:lnTo>
                    <a:pt x="0" y="61341"/>
                  </a:lnTo>
                  <a:lnTo>
                    <a:pt x="257937" y="61341"/>
                  </a:lnTo>
                  <a:lnTo>
                    <a:pt x="257937" y="81787"/>
                  </a:lnTo>
                  <a:lnTo>
                    <a:pt x="298323" y="40894"/>
                  </a:lnTo>
                  <a:lnTo>
                    <a:pt x="25793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31351" y="3099816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0" y="20447"/>
                  </a:moveTo>
                  <a:lnTo>
                    <a:pt x="257937" y="20447"/>
                  </a:lnTo>
                  <a:lnTo>
                    <a:pt x="257937" y="0"/>
                  </a:lnTo>
                  <a:lnTo>
                    <a:pt x="298323" y="40894"/>
                  </a:lnTo>
                  <a:lnTo>
                    <a:pt x="257937" y="81787"/>
                  </a:lnTo>
                  <a:lnTo>
                    <a:pt x="257937" y="61341"/>
                  </a:lnTo>
                  <a:lnTo>
                    <a:pt x="0" y="61341"/>
                  </a:lnTo>
                  <a:lnTo>
                    <a:pt x="0" y="2044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40386" y="0"/>
                  </a:moveTo>
                  <a:lnTo>
                    <a:pt x="0" y="39369"/>
                  </a:lnTo>
                  <a:lnTo>
                    <a:pt x="40386" y="78739"/>
                  </a:lnTo>
                  <a:lnTo>
                    <a:pt x="40386" y="59054"/>
                  </a:lnTo>
                  <a:lnTo>
                    <a:pt x="298323" y="59054"/>
                  </a:lnTo>
                  <a:lnTo>
                    <a:pt x="298323" y="19684"/>
                  </a:lnTo>
                  <a:lnTo>
                    <a:pt x="40386" y="19684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31351" y="4236720"/>
              <a:ext cx="298450" cy="78740"/>
            </a:xfrm>
            <a:custGeom>
              <a:avLst/>
              <a:gdLst/>
              <a:ahLst/>
              <a:cxnLst/>
              <a:rect l="l" t="t" r="r" b="b"/>
              <a:pathLst>
                <a:path w="298450" h="78739">
                  <a:moveTo>
                    <a:pt x="298323" y="59054"/>
                  </a:moveTo>
                  <a:lnTo>
                    <a:pt x="40386" y="59054"/>
                  </a:lnTo>
                  <a:lnTo>
                    <a:pt x="40386" y="78739"/>
                  </a:lnTo>
                  <a:lnTo>
                    <a:pt x="0" y="39369"/>
                  </a:lnTo>
                  <a:lnTo>
                    <a:pt x="40386" y="0"/>
                  </a:lnTo>
                  <a:lnTo>
                    <a:pt x="40386" y="19684"/>
                  </a:lnTo>
                  <a:lnTo>
                    <a:pt x="298323" y="19684"/>
                  </a:lnTo>
                  <a:lnTo>
                    <a:pt x="298323" y="59054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232136" y="4206239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232136" y="4206239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6" y="20447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32136" y="4206239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6" y="61341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08448" y="4273295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08448" y="4273295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6" y="0"/>
                  </a:moveTo>
                  <a:lnTo>
                    <a:pt x="0" y="40893"/>
                  </a:lnTo>
                  <a:lnTo>
                    <a:pt x="40386" y="81787"/>
                  </a:lnTo>
                  <a:lnTo>
                    <a:pt x="40386" y="61340"/>
                  </a:lnTo>
                  <a:lnTo>
                    <a:pt x="298323" y="61340"/>
                  </a:lnTo>
                  <a:lnTo>
                    <a:pt x="298323" y="20446"/>
                  </a:lnTo>
                  <a:lnTo>
                    <a:pt x="40386" y="20446"/>
                  </a:lnTo>
                  <a:lnTo>
                    <a:pt x="40386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108448" y="4273295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0"/>
                  </a:moveTo>
                  <a:lnTo>
                    <a:pt x="40386" y="61340"/>
                  </a:lnTo>
                  <a:lnTo>
                    <a:pt x="40386" y="81787"/>
                  </a:lnTo>
                  <a:lnTo>
                    <a:pt x="0" y="40893"/>
                  </a:lnTo>
                  <a:lnTo>
                    <a:pt x="40386" y="0"/>
                  </a:lnTo>
                  <a:lnTo>
                    <a:pt x="40386" y="20446"/>
                  </a:lnTo>
                  <a:lnTo>
                    <a:pt x="298323" y="20446"/>
                  </a:lnTo>
                  <a:lnTo>
                    <a:pt x="298323" y="6134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8000" y="4291583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58000" y="4291583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40385" y="0"/>
                  </a:moveTo>
                  <a:lnTo>
                    <a:pt x="0" y="40894"/>
                  </a:lnTo>
                  <a:lnTo>
                    <a:pt x="40385" y="81788"/>
                  </a:lnTo>
                  <a:lnTo>
                    <a:pt x="40385" y="61341"/>
                  </a:lnTo>
                  <a:lnTo>
                    <a:pt x="298323" y="61341"/>
                  </a:lnTo>
                  <a:lnTo>
                    <a:pt x="298323" y="20447"/>
                  </a:lnTo>
                  <a:lnTo>
                    <a:pt x="40385" y="20447"/>
                  </a:lnTo>
                  <a:lnTo>
                    <a:pt x="40385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58000" y="4291583"/>
              <a:ext cx="298450" cy="81915"/>
            </a:xfrm>
            <a:custGeom>
              <a:avLst/>
              <a:gdLst/>
              <a:ahLst/>
              <a:cxnLst/>
              <a:rect l="l" t="t" r="r" b="b"/>
              <a:pathLst>
                <a:path w="298450" h="81914">
                  <a:moveTo>
                    <a:pt x="298323" y="61341"/>
                  </a:moveTo>
                  <a:lnTo>
                    <a:pt x="40385" y="61341"/>
                  </a:lnTo>
                  <a:lnTo>
                    <a:pt x="40385" y="81788"/>
                  </a:lnTo>
                  <a:lnTo>
                    <a:pt x="0" y="40894"/>
                  </a:lnTo>
                  <a:lnTo>
                    <a:pt x="40385" y="0"/>
                  </a:lnTo>
                  <a:lnTo>
                    <a:pt x="40385" y="20447"/>
                  </a:lnTo>
                  <a:lnTo>
                    <a:pt x="298323" y="20447"/>
                  </a:lnTo>
                  <a:lnTo>
                    <a:pt x="298323" y="61341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19685" y="0"/>
                  </a:lnTo>
                  <a:lnTo>
                    <a:pt x="19685" y="257936"/>
                  </a:lnTo>
                  <a:lnTo>
                    <a:pt x="0" y="257936"/>
                  </a:lnTo>
                  <a:lnTo>
                    <a:pt x="39370" y="298322"/>
                  </a:lnTo>
                  <a:lnTo>
                    <a:pt x="78739" y="257936"/>
                  </a:lnTo>
                  <a:lnTo>
                    <a:pt x="59054" y="257936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85488" y="4696967"/>
              <a:ext cx="78740" cy="298450"/>
            </a:xfrm>
            <a:custGeom>
              <a:avLst/>
              <a:gdLst/>
              <a:ahLst/>
              <a:cxnLst/>
              <a:rect l="l" t="t" r="r" b="b"/>
              <a:pathLst>
                <a:path w="78739" h="298450">
                  <a:moveTo>
                    <a:pt x="59054" y="0"/>
                  </a:moveTo>
                  <a:lnTo>
                    <a:pt x="59054" y="257936"/>
                  </a:lnTo>
                  <a:lnTo>
                    <a:pt x="78739" y="257936"/>
                  </a:lnTo>
                  <a:lnTo>
                    <a:pt x="39370" y="298322"/>
                  </a:lnTo>
                  <a:lnTo>
                    <a:pt x="0" y="257936"/>
                  </a:lnTo>
                  <a:lnTo>
                    <a:pt x="19685" y="257936"/>
                  </a:lnTo>
                  <a:lnTo>
                    <a:pt x="19685" y="0"/>
                  </a:lnTo>
                  <a:lnTo>
                    <a:pt x="59054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77016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77016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20447" y="0"/>
                  </a:lnTo>
                  <a:lnTo>
                    <a:pt x="20447" y="257937"/>
                  </a:lnTo>
                  <a:lnTo>
                    <a:pt x="0" y="257937"/>
                  </a:lnTo>
                  <a:lnTo>
                    <a:pt x="40893" y="298323"/>
                  </a:lnTo>
                  <a:lnTo>
                    <a:pt x="81787" y="257937"/>
                  </a:lnTo>
                  <a:lnTo>
                    <a:pt x="61340" y="257937"/>
                  </a:lnTo>
                  <a:lnTo>
                    <a:pt x="61340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1177016" y="3541776"/>
              <a:ext cx="81915" cy="298450"/>
            </a:xfrm>
            <a:custGeom>
              <a:avLst/>
              <a:gdLst/>
              <a:ahLst/>
              <a:cxnLst/>
              <a:rect l="l" t="t" r="r" b="b"/>
              <a:pathLst>
                <a:path w="81915" h="298450">
                  <a:moveTo>
                    <a:pt x="61340" y="0"/>
                  </a:moveTo>
                  <a:lnTo>
                    <a:pt x="61340" y="257937"/>
                  </a:lnTo>
                  <a:lnTo>
                    <a:pt x="81787" y="257937"/>
                  </a:lnTo>
                  <a:lnTo>
                    <a:pt x="40893" y="298323"/>
                  </a:lnTo>
                  <a:lnTo>
                    <a:pt x="0" y="257937"/>
                  </a:lnTo>
                  <a:lnTo>
                    <a:pt x="20447" y="257937"/>
                  </a:lnTo>
                  <a:lnTo>
                    <a:pt x="20447" y="0"/>
                  </a:lnTo>
                  <a:lnTo>
                    <a:pt x="61340" y="0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569579" y="2267457"/>
            <a:ext cx="2004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600" b="1" spc="-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Pr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-Pr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oc</a:t>
            </a:r>
            <a:r>
              <a:rPr sz="1600" b="1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600" b="1" spc="-60" dirty="0">
                <a:solidFill>
                  <a:srgbClr val="FFFFFF"/>
                </a:solidFill>
                <a:latin typeface="Tahoma"/>
                <a:cs typeface="Tahoma"/>
              </a:rPr>
              <a:t>ss</a:t>
            </a:r>
            <a:r>
              <a:rPr sz="1600" b="1" spc="-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6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600" b="1" spc="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34504" y="3867848"/>
            <a:ext cx="2816860" cy="554990"/>
            <a:chOff x="734504" y="3867848"/>
            <a:chExt cx="2816860" cy="554990"/>
          </a:xfrm>
        </p:grpSpPr>
        <p:sp>
          <p:nvSpPr>
            <p:cNvPr id="59" name="object 59"/>
            <p:cNvSpPr/>
            <p:nvPr/>
          </p:nvSpPr>
          <p:spPr>
            <a:xfrm>
              <a:off x="745235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5235" y="3878579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1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ln w="9144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3711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133807" y="0"/>
                  </a:moveTo>
                  <a:lnTo>
                    <a:pt x="0" y="133985"/>
                  </a:lnTo>
                  <a:lnTo>
                    <a:pt x="66903" y="133985"/>
                  </a:lnTo>
                  <a:lnTo>
                    <a:pt x="66903" y="301498"/>
                  </a:lnTo>
                  <a:lnTo>
                    <a:pt x="71653" y="348742"/>
                  </a:lnTo>
                  <a:lnTo>
                    <a:pt x="85305" y="392811"/>
                  </a:lnTo>
                  <a:lnTo>
                    <a:pt x="106895" y="432689"/>
                  </a:lnTo>
                  <a:lnTo>
                    <a:pt x="135483" y="467360"/>
                  </a:lnTo>
                  <a:lnTo>
                    <a:pt x="170141" y="496062"/>
                  </a:lnTo>
                  <a:lnTo>
                    <a:pt x="209905" y="517652"/>
                  </a:lnTo>
                  <a:lnTo>
                    <a:pt x="253860" y="531241"/>
                  </a:lnTo>
                  <a:lnTo>
                    <a:pt x="301053" y="536067"/>
                  </a:lnTo>
                  <a:lnTo>
                    <a:pt x="2798064" y="536067"/>
                  </a:lnTo>
                  <a:lnTo>
                    <a:pt x="2798064" y="402082"/>
                  </a:lnTo>
                  <a:lnTo>
                    <a:pt x="301053" y="402082"/>
                  </a:lnTo>
                  <a:lnTo>
                    <a:pt x="262000" y="394081"/>
                  </a:lnTo>
                  <a:lnTo>
                    <a:pt x="230098" y="372618"/>
                  </a:lnTo>
                  <a:lnTo>
                    <a:pt x="208597" y="340614"/>
                  </a:lnTo>
                  <a:lnTo>
                    <a:pt x="200710" y="301498"/>
                  </a:lnTo>
                  <a:lnTo>
                    <a:pt x="200710" y="133985"/>
                  </a:lnTo>
                  <a:lnTo>
                    <a:pt x="267601" y="133985"/>
                  </a:lnTo>
                  <a:lnTo>
                    <a:pt x="133807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3711" y="3877055"/>
              <a:ext cx="2798445" cy="536575"/>
            </a:xfrm>
            <a:custGeom>
              <a:avLst/>
              <a:gdLst/>
              <a:ahLst/>
              <a:cxnLst/>
              <a:rect l="l" t="t" r="r" b="b"/>
              <a:pathLst>
                <a:path w="2798445" h="536575">
                  <a:moveTo>
                    <a:pt x="2798064" y="536067"/>
                  </a:moveTo>
                  <a:lnTo>
                    <a:pt x="301053" y="536067"/>
                  </a:lnTo>
                  <a:lnTo>
                    <a:pt x="253860" y="531241"/>
                  </a:lnTo>
                  <a:lnTo>
                    <a:pt x="209905" y="517652"/>
                  </a:lnTo>
                  <a:lnTo>
                    <a:pt x="170141" y="496062"/>
                  </a:lnTo>
                  <a:lnTo>
                    <a:pt x="135483" y="467360"/>
                  </a:lnTo>
                  <a:lnTo>
                    <a:pt x="106895" y="432689"/>
                  </a:lnTo>
                  <a:lnTo>
                    <a:pt x="85305" y="392811"/>
                  </a:lnTo>
                  <a:lnTo>
                    <a:pt x="71653" y="348742"/>
                  </a:lnTo>
                  <a:lnTo>
                    <a:pt x="66903" y="301498"/>
                  </a:lnTo>
                  <a:lnTo>
                    <a:pt x="66903" y="133985"/>
                  </a:lnTo>
                  <a:lnTo>
                    <a:pt x="0" y="133985"/>
                  </a:lnTo>
                  <a:lnTo>
                    <a:pt x="133807" y="0"/>
                  </a:lnTo>
                  <a:lnTo>
                    <a:pt x="267601" y="133985"/>
                  </a:lnTo>
                  <a:lnTo>
                    <a:pt x="200710" y="133985"/>
                  </a:lnTo>
                  <a:lnTo>
                    <a:pt x="200710" y="301498"/>
                  </a:lnTo>
                  <a:lnTo>
                    <a:pt x="208597" y="340614"/>
                  </a:lnTo>
                  <a:lnTo>
                    <a:pt x="230098" y="372618"/>
                  </a:lnTo>
                  <a:lnTo>
                    <a:pt x="262000" y="394081"/>
                  </a:lnTo>
                  <a:lnTo>
                    <a:pt x="301053" y="402082"/>
                  </a:lnTo>
                  <a:lnTo>
                    <a:pt x="2798064" y="402082"/>
                  </a:lnTo>
                  <a:lnTo>
                    <a:pt x="2798064" y="536067"/>
                  </a:lnTo>
                  <a:close/>
                </a:path>
              </a:pathLst>
            </a:custGeom>
            <a:ln w="18288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61899" y="2301620"/>
            <a:ext cx="10744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40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1600" b="1" spc="-5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600" b="1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600" b="1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600" b="1" spc="-1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600" b="1" spc="-7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600" b="1" spc="-30" dirty="0">
                <a:solidFill>
                  <a:srgbClr val="FFFFFF"/>
                </a:solidFill>
                <a:latin typeface="Tahoma"/>
                <a:cs typeface="Tahoma"/>
              </a:rPr>
              <a:t>ld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610355" y="5588508"/>
            <a:ext cx="1432560" cy="347345"/>
          </a:xfrm>
          <a:custGeom>
            <a:avLst/>
            <a:gdLst/>
            <a:ahLst/>
            <a:cxnLst/>
            <a:rect l="l" t="t" r="r" b="b"/>
            <a:pathLst>
              <a:path w="1432560" h="347345">
                <a:moveTo>
                  <a:pt x="1432560" y="0"/>
                </a:moveTo>
                <a:lnTo>
                  <a:pt x="1430274" y="67602"/>
                </a:lnTo>
                <a:lnTo>
                  <a:pt x="1424051" y="122808"/>
                </a:lnTo>
                <a:lnTo>
                  <a:pt x="1414907" y="160019"/>
                </a:lnTo>
                <a:lnTo>
                  <a:pt x="1403731" y="173672"/>
                </a:lnTo>
                <a:lnTo>
                  <a:pt x="745109" y="173672"/>
                </a:lnTo>
                <a:lnTo>
                  <a:pt x="733933" y="187324"/>
                </a:lnTo>
                <a:lnTo>
                  <a:pt x="724789" y="224535"/>
                </a:lnTo>
                <a:lnTo>
                  <a:pt x="718566" y="279742"/>
                </a:lnTo>
                <a:lnTo>
                  <a:pt x="716280" y="347344"/>
                </a:lnTo>
                <a:lnTo>
                  <a:pt x="713994" y="279742"/>
                </a:lnTo>
                <a:lnTo>
                  <a:pt x="707771" y="224535"/>
                </a:lnTo>
                <a:lnTo>
                  <a:pt x="698627" y="187324"/>
                </a:lnTo>
                <a:lnTo>
                  <a:pt x="687451" y="173672"/>
                </a:lnTo>
                <a:lnTo>
                  <a:pt x="28829" y="173672"/>
                </a:lnTo>
                <a:lnTo>
                  <a:pt x="17653" y="160019"/>
                </a:lnTo>
                <a:lnTo>
                  <a:pt x="8509" y="122808"/>
                </a:lnTo>
                <a:lnTo>
                  <a:pt x="2286" y="67602"/>
                </a:lnTo>
                <a:lnTo>
                  <a:pt x="0" y="0"/>
                </a:lnTo>
              </a:path>
            </a:pathLst>
          </a:custGeom>
          <a:ln w="9144">
            <a:solidFill>
              <a:srgbClr val="45AC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367278" y="5967780"/>
            <a:ext cx="2056764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86690" algn="l"/>
              </a:tabLst>
            </a:pP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35" dirty="0">
                <a:solidFill>
                  <a:srgbClr val="FFFFFF"/>
                </a:solidFill>
                <a:latin typeface="Tahoma"/>
                <a:cs typeface="Tahoma"/>
              </a:rPr>
              <a:t>tail</a:t>
            </a:r>
            <a:r>
              <a:rPr sz="1050" b="1" spc="-3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05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ro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j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ec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050" b="1" spc="-50" dirty="0">
                <a:solidFill>
                  <a:srgbClr val="FFFFFF"/>
                </a:solidFill>
                <a:latin typeface="Tahoma"/>
                <a:cs typeface="Tahoma"/>
              </a:rPr>
              <a:t> R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050" b="1" spc="-4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050" b="1" spc="-55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r>
              <a:rPr sz="1050" b="1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1050" dirty="0">
              <a:latin typeface="Tahoma"/>
              <a:cs typeface="Tahom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4007" y="1231391"/>
            <a:ext cx="2520950" cy="2590800"/>
            <a:chOff x="64007" y="1231391"/>
            <a:chExt cx="2520950" cy="2590800"/>
          </a:xfrm>
        </p:grpSpPr>
        <p:pic>
          <p:nvPicPr>
            <p:cNvPr id="67" name="object 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7" y="2602991"/>
              <a:ext cx="1673352" cy="1219199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1020953" y="0"/>
                  </a:moveTo>
                  <a:lnTo>
                    <a:pt x="465455" y="0"/>
                  </a:lnTo>
                  <a:lnTo>
                    <a:pt x="417861" y="2403"/>
                  </a:lnTo>
                  <a:lnTo>
                    <a:pt x="371643" y="9457"/>
                  </a:lnTo>
                  <a:lnTo>
                    <a:pt x="327034" y="20927"/>
                  </a:lnTo>
                  <a:lnTo>
                    <a:pt x="284269" y="36579"/>
                  </a:lnTo>
                  <a:lnTo>
                    <a:pt x="243581" y="56181"/>
                  </a:lnTo>
                  <a:lnTo>
                    <a:pt x="205204" y="79496"/>
                  </a:lnTo>
                  <a:lnTo>
                    <a:pt x="169373" y="106292"/>
                  </a:lnTo>
                  <a:lnTo>
                    <a:pt x="136320" y="136334"/>
                  </a:lnTo>
                  <a:lnTo>
                    <a:pt x="106280" y="169388"/>
                  </a:lnTo>
                  <a:lnTo>
                    <a:pt x="79486" y="205221"/>
                  </a:lnTo>
                  <a:lnTo>
                    <a:pt x="56173" y="243598"/>
                  </a:lnTo>
                  <a:lnTo>
                    <a:pt x="36574" y="284285"/>
                  </a:lnTo>
                  <a:lnTo>
                    <a:pt x="20924" y="327048"/>
                  </a:lnTo>
                  <a:lnTo>
                    <a:pt x="9455" y="371654"/>
                  </a:lnTo>
                  <a:lnTo>
                    <a:pt x="2402" y="417867"/>
                  </a:lnTo>
                  <a:lnTo>
                    <a:pt x="0" y="465454"/>
                  </a:lnTo>
                  <a:lnTo>
                    <a:pt x="0" y="1063752"/>
                  </a:lnTo>
                  <a:lnTo>
                    <a:pt x="151676" y="1063752"/>
                  </a:lnTo>
                  <a:lnTo>
                    <a:pt x="151676" y="465454"/>
                  </a:lnTo>
                  <a:lnTo>
                    <a:pt x="155077" y="419072"/>
                  </a:lnTo>
                  <a:lnTo>
                    <a:pt x="164959" y="374806"/>
                  </a:lnTo>
                  <a:lnTo>
                    <a:pt x="180835" y="333140"/>
                  </a:lnTo>
                  <a:lnTo>
                    <a:pt x="202222" y="294561"/>
                  </a:lnTo>
                  <a:lnTo>
                    <a:pt x="228633" y="259552"/>
                  </a:lnTo>
                  <a:lnTo>
                    <a:pt x="259584" y="228598"/>
                  </a:lnTo>
                  <a:lnTo>
                    <a:pt x="294589" y="202186"/>
                  </a:lnTo>
                  <a:lnTo>
                    <a:pt x="333164" y="180798"/>
                  </a:lnTo>
                  <a:lnTo>
                    <a:pt x="374823" y="164921"/>
                  </a:lnTo>
                  <a:lnTo>
                    <a:pt x="419082" y="155039"/>
                  </a:lnTo>
                  <a:lnTo>
                    <a:pt x="465455" y="151637"/>
                  </a:lnTo>
                  <a:lnTo>
                    <a:pt x="1020953" y="151637"/>
                  </a:lnTo>
                  <a:lnTo>
                    <a:pt x="1067303" y="155039"/>
                  </a:lnTo>
                  <a:lnTo>
                    <a:pt x="1111544" y="164921"/>
                  </a:lnTo>
                  <a:lnTo>
                    <a:pt x="1153188" y="180798"/>
                  </a:lnTo>
                  <a:lnTo>
                    <a:pt x="1191752" y="202186"/>
                  </a:lnTo>
                  <a:lnTo>
                    <a:pt x="1226749" y="228598"/>
                  </a:lnTo>
                  <a:lnTo>
                    <a:pt x="1257693" y="259552"/>
                  </a:lnTo>
                  <a:lnTo>
                    <a:pt x="1284101" y="294561"/>
                  </a:lnTo>
                  <a:lnTo>
                    <a:pt x="1305484" y="333140"/>
                  </a:lnTo>
                  <a:lnTo>
                    <a:pt x="1321360" y="374806"/>
                  </a:lnTo>
                  <a:lnTo>
                    <a:pt x="1331241" y="419072"/>
                  </a:lnTo>
                  <a:lnTo>
                    <a:pt x="1334642" y="465454"/>
                  </a:lnTo>
                  <a:lnTo>
                    <a:pt x="1334642" y="721613"/>
                  </a:lnTo>
                  <a:lnTo>
                    <a:pt x="1144523" y="721613"/>
                  </a:lnTo>
                  <a:lnTo>
                    <a:pt x="1410462" y="1063752"/>
                  </a:lnTo>
                  <a:lnTo>
                    <a:pt x="1676400" y="721613"/>
                  </a:lnTo>
                  <a:lnTo>
                    <a:pt x="1486281" y="721613"/>
                  </a:lnTo>
                  <a:lnTo>
                    <a:pt x="1486281" y="465454"/>
                  </a:lnTo>
                  <a:lnTo>
                    <a:pt x="1483879" y="417867"/>
                  </a:lnTo>
                  <a:lnTo>
                    <a:pt x="1476829" y="371654"/>
                  </a:lnTo>
                  <a:lnTo>
                    <a:pt x="1465365" y="327048"/>
                  </a:lnTo>
                  <a:lnTo>
                    <a:pt x="1449720" y="284285"/>
                  </a:lnTo>
                  <a:lnTo>
                    <a:pt x="1430129" y="243598"/>
                  </a:lnTo>
                  <a:lnTo>
                    <a:pt x="1406824" y="205221"/>
                  </a:lnTo>
                  <a:lnTo>
                    <a:pt x="1380040" y="169388"/>
                  </a:lnTo>
                  <a:lnTo>
                    <a:pt x="1350010" y="136334"/>
                  </a:lnTo>
                  <a:lnTo>
                    <a:pt x="1316967" y="106292"/>
                  </a:lnTo>
                  <a:lnTo>
                    <a:pt x="1281146" y="79496"/>
                  </a:lnTo>
                  <a:lnTo>
                    <a:pt x="1242780" y="56181"/>
                  </a:lnTo>
                  <a:lnTo>
                    <a:pt x="1202102" y="36579"/>
                  </a:lnTo>
                  <a:lnTo>
                    <a:pt x="1159347" y="20927"/>
                  </a:lnTo>
                  <a:lnTo>
                    <a:pt x="1114748" y="9457"/>
                  </a:lnTo>
                  <a:lnTo>
                    <a:pt x="1068539" y="2403"/>
                  </a:lnTo>
                  <a:lnTo>
                    <a:pt x="1020953" y="0"/>
                  </a:lnTo>
                  <a:close/>
                </a:path>
              </a:pathLst>
            </a:custGeom>
            <a:solidFill>
              <a:srgbClr val="077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99160" y="1240535"/>
              <a:ext cx="1676400" cy="1064260"/>
            </a:xfrm>
            <a:custGeom>
              <a:avLst/>
              <a:gdLst/>
              <a:ahLst/>
              <a:cxnLst/>
              <a:rect l="l" t="t" r="r" b="b"/>
              <a:pathLst>
                <a:path w="1676400" h="1064260">
                  <a:moveTo>
                    <a:pt x="0" y="1063752"/>
                  </a:moveTo>
                  <a:lnTo>
                    <a:pt x="0" y="465454"/>
                  </a:lnTo>
                  <a:lnTo>
                    <a:pt x="2402" y="417867"/>
                  </a:lnTo>
                  <a:lnTo>
                    <a:pt x="9455" y="371654"/>
                  </a:lnTo>
                  <a:lnTo>
                    <a:pt x="20924" y="327048"/>
                  </a:lnTo>
                  <a:lnTo>
                    <a:pt x="36574" y="284285"/>
                  </a:lnTo>
                  <a:lnTo>
                    <a:pt x="56173" y="243598"/>
                  </a:lnTo>
                  <a:lnTo>
                    <a:pt x="79486" y="205221"/>
                  </a:lnTo>
                  <a:lnTo>
                    <a:pt x="106280" y="169388"/>
                  </a:lnTo>
                  <a:lnTo>
                    <a:pt x="136320" y="136334"/>
                  </a:lnTo>
                  <a:lnTo>
                    <a:pt x="169373" y="106292"/>
                  </a:lnTo>
                  <a:lnTo>
                    <a:pt x="205204" y="79496"/>
                  </a:lnTo>
                  <a:lnTo>
                    <a:pt x="243581" y="56181"/>
                  </a:lnTo>
                  <a:lnTo>
                    <a:pt x="284269" y="36579"/>
                  </a:lnTo>
                  <a:lnTo>
                    <a:pt x="327034" y="20927"/>
                  </a:lnTo>
                  <a:lnTo>
                    <a:pt x="371643" y="9457"/>
                  </a:lnTo>
                  <a:lnTo>
                    <a:pt x="417861" y="2403"/>
                  </a:lnTo>
                  <a:lnTo>
                    <a:pt x="465455" y="0"/>
                  </a:lnTo>
                  <a:lnTo>
                    <a:pt x="1020953" y="0"/>
                  </a:lnTo>
                  <a:lnTo>
                    <a:pt x="1068539" y="2403"/>
                  </a:lnTo>
                  <a:lnTo>
                    <a:pt x="1114748" y="9457"/>
                  </a:lnTo>
                  <a:lnTo>
                    <a:pt x="1159347" y="20927"/>
                  </a:lnTo>
                  <a:lnTo>
                    <a:pt x="1202102" y="36579"/>
                  </a:lnTo>
                  <a:lnTo>
                    <a:pt x="1242780" y="56181"/>
                  </a:lnTo>
                  <a:lnTo>
                    <a:pt x="1281146" y="79496"/>
                  </a:lnTo>
                  <a:lnTo>
                    <a:pt x="1316967" y="106292"/>
                  </a:lnTo>
                  <a:lnTo>
                    <a:pt x="1350010" y="136334"/>
                  </a:lnTo>
                  <a:lnTo>
                    <a:pt x="1380040" y="169388"/>
                  </a:lnTo>
                  <a:lnTo>
                    <a:pt x="1406824" y="205221"/>
                  </a:lnTo>
                  <a:lnTo>
                    <a:pt x="1430129" y="243598"/>
                  </a:lnTo>
                  <a:lnTo>
                    <a:pt x="1449720" y="284285"/>
                  </a:lnTo>
                  <a:lnTo>
                    <a:pt x="1465365" y="327048"/>
                  </a:lnTo>
                  <a:lnTo>
                    <a:pt x="1476829" y="371654"/>
                  </a:lnTo>
                  <a:lnTo>
                    <a:pt x="1483879" y="417867"/>
                  </a:lnTo>
                  <a:lnTo>
                    <a:pt x="1486281" y="465454"/>
                  </a:lnTo>
                  <a:lnTo>
                    <a:pt x="1486281" y="721613"/>
                  </a:lnTo>
                  <a:lnTo>
                    <a:pt x="1676400" y="721613"/>
                  </a:lnTo>
                  <a:lnTo>
                    <a:pt x="1410462" y="1063752"/>
                  </a:lnTo>
                  <a:lnTo>
                    <a:pt x="1144523" y="721613"/>
                  </a:lnTo>
                  <a:lnTo>
                    <a:pt x="1334642" y="721613"/>
                  </a:lnTo>
                  <a:lnTo>
                    <a:pt x="1334642" y="465454"/>
                  </a:lnTo>
                  <a:lnTo>
                    <a:pt x="1331241" y="419072"/>
                  </a:lnTo>
                  <a:lnTo>
                    <a:pt x="1321360" y="374806"/>
                  </a:lnTo>
                  <a:lnTo>
                    <a:pt x="1305484" y="333140"/>
                  </a:lnTo>
                  <a:lnTo>
                    <a:pt x="1284101" y="294561"/>
                  </a:lnTo>
                  <a:lnTo>
                    <a:pt x="1257693" y="259552"/>
                  </a:lnTo>
                  <a:lnTo>
                    <a:pt x="1226749" y="228598"/>
                  </a:lnTo>
                  <a:lnTo>
                    <a:pt x="1191752" y="202186"/>
                  </a:lnTo>
                  <a:lnTo>
                    <a:pt x="1153188" y="180798"/>
                  </a:lnTo>
                  <a:lnTo>
                    <a:pt x="1111544" y="164921"/>
                  </a:lnTo>
                  <a:lnTo>
                    <a:pt x="1067303" y="155039"/>
                  </a:lnTo>
                  <a:lnTo>
                    <a:pt x="1020953" y="151637"/>
                  </a:lnTo>
                  <a:lnTo>
                    <a:pt x="465455" y="151637"/>
                  </a:lnTo>
                  <a:lnTo>
                    <a:pt x="419082" y="155039"/>
                  </a:lnTo>
                  <a:lnTo>
                    <a:pt x="374823" y="164921"/>
                  </a:lnTo>
                  <a:lnTo>
                    <a:pt x="333164" y="180798"/>
                  </a:lnTo>
                  <a:lnTo>
                    <a:pt x="294589" y="202186"/>
                  </a:lnTo>
                  <a:lnTo>
                    <a:pt x="259584" y="228598"/>
                  </a:lnTo>
                  <a:lnTo>
                    <a:pt x="228633" y="259552"/>
                  </a:lnTo>
                  <a:lnTo>
                    <a:pt x="202222" y="294561"/>
                  </a:lnTo>
                  <a:lnTo>
                    <a:pt x="180835" y="333140"/>
                  </a:lnTo>
                  <a:lnTo>
                    <a:pt x="164959" y="374806"/>
                  </a:lnTo>
                  <a:lnTo>
                    <a:pt x="155077" y="419072"/>
                  </a:lnTo>
                  <a:lnTo>
                    <a:pt x="151676" y="465454"/>
                  </a:lnTo>
                  <a:lnTo>
                    <a:pt x="151676" y="1063752"/>
                  </a:lnTo>
                  <a:lnTo>
                    <a:pt x="0" y="1063752"/>
                  </a:lnTo>
                  <a:close/>
                </a:path>
              </a:pathLst>
            </a:custGeom>
            <a:ln w="18287">
              <a:solidFill>
                <a:srgbClr val="45AC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5327" y="850341"/>
            <a:ext cx="6219189" cy="970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58692" y="957452"/>
            <a:ext cx="566356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spc="300" dirty="0">
                <a:solidFill>
                  <a:srgbClr val="FFFFFF"/>
                </a:solidFill>
                <a:latin typeface="Cambria"/>
                <a:cs typeface="Cambria"/>
              </a:rPr>
              <a:t>DATASET</a:t>
            </a:r>
            <a:r>
              <a:rPr sz="3400" b="1" spc="3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400" b="1" spc="280" dirty="0">
                <a:solidFill>
                  <a:srgbClr val="FFFFFF"/>
                </a:solidFill>
                <a:latin typeface="Cambria"/>
                <a:cs typeface="Cambria"/>
              </a:rPr>
              <a:t>INFORMATION</a:t>
            </a:r>
            <a:endParaRPr sz="3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4191" y="2450642"/>
            <a:ext cx="9587865" cy="1272540"/>
            <a:chOff x="774191" y="2450642"/>
            <a:chExt cx="9587865" cy="1272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450642"/>
              <a:ext cx="5347589" cy="8029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2807" y="2450642"/>
              <a:ext cx="601814" cy="8029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21680" y="2450642"/>
              <a:ext cx="4420997" cy="80297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59696" y="2450642"/>
              <a:ext cx="601814" cy="8029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191" y="2920034"/>
              <a:ext cx="4695190" cy="80297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92835" y="2512196"/>
            <a:ext cx="9131935" cy="96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3500">
              <a:lnSpc>
                <a:spcPct val="110100"/>
              </a:lnSpc>
              <a:spcBef>
                <a:spcPts val="95"/>
              </a:spcBef>
            </a:pPr>
            <a:r>
              <a:rPr sz="2800" spc="1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Arial MT"/>
                <a:cs typeface="Arial MT"/>
              </a:rPr>
              <a:t>dataset</a:t>
            </a:r>
            <a:r>
              <a:rPr sz="2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contains</a:t>
            </a:r>
            <a:r>
              <a:rPr sz="28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sector-wise</a:t>
            </a:r>
            <a:r>
              <a:rPr sz="2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8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10" dirty="0">
                <a:solidFill>
                  <a:srgbClr val="FFFFFF"/>
                </a:solidFill>
                <a:latin typeface="Arial MT"/>
                <a:cs typeface="Arial MT"/>
              </a:rPr>
              <a:t>year- </a:t>
            </a:r>
            <a:r>
              <a:rPr sz="2800" spc="-7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55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28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4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8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50" dirty="0">
                <a:solidFill>
                  <a:srgbClr val="FFFFFF"/>
                </a:solidFill>
                <a:latin typeface="Arial MT"/>
                <a:cs typeface="Arial MT"/>
              </a:rPr>
              <a:t>FDI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3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140" dirty="0">
                <a:solidFill>
                  <a:srgbClr val="FFFFFF"/>
                </a:solidFill>
                <a:latin typeface="Arial MT"/>
                <a:cs typeface="Arial MT"/>
              </a:rPr>
              <a:t>India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317" y="5480100"/>
            <a:ext cx="10766425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Service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Sector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received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around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Times New Roman"/>
                <a:cs typeface="Times New Roman"/>
              </a:rPr>
              <a:t>₹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316kCr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FDI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FY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2000-01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FY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2016-17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was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2000" dirty="0">
              <a:latin typeface="Cambria"/>
              <a:cs typeface="Cambria"/>
            </a:endParaRPr>
          </a:p>
          <a:p>
            <a:pPr marL="299085">
              <a:lnSpc>
                <a:spcPct val="100000"/>
              </a:lnSpc>
            </a:pP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highest,</a:t>
            </a:r>
            <a:r>
              <a:rPr sz="2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details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regarding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other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sectors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are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also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available.</a:t>
            </a:r>
            <a:endParaRPr sz="2000" dirty="0">
              <a:latin typeface="Cambria"/>
              <a:cs typeface="Cambr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Line-chart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we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see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trend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FDI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Inflow.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BE640-899E-5303-2923-2F058C01F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7645"/>
            <a:ext cx="12039600" cy="5432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5716625"/>
            <a:ext cx="11695430" cy="10337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5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Sectors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39.92%,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followed</a:t>
            </a:r>
            <a:r>
              <a:rPr sz="15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Hardware,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Telecommunication,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Construction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development,</a:t>
            </a:r>
            <a:r>
              <a:rPr sz="15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Automobile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17.32%,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16.53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%,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14.54%,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11.69%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respectively.</a:t>
            </a:r>
            <a:endParaRPr sz="1500">
              <a:latin typeface="Times New Roman"/>
              <a:cs typeface="Times New Roman"/>
            </a:endParaRPr>
          </a:p>
          <a:p>
            <a:pPr marL="12700" marR="24130">
              <a:lnSpc>
                <a:spcPct val="100000"/>
              </a:lnSpc>
              <a:spcBef>
                <a:spcPts val="725"/>
              </a:spcBef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Bottom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5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Sectors</a:t>
            </a:r>
            <a:r>
              <a:rPr sz="1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COIR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lowest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4.42%,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followed</a:t>
            </a:r>
            <a:r>
              <a:rPr sz="15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Defence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Industries,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(Mathematical,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surveying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Drawing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instruments),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Coal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Production,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Photographic</a:t>
            </a:r>
            <a:r>
              <a:rPr sz="15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raw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film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and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paper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having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5.33%,</a:t>
            </a:r>
            <a:r>
              <a:rPr sz="15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8.49%,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24.93%,</a:t>
            </a:r>
            <a:r>
              <a:rPr sz="15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56.83%.</a:t>
            </a:r>
            <a:endParaRPr sz="15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204FE3-9A55-8A37-E506-FF794E259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17756"/>
            <a:ext cx="11960861" cy="56274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76" y="4843398"/>
            <a:ext cx="1184084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above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chart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shows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India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during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years.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FDI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2000-2001</a:t>
            </a:r>
            <a:r>
              <a:rPr sz="18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i.e.</a:t>
            </a:r>
            <a:endParaRPr sz="1800" dirty="0">
              <a:latin typeface="Times New Roman"/>
              <a:cs typeface="Times New Roman"/>
            </a:endParaRPr>
          </a:p>
          <a:p>
            <a:pPr marL="704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₹1</a:t>
            </a:r>
            <a:r>
              <a:rPr lang="en-IN"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0.87</a:t>
            </a:r>
            <a:r>
              <a:rPr sz="1800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kCr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2001-02</a:t>
            </a:r>
            <a:r>
              <a:rPr sz="18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₹19</a:t>
            </a:r>
            <a:r>
              <a:rPr lang="en-IN"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.21</a:t>
            </a:r>
            <a:r>
              <a:rPr sz="1800" spc="-5" dirty="0" err="1">
                <a:solidFill>
                  <a:srgbClr val="FFFFFF"/>
                </a:solidFill>
                <a:latin typeface="Times New Roman"/>
                <a:cs typeface="Times New Roman"/>
              </a:rPr>
              <a:t>kCr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 dirty="0">
              <a:latin typeface="Times New Roman"/>
              <a:cs typeface="Times New Roman"/>
            </a:endParaRPr>
          </a:p>
          <a:p>
            <a:pPr marL="12700" marR="210185" indent="577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shows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Good result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the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 India.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Little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bit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ups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downs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inflows,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after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great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hike 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year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2007-08.</a:t>
            </a:r>
            <a:endParaRPr sz="1800" dirty="0">
              <a:latin typeface="Times New Roman"/>
              <a:cs typeface="Times New Roman"/>
            </a:endParaRPr>
          </a:p>
          <a:p>
            <a:pPr marL="12700" marR="5080" indent="57785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2008-2009</a:t>
            </a:r>
            <a:r>
              <a:rPr sz="18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huge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investment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₹144.39kCr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on.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But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again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were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fluctuations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lang="en-IN"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2010-2014,</a:t>
            </a:r>
            <a:r>
              <a:rPr sz="18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soon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giving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figures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last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r>
              <a:rPr sz="18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₹29</a:t>
            </a:r>
            <a:r>
              <a:rPr lang="en-IN" sz="1800" dirty="0">
                <a:solidFill>
                  <a:srgbClr val="FFFFFF"/>
                </a:solidFill>
                <a:latin typeface="Times New Roman"/>
                <a:cs typeface="Times New Roman"/>
              </a:rPr>
              <a:t>1.61</a:t>
            </a:r>
            <a:r>
              <a:rPr sz="1800" dirty="0" err="1">
                <a:solidFill>
                  <a:srgbClr val="FFFFFF"/>
                </a:solidFill>
                <a:latin typeface="Times New Roman"/>
                <a:cs typeface="Times New Roman"/>
              </a:rPr>
              <a:t>kCr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2016-2017 </a:t>
            </a:r>
            <a:r>
              <a:rPr sz="1800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say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investors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been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rising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CDDEE-F9B9-303D-E8AF-53BAE65F1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4313"/>
            <a:ext cx="11840845" cy="46790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415" y="0"/>
            <a:ext cx="3277997" cy="8455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6492" y="63449"/>
            <a:ext cx="276987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300" dirty="0">
                <a:latin typeface="Cambria"/>
                <a:cs typeface="Cambria"/>
              </a:rPr>
              <a:t>CONCLUSION</a:t>
            </a:r>
            <a:endParaRPr sz="31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54736" y="557720"/>
            <a:ext cx="10441305" cy="3692525"/>
            <a:chOff x="554736" y="557720"/>
            <a:chExt cx="10441305" cy="36925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736" y="557720"/>
              <a:ext cx="3497453" cy="44329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568" y="557720"/>
              <a:ext cx="333628" cy="4432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" y="972362"/>
              <a:ext cx="318338" cy="41282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36" y="957008"/>
              <a:ext cx="9584182" cy="4432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336" y="1231328"/>
              <a:ext cx="3875278" cy="4432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9120" y="1231328"/>
              <a:ext cx="330492" cy="44329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50080" y="1231328"/>
              <a:ext cx="5585333" cy="44329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65792" y="1231328"/>
              <a:ext cx="705446" cy="44329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41279" y="1231328"/>
              <a:ext cx="681037" cy="44329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3336" y="1505648"/>
              <a:ext cx="3482086" cy="44329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" y="1923338"/>
              <a:ext cx="318338" cy="4128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83336" y="1907984"/>
              <a:ext cx="9489694" cy="44329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03536" y="1907984"/>
              <a:ext cx="546925" cy="44329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280904" y="1907984"/>
              <a:ext cx="665772" cy="44329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3336" y="2182304"/>
              <a:ext cx="9599422" cy="4432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113264" y="2182304"/>
              <a:ext cx="519493" cy="44329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63200" y="2182304"/>
              <a:ext cx="467715" cy="4432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83336" y="2456624"/>
              <a:ext cx="5149342" cy="44329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" y="2874314"/>
              <a:ext cx="318338" cy="41282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3336" y="2858960"/>
              <a:ext cx="6292342" cy="4432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06183" y="2858960"/>
              <a:ext cx="610958" cy="44329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147559" y="2858960"/>
              <a:ext cx="3567429" cy="4432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83336" y="3133280"/>
              <a:ext cx="4613021" cy="44329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126736" y="3133280"/>
              <a:ext cx="367093" cy="44329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224271" y="3133280"/>
              <a:ext cx="2845054" cy="4432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" y="3547922"/>
              <a:ext cx="318338" cy="41282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9056" y="3532568"/>
              <a:ext cx="3896741" cy="44329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456176" y="3532568"/>
              <a:ext cx="367093" cy="44329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99432" y="3532568"/>
              <a:ext cx="6075934" cy="44329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405871" y="3532568"/>
              <a:ext cx="589572" cy="44329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83336" y="3806888"/>
              <a:ext cx="4789678" cy="443293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68832" y="608837"/>
            <a:ext cx="10599420" cy="59321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SE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RA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MP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OSI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5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500" dirty="0">
              <a:latin typeface="Times New Roman"/>
              <a:cs typeface="Times New Roman"/>
            </a:endParaRPr>
          </a:p>
          <a:p>
            <a:pPr marL="241300" marR="523875" indent="-228600">
              <a:lnSpc>
                <a:spcPct val="12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 Sectoral composition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over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period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April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2000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June 2017,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can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find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largest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recipient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such 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investment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Service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(Financial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non-financial</a:t>
            </a:r>
            <a:r>
              <a:rPr sz="1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services).</a:t>
            </a:r>
            <a:r>
              <a:rPr sz="15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comparing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all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3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17.65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%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direct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investment.</a:t>
            </a:r>
            <a:endParaRPr sz="1500" dirty="0">
              <a:latin typeface="Times New Roman"/>
              <a:cs typeface="Times New Roman"/>
            </a:endParaRPr>
          </a:p>
          <a:p>
            <a:pPr marL="241300" marR="502920" indent="-228600">
              <a:lnSpc>
                <a:spcPct val="1201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investors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interested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mainly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services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its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profit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generating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advantage.</a:t>
            </a:r>
            <a:r>
              <a:rPr sz="15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gives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scope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foreign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investor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take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back the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profits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 the home 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country.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service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sector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 services are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consumed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country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generating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outflow of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funds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host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country.</a:t>
            </a:r>
            <a:endParaRPr sz="15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second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recipient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Hardware</a:t>
            </a:r>
            <a:r>
              <a:rPr sz="1500" spc="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shares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7.66%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total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FDI.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Construction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development,</a:t>
            </a:r>
            <a:endParaRPr sz="15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60"/>
              </a:spcBef>
            </a:pP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Telecommunication,</a:t>
            </a:r>
            <a:r>
              <a:rPr sz="150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Automobile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Industry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having 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7.31%,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6.43%,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5.17%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respectively.</a:t>
            </a:r>
            <a:endParaRPr sz="1500" dirty="0">
              <a:latin typeface="Times New Roman"/>
              <a:cs typeface="Times New Roman"/>
            </a:endParaRPr>
          </a:p>
          <a:p>
            <a:pPr marL="241300" marR="446405" indent="-228600">
              <a:lnSpc>
                <a:spcPct val="120000"/>
              </a:lnSpc>
              <a:spcBef>
                <a:spcPts val="985"/>
              </a:spcBef>
              <a:buClr>
                <a:srgbClr val="FFFFFF"/>
              </a:buClr>
              <a:buFont typeface="Arial MT"/>
              <a:buChar char="•"/>
              <a:tabLst>
                <a:tab pos="286385" algn="l"/>
                <a:tab pos="287020" algn="l"/>
              </a:tabLst>
            </a:pPr>
            <a:r>
              <a:rPr dirty="0"/>
              <a:t>	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keys</a:t>
            </a:r>
            <a:r>
              <a:rPr sz="1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takeaways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regarding</a:t>
            </a:r>
            <a:r>
              <a:rPr sz="15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global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flows</a:t>
            </a:r>
            <a:r>
              <a:rPr sz="15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–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increase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the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relative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share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developing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countries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destination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sources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flow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sector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gaining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over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manufacturing.</a:t>
            </a: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5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5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5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5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</a:t>
            </a:r>
            <a:r>
              <a:rPr sz="15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5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5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S: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25"/>
              </a:spcBef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India's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total amount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during 17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years,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i.e.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2000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2017.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 from 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2000-2001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i.e. 10.87kCr in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2001-02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it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was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19.21kCr.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shows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Good result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inflows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r>
              <a:rPr sz="150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little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bit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ups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downs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inflows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up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2005-06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after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great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hike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2007-08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i.e.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98.94kCr</a:t>
            </a:r>
            <a:r>
              <a:rPr sz="15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compared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earlier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years.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2008-2009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huge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investment</a:t>
            </a:r>
            <a:r>
              <a:rPr sz="15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144.39kCr.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then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a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downfall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FDI</a:t>
            </a:r>
            <a:r>
              <a:rPr sz="1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two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consecutive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2009-2010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2010-2011,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figures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122.56kCr</a:t>
            </a:r>
            <a:r>
              <a:rPr sz="15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97.42kCr</a:t>
            </a:r>
            <a:r>
              <a:rPr sz="1500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respectively.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Analyse from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2015-2016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inflow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was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second</a:t>
            </a:r>
            <a:r>
              <a:rPr sz="15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endParaRPr sz="1500" dirty="0">
              <a:latin typeface="Times New Roman"/>
              <a:cs typeface="Times New Roman"/>
            </a:endParaRPr>
          </a:p>
          <a:p>
            <a:pPr marL="12700" marR="656590">
              <a:lnSpc>
                <a:spcPct val="105300"/>
              </a:lnSpc>
              <a:spcBef>
                <a:spcPts val="30"/>
              </a:spcBef>
            </a:pP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i.e.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261.85kCr.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2012-13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2013-14</a:t>
            </a:r>
            <a:r>
              <a:rPr sz="15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fluctuated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121.98kCr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147.01kCr</a:t>
            </a:r>
            <a:r>
              <a:rPr sz="15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respectively.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1500" spc="-3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Financial</a:t>
            </a:r>
            <a:r>
              <a:rPr sz="150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Year</a:t>
            </a:r>
            <a:r>
              <a:rPr sz="15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i.e.</a:t>
            </a:r>
            <a:r>
              <a:rPr sz="15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2016-2017</a:t>
            </a:r>
            <a:r>
              <a:rPr sz="15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amount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5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were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291.61kCr</a:t>
            </a:r>
            <a:r>
              <a:rPr sz="15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5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15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Times New Roman"/>
                <a:cs typeface="Times New Roman"/>
              </a:rPr>
              <a:t>FDI</a:t>
            </a:r>
            <a:r>
              <a:rPr sz="15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inflow</a:t>
            </a:r>
            <a:r>
              <a:rPr sz="1500" spc="5" dirty="0">
                <a:solidFill>
                  <a:srgbClr val="FFFFFF"/>
                </a:solidFill>
                <a:latin typeface="Times New Roman"/>
                <a:cs typeface="Times New Roman"/>
              </a:rPr>
              <a:t> in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5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dirty="0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sz="15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Times New Roman"/>
                <a:cs typeface="Times New Roman"/>
              </a:rPr>
              <a:t>17</a:t>
            </a:r>
            <a:r>
              <a:rPr sz="15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Times New Roman"/>
                <a:cs typeface="Times New Roman"/>
              </a:rPr>
              <a:t>years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BA9D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803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 MT</vt:lpstr>
      <vt:lpstr>Calibri</vt:lpstr>
      <vt:lpstr>Cambria</vt:lpstr>
      <vt:lpstr>Palatino Linotype</vt:lpstr>
      <vt:lpstr>Tahoma</vt:lpstr>
      <vt:lpstr>Times New Roman</vt:lpstr>
      <vt:lpstr>Verdana</vt:lpstr>
      <vt:lpstr>Wingdings</vt:lpstr>
      <vt:lpstr>Office Theme</vt:lpstr>
      <vt:lpstr>PowerPoint Presentation</vt:lpstr>
      <vt:lpstr>OBJECTIVE</vt:lpstr>
      <vt:lpstr>PROBLEM STATEMENT</vt:lpstr>
      <vt:lpstr>ARCHITECTURE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Moin Khan</dc:creator>
  <cp:lastModifiedBy>Moin Khan</cp:lastModifiedBy>
  <cp:revision>1</cp:revision>
  <dcterms:created xsi:type="dcterms:W3CDTF">2024-08-04T15:33:55Z</dcterms:created>
  <dcterms:modified xsi:type="dcterms:W3CDTF">2024-08-04T15:49:48Z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2024-08-04T00:00:00Z</vt:filetime>
  </property>
</Properties>
</file>