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Lexend Deca"/>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exendDeca-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743d285e6_0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743d285e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743d285e6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743d285e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743d285e6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743d285e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743d285e6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743d285e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c98855ff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c98855f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6c1750305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6c175030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743d285e6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743d285e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743d285e6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743d285e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743d285e6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743d285e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743d285e6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743d285e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743d285e6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743d285e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lvl1pPr indent="-419100" lvl="0" marL="457200" rtl="0">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rtl="0">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rtl="0">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rtl="0">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rtl="0">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rtl="0">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rtl="0">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rtl="0">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idx="1" type="body"/>
          </p:nvPr>
        </p:nvSpPr>
        <p:spPr>
          <a:xfrm>
            <a:off x="580550" y="4406300"/>
            <a:ext cx="6135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400"/>
              <a:buNone/>
              <a:defRPr sz="1400"/>
            </a:lvl1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indent="-381000" lvl="1" marL="9144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indent="-381000" lvl="2" marL="13716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indent="-381000" lvl="3" marL="1828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indent="-381000" lvl="4" marL="2286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indent="-381000" lvl="5" marL="27432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indent="-381000" lvl="6" marL="32004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indent="-381000" lvl="7" marL="36576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indent="-381000" lvl="8" marL="4114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9.png"/><Relationship Id="rId8"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hyperlink" Target="https://github.com/aws/containers-roadma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www.linkedin.com/in/khaja143/" TargetMode="External"/><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aws.amazon.com/blogs/containers/new-using-amazon-ecs-exec-access-your-containers-fargate-ec2/" TargetMode="External"/><Relationship Id="rId4" Type="http://schemas.openxmlformats.org/officeDocument/2006/relationships/hyperlink" Target="https://github.com/aws/containers-roadmap" TargetMode="External"/><Relationship Id="rId10" Type="http://schemas.openxmlformats.org/officeDocument/2006/relationships/hyperlink" Target="https://www.random.org/strings/?num=10&amp;len=20&amp;digits=on&amp;loweralpha=on&amp;unique=on&amp;format=html&amp;rnd=new" TargetMode="External"/><Relationship Id="rId9" Type="http://schemas.openxmlformats.org/officeDocument/2006/relationships/hyperlink" Target="https://carbon.now.sh/" TargetMode="External"/><Relationship Id="rId5" Type="http://schemas.openxmlformats.org/officeDocument/2006/relationships/hyperlink" Target="https://github.com/aws/containers-roadmap/issues/1050" TargetMode="External"/><Relationship Id="rId6" Type="http://schemas.openxmlformats.org/officeDocument/2006/relationships/hyperlink" Target="https://docs.aws.amazon.com/systems-manager/latest/userguide/session-manager-working-with-install-plugin.html" TargetMode="External"/><Relationship Id="rId7" Type="http://schemas.openxmlformats.org/officeDocument/2006/relationships/hyperlink" Target="https://github.com/aws-containers/amazon-ecs-exec-checker" TargetMode="External"/><Relationship Id="rId8" Type="http://schemas.openxmlformats.org/officeDocument/2006/relationships/hyperlink" Target="https://docs.aws.amazon.com/AmazonECS/latest/developerguide/ecs-exec.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hyperlink" Target="https://github.com/aws/containers-roadmap/issues/1050" TargetMode="External"/><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AWS ECS Exec</a:t>
            </a:r>
            <a:endParaRP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pic>
        <p:nvPicPr>
          <p:cNvPr id="67" name="Google Shape;67;p13"/>
          <p:cNvPicPr preferRelativeResize="0"/>
          <p:nvPr/>
        </p:nvPicPr>
        <p:blipFill>
          <a:blip r:embed="rId8">
            <a:alphaModFix/>
          </a:blip>
          <a:stretch>
            <a:fillRect/>
          </a:stretch>
        </p:blipFill>
        <p:spPr>
          <a:xfrm>
            <a:off x="6675907" y="1918516"/>
            <a:ext cx="681510" cy="43771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2"/>
          <p:cNvSpPr txBox="1"/>
          <p:nvPr>
            <p:ph idx="4294967295" type="ctrTitle"/>
          </p:nvPr>
        </p:nvSpPr>
        <p:spPr>
          <a:xfrm>
            <a:off x="850025" y="304025"/>
            <a:ext cx="6496800" cy="61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Demo Reference Create Steps</a:t>
            </a:r>
            <a:endParaRPr sz="3000"/>
          </a:p>
        </p:txBody>
      </p:sp>
      <p:sp>
        <p:nvSpPr>
          <p:cNvPr id="142" name="Google Shape;142;p22"/>
          <p:cNvSpPr txBox="1"/>
          <p:nvPr>
            <p:ph idx="4294967295" type="subTitle"/>
          </p:nvPr>
        </p:nvSpPr>
        <p:spPr>
          <a:xfrm>
            <a:off x="208425" y="912150"/>
            <a:ext cx="4013700" cy="3578400"/>
          </a:xfrm>
          <a:prstGeom prst="rect">
            <a:avLst/>
          </a:prstGeom>
          <a:noFill/>
        </p:spPr>
        <p:txBody>
          <a:bodyPr anchorCtr="0" anchor="t" bIns="0" lIns="0" spcFirstLastPara="1" rIns="0" wrap="square" tIns="0">
            <a:noAutofit/>
          </a:bodyPr>
          <a:lstStyle/>
          <a:p>
            <a:pPr indent="-292100" lvl="0" marL="457200" rtl="0" algn="l">
              <a:spcBef>
                <a:spcPts val="600"/>
              </a:spcBef>
              <a:spcAft>
                <a:spcPts val="0"/>
              </a:spcAft>
              <a:buSzPts val="1000"/>
              <a:buChar char="⬡"/>
            </a:pPr>
            <a:r>
              <a:rPr b="1" lang="en" sz="1000">
                <a:latin typeface="Muli"/>
                <a:ea typeface="Muli"/>
                <a:cs typeface="Muli"/>
                <a:sym typeface="Muli"/>
              </a:rPr>
              <a:t>Step 1</a:t>
            </a:r>
            <a:r>
              <a:rPr lang="en" sz="1000"/>
              <a:t>: Setup all required environment variables</a:t>
            </a:r>
            <a:endParaRPr sz="1000"/>
          </a:p>
          <a:p>
            <a:pPr indent="-292100" lvl="0" marL="457200" rtl="0" algn="l">
              <a:spcBef>
                <a:spcPts val="0"/>
              </a:spcBef>
              <a:spcAft>
                <a:spcPts val="0"/>
              </a:spcAft>
              <a:buSzPts val="1000"/>
              <a:buChar char="⬡"/>
            </a:pPr>
            <a:r>
              <a:rPr b="1" lang="en" sz="1000">
                <a:latin typeface="Muli"/>
                <a:ea typeface="Muli"/>
                <a:cs typeface="Muli"/>
                <a:sym typeface="Muli"/>
              </a:rPr>
              <a:t>Step 2</a:t>
            </a:r>
            <a:r>
              <a:rPr lang="en" sz="1000"/>
              <a:t>: Create IAM Policy json file for ECS task role and ECS task execution role</a:t>
            </a:r>
            <a:endParaRPr sz="1000"/>
          </a:p>
          <a:p>
            <a:pPr indent="-292100" lvl="0" marL="457200" rtl="0" algn="l">
              <a:spcBef>
                <a:spcPts val="0"/>
              </a:spcBef>
              <a:spcAft>
                <a:spcPts val="0"/>
              </a:spcAft>
              <a:buSzPts val="1000"/>
              <a:buChar char="⬡"/>
            </a:pPr>
            <a:r>
              <a:rPr b="1" lang="en" sz="1000">
                <a:latin typeface="Muli"/>
                <a:ea typeface="Muli"/>
                <a:cs typeface="Muli"/>
                <a:sym typeface="Muli"/>
              </a:rPr>
              <a:t>Step 3</a:t>
            </a:r>
            <a:r>
              <a:rPr lang="en" sz="1000"/>
              <a:t>: Create ecs cluster with new flag `executeCommandConfiguration`</a:t>
            </a:r>
            <a:endParaRPr sz="1000"/>
          </a:p>
          <a:p>
            <a:pPr indent="-292100" lvl="0" marL="457200" rtl="0" algn="l">
              <a:spcBef>
                <a:spcPts val="0"/>
              </a:spcBef>
              <a:spcAft>
                <a:spcPts val="0"/>
              </a:spcAft>
              <a:buSzPts val="1000"/>
              <a:buChar char="⬡"/>
            </a:pPr>
            <a:r>
              <a:rPr b="1" lang="en" sz="1000">
                <a:latin typeface="Muli"/>
                <a:ea typeface="Muli"/>
                <a:cs typeface="Muli"/>
                <a:sym typeface="Muli"/>
              </a:rPr>
              <a:t>Step 4</a:t>
            </a:r>
            <a:r>
              <a:rPr lang="en" sz="1000"/>
              <a:t>: Create log group</a:t>
            </a:r>
            <a:endParaRPr sz="1000"/>
          </a:p>
          <a:p>
            <a:pPr indent="-292100" lvl="0" marL="457200" rtl="0" algn="l">
              <a:spcBef>
                <a:spcPts val="0"/>
              </a:spcBef>
              <a:spcAft>
                <a:spcPts val="0"/>
              </a:spcAft>
              <a:buSzPts val="1000"/>
              <a:buChar char="⬡"/>
            </a:pPr>
            <a:r>
              <a:rPr b="1" lang="en" sz="1000">
                <a:latin typeface="Muli"/>
                <a:ea typeface="Muli"/>
                <a:cs typeface="Muli"/>
                <a:sym typeface="Muli"/>
              </a:rPr>
              <a:t>Step 5</a:t>
            </a:r>
            <a:r>
              <a:rPr lang="en" sz="1000"/>
              <a:t>: Create S3 Bucket</a:t>
            </a:r>
            <a:endParaRPr sz="1000"/>
          </a:p>
          <a:p>
            <a:pPr indent="-292100" lvl="0" marL="457200" rtl="0" algn="l">
              <a:spcBef>
                <a:spcPts val="0"/>
              </a:spcBef>
              <a:spcAft>
                <a:spcPts val="0"/>
              </a:spcAft>
              <a:buSzPts val="1000"/>
              <a:buChar char="⬡"/>
            </a:pPr>
            <a:r>
              <a:rPr b="1" lang="en" sz="1000">
                <a:latin typeface="Muli"/>
                <a:ea typeface="Muli"/>
                <a:cs typeface="Muli"/>
                <a:sym typeface="Muli"/>
              </a:rPr>
              <a:t>Step 6</a:t>
            </a:r>
            <a:r>
              <a:rPr lang="en" sz="1000"/>
              <a:t>: Create Security group and enable ingress on port 80</a:t>
            </a:r>
            <a:endParaRPr sz="1000"/>
          </a:p>
          <a:p>
            <a:pPr indent="-292100" lvl="0" marL="457200" rtl="0" algn="l">
              <a:spcBef>
                <a:spcPts val="0"/>
              </a:spcBef>
              <a:spcAft>
                <a:spcPts val="0"/>
              </a:spcAft>
              <a:buSzPts val="1000"/>
              <a:buChar char="⬡"/>
            </a:pPr>
            <a:r>
              <a:rPr b="1" lang="en" sz="1000">
                <a:latin typeface="Muli"/>
                <a:ea typeface="Muli"/>
                <a:cs typeface="Muli"/>
                <a:sym typeface="Muli"/>
              </a:rPr>
              <a:t>Step 7</a:t>
            </a:r>
            <a:r>
              <a:rPr lang="en" sz="1000"/>
              <a:t>: From the policy document (Step 2) create roles for `ecs-exec-demo-task-execution-role` and `ecs-exec-demo-task-role`</a:t>
            </a:r>
            <a:endParaRPr sz="1000"/>
          </a:p>
          <a:p>
            <a:pPr indent="-292100" lvl="0" marL="457200" rtl="0" algn="l">
              <a:spcBef>
                <a:spcPts val="0"/>
              </a:spcBef>
              <a:spcAft>
                <a:spcPts val="0"/>
              </a:spcAft>
              <a:buSzPts val="1000"/>
              <a:buChar char="⬡"/>
            </a:pPr>
            <a:r>
              <a:rPr b="1" lang="en" sz="1000">
                <a:latin typeface="Muli"/>
                <a:ea typeface="Muli"/>
                <a:cs typeface="Muli"/>
                <a:sym typeface="Muli"/>
              </a:rPr>
              <a:t>Step 8</a:t>
            </a:r>
            <a:r>
              <a:rPr lang="en" sz="1000"/>
              <a:t>: Create a new policy for `ECS task role`, as we need to open a secure </a:t>
            </a:r>
            <a:r>
              <a:rPr lang="en" sz="1000"/>
              <a:t>communication</a:t>
            </a:r>
            <a:r>
              <a:rPr lang="en" sz="1000"/>
              <a:t> channel with the host machine, with the help of SSM</a:t>
            </a:r>
            <a:endParaRPr sz="1000"/>
          </a:p>
          <a:p>
            <a:pPr indent="-292100" lvl="0" marL="457200" rtl="0" algn="l">
              <a:spcBef>
                <a:spcPts val="0"/>
              </a:spcBef>
              <a:spcAft>
                <a:spcPts val="0"/>
              </a:spcAft>
              <a:buSzPts val="1000"/>
              <a:buChar char="⬡"/>
            </a:pPr>
            <a:r>
              <a:rPr b="1" lang="en" sz="1000">
                <a:latin typeface="Muli"/>
                <a:ea typeface="Muli"/>
                <a:cs typeface="Muli"/>
                <a:sym typeface="Muli"/>
              </a:rPr>
              <a:t>Step 9</a:t>
            </a:r>
            <a:r>
              <a:rPr lang="en" sz="1000"/>
              <a:t>: Attach the policy `arn:aws:iam::aws:policy/service-role/AmazonECSTaskExecutionRolePolicy` to the role `ecs-exec-demo-task-execution-role` that we created in Step 7. But for the `ecs-exec-demo-task-role` attach (update) with the new policy we have created in Step 8. </a:t>
            </a:r>
            <a:endParaRPr sz="1000"/>
          </a:p>
        </p:txBody>
      </p:sp>
      <p:sp>
        <p:nvSpPr>
          <p:cNvPr id="143" name="Google Shape;143;p22"/>
          <p:cNvSpPr txBox="1"/>
          <p:nvPr>
            <p:ph idx="4294967295" type="subTitle"/>
          </p:nvPr>
        </p:nvSpPr>
        <p:spPr>
          <a:xfrm>
            <a:off x="4768425" y="912150"/>
            <a:ext cx="4220700" cy="3319200"/>
          </a:xfrm>
          <a:prstGeom prst="rect">
            <a:avLst/>
          </a:prstGeom>
          <a:noFill/>
        </p:spPr>
        <p:txBody>
          <a:bodyPr anchorCtr="0" anchor="t" bIns="0" lIns="0" spcFirstLastPara="1" rIns="0" wrap="square" tIns="0">
            <a:noAutofit/>
          </a:bodyPr>
          <a:lstStyle/>
          <a:p>
            <a:pPr indent="-292100" lvl="0" marL="457200" rtl="0" algn="l">
              <a:spcBef>
                <a:spcPts val="600"/>
              </a:spcBef>
              <a:spcAft>
                <a:spcPts val="0"/>
              </a:spcAft>
              <a:buSzPts val="1000"/>
              <a:buChar char="⬡"/>
            </a:pPr>
            <a:r>
              <a:rPr b="1" lang="en" sz="1000">
                <a:latin typeface="Muli"/>
                <a:ea typeface="Muli"/>
                <a:cs typeface="Muli"/>
                <a:sym typeface="Muli"/>
              </a:rPr>
              <a:t>Step 10</a:t>
            </a:r>
            <a:r>
              <a:rPr lang="en" sz="1000"/>
              <a:t>: Create the task definition json file with the required container details and other metadata</a:t>
            </a:r>
            <a:endParaRPr sz="1000"/>
          </a:p>
          <a:p>
            <a:pPr indent="-292100" lvl="0" marL="457200" rtl="0" algn="l">
              <a:spcBef>
                <a:spcPts val="0"/>
              </a:spcBef>
              <a:spcAft>
                <a:spcPts val="0"/>
              </a:spcAft>
              <a:buSzPts val="1000"/>
              <a:buChar char="⬡"/>
            </a:pPr>
            <a:r>
              <a:rPr b="1" lang="en" sz="1000">
                <a:latin typeface="Muli"/>
                <a:ea typeface="Muli"/>
                <a:cs typeface="Muli"/>
                <a:sym typeface="Muli"/>
              </a:rPr>
              <a:t>Step 11</a:t>
            </a:r>
            <a:r>
              <a:rPr lang="en" sz="1000"/>
              <a:t>: Register the task json file created in Step 10. </a:t>
            </a:r>
            <a:endParaRPr sz="1000"/>
          </a:p>
          <a:p>
            <a:pPr indent="-292100" lvl="0" marL="457200" rtl="0" algn="l">
              <a:spcBef>
                <a:spcPts val="0"/>
              </a:spcBef>
              <a:spcAft>
                <a:spcPts val="0"/>
              </a:spcAft>
              <a:buSzPts val="1000"/>
              <a:buChar char="⬡"/>
            </a:pPr>
            <a:r>
              <a:rPr b="1" lang="en" sz="1000">
                <a:latin typeface="Muli"/>
                <a:ea typeface="Muli"/>
                <a:cs typeface="Muli"/>
                <a:sym typeface="Muli"/>
              </a:rPr>
              <a:t>Step 12</a:t>
            </a:r>
            <a:r>
              <a:rPr lang="en" sz="1000"/>
              <a:t>: Now create the ECS Cluster with all flags</a:t>
            </a:r>
            <a:endParaRPr sz="1000"/>
          </a:p>
          <a:p>
            <a:pPr indent="-292100" lvl="0" marL="457200" rtl="0" algn="l">
              <a:spcBef>
                <a:spcPts val="0"/>
              </a:spcBef>
              <a:spcAft>
                <a:spcPts val="0"/>
              </a:spcAft>
              <a:buSzPts val="1000"/>
              <a:buChar char="⬡"/>
            </a:pPr>
            <a:r>
              <a:rPr b="1" lang="en" sz="1000">
                <a:latin typeface="Muli"/>
                <a:ea typeface="Muli"/>
                <a:cs typeface="Muli"/>
                <a:sym typeface="Muli"/>
              </a:rPr>
              <a:t>Step 13</a:t>
            </a:r>
            <a:r>
              <a:rPr lang="en" sz="1000"/>
              <a:t>: Fetch the `taskArn` from the output of the last command or run `aws ecs describe-tasks` and capture the task id. </a:t>
            </a:r>
            <a:endParaRPr sz="1000"/>
          </a:p>
          <a:p>
            <a:pPr indent="-292100" lvl="0" marL="457200" rtl="0" algn="l">
              <a:spcBef>
                <a:spcPts val="0"/>
              </a:spcBef>
              <a:spcAft>
                <a:spcPts val="0"/>
              </a:spcAft>
              <a:buSzPts val="1000"/>
              <a:buChar char="⬡"/>
            </a:pPr>
            <a:r>
              <a:rPr b="1" lang="en" sz="1000">
                <a:latin typeface="Muli"/>
                <a:ea typeface="Muli"/>
                <a:cs typeface="Muli"/>
                <a:sym typeface="Muli"/>
              </a:rPr>
              <a:t>Step 14</a:t>
            </a:r>
            <a:r>
              <a:rPr lang="en" sz="1000"/>
              <a:t>: Finally, execute the command `aws ecs execute-command` with required flags, and if everything has gone successfully, we should now be inside an interactive shell of the container. </a:t>
            </a:r>
            <a:endParaRPr sz="1000"/>
          </a:p>
          <a:p>
            <a:pPr indent="-292100" lvl="0" marL="457200" rtl="0" algn="l">
              <a:spcBef>
                <a:spcPts val="0"/>
              </a:spcBef>
              <a:spcAft>
                <a:spcPts val="0"/>
              </a:spcAft>
              <a:buSzPts val="1000"/>
              <a:buChar char="⬡"/>
            </a:pPr>
            <a:r>
              <a:rPr b="1" lang="en" sz="1000">
                <a:latin typeface="Muli"/>
                <a:ea typeface="Muli"/>
                <a:cs typeface="Muli"/>
                <a:sym typeface="Muli"/>
              </a:rPr>
              <a:t>Step 15</a:t>
            </a:r>
            <a:r>
              <a:rPr lang="en" sz="1000"/>
              <a:t>: If you have made any changes in the above step, you might want to see the output through curl and to do that you require the public ip of the container that you can get by running the command `aws ec2 describe-network-interfaces --network-interface-ids` and pass the network interface from the command output of `aws ecs describe-tasks`</a:t>
            </a:r>
            <a:endParaRPr sz="1000"/>
          </a:p>
          <a:p>
            <a:pPr indent="-292100" lvl="0" marL="457200" rtl="0" algn="l">
              <a:spcBef>
                <a:spcPts val="0"/>
              </a:spcBef>
              <a:spcAft>
                <a:spcPts val="0"/>
              </a:spcAft>
              <a:buSzPts val="1000"/>
              <a:buChar char="⬡"/>
            </a:pPr>
            <a:r>
              <a:rPr b="1" lang="en" sz="1000">
                <a:latin typeface="Muli"/>
                <a:ea typeface="Muli"/>
                <a:cs typeface="Muli"/>
                <a:sym typeface="Muli"/>
              </a:rPr>
              <a:t>Step 16</a:t>
            </a:r>
            <a:r>
              <a:rPr lang="en" sz="1000"/>
              <a:t>: You always don’t need to exec into the container, but you can also run one off single commands like “ls” command. </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23"/>
          <p:cNvSpPr txBox="1"/>
          <p:nvPr>
            <p:ph idx="4294967295" type="ctrTitle"/>
          </p:nvPr>
        </p:nvSpPr>
        <p:spPr>
          <a:xfrm>
            <a:off x="850025" y="304025"/>
            <a:ext cx="6345900" cy="61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Demo Reference Cleanup Steps</a:t>
            </a:r>
            <a:endParaRPr sz="3000"/>
          </a:p>
        </p:txBody>
      </p:sp>
      <p:sp>
        <p:nvSpPr>
          <p:cNvPr id="150" name="Google Shape;150;p23"/>
          <p:cNvSpPr txBox="1"/>
          <p:nvPr>
            <p:ph idx="4294967295" type="subTitle"/>
          </p:nvPr>
        </p:nvSpPr>
        <p:spPr>
          <a:xfrm>
            <a:off x="324900" y="774150"/>
            <a:ext cx="8494200" cy="3595200"/>
          </a:xfrm>
          <a:prstGeom prst="rect">
            <a:avLst/>
          </a:prstGeom>
          <a:noFill/>
        </p:spPr>
        <p:txBody>
          <a:bodyPr anchorCtr="0" anchor="t" bIns="0" lIns="0" spcFirstLastPara="1" rIns="0" wrap="square" tIns="0">
            <a:noAutofit/>
          </a:bodyPr>
          <a:lstStyle/>
          <a:p>
            <a:pPr indent="0" lvl="0" marL="457200" rtl="0" algn="l">
              <a:spcBef>
                <a:spcPts val="600"/>
              </a:spcBef>
              <a:spcAft>
                <a:spcPts val="0"/>
              </a:spcAft>
              <a:buNone/>
            </a:pPr>
            <a:r>
              <a:t/>
            </a:r>
            <a:endParaRPr b="1" sz="1100">
              <a:latin typeface="Muli"/>
              <a:ea typeface="Muli"/>
              <a:cs typeface="Muli"/>
              <a:sym typeface="Muli"/>
            </a:endParaRPr>
          </a:p>
          <a:p>
            <a:pPr indent="-298450" lvl="0" marL="457200" rtl="0" algn="l">
              <a:spcBef>
                <a:spcPts val="600"/>
              </a:spcBef>
              <a:spcAft>
                <a:spcPts val="0"/>
              </a:spcAft>
              <a:buSzPts val="1100"/>
              <a:buChar char="⬡"/>
            </a:pPr>
            <a:r>
              <a:rPr b="1" lang="en" sz="1100">
                <a:latin typeface="Muli"/>
                <a:ea typeface="Muli"/>
                <a:cs typeface="Muli"/>
                <a:sym typeface="Muli"/>
              </a:rPr>
              <a:t>Step 1</a:t>
            </a:r>
            <a:r>
              <a:rPr lang="en" sz="1100"/>
              <a:t>: Stop the task</a:t>
            </a:r>
            <a:endParaRPr sz="1100"/>
          </a:p>
          <a:p>
            <a:pPr indent="0" lvl="0" marL="0" rtl="0" algn="l">
              <a:spcBef>
                <a:spcPts val="600"/>
              </a:spcBef>
              <a:spcAft>
                <a:spcPts val="0"/>
              </a:spcAft>
              <a:buNone/>
            </a:pPr>
            <a:r>
              <a:t/>
            </a:r>
            <a:endParaRPr sz="1100"/>
          </a:p>
          <a:p>
            <a:pPr indent="-298450" lvl="0" marL="457200" rtl="0" algn="l">
              <a:spcBef>
                <a:spcPts val="600"/>
              </a:spcBef>
              <a:spcAft>
                <a:spcPts val="0"/>
              </a:spcAft>
              <a:buSzPts val="1100"/>
              <a:buChar char="⬡"/>
            </a:pPr>
            <a:r>
              <a:rPr b="1" lang="en" sz="1100">
                <a:latin typeface="Muli"/>
                <a:ea typeface="Muli"/>
                <a:cs typeface="Muli"/>
                <a:sym typeface="Muli"/>
              </a:rPr>
              <a:t>Step 2</a:t>
            </a:r>
            <a:r>
              <a:rPr lang="en" sz="1100"/>
              <a:t>: Delete the ECS Cluster</a:t>
            </a:r>
            <a:endParaRPr sz="1100"/>
          </a:p>
          <a:p>
            <a:pPr indent="0" lvl="0" marL="0" rtl="0" algn="l">
              <a:spcBef>
                <a:spcPts val="600"/>
              </a:spcBef>
              <a:spcAft>
                <a:spcPts val="0"/>
              </a:spcAft>
              <a:buNone/>
            </a:pPr>
            <a:r>
              <a:t/>
            </a:r>
            <a:endParaRPr sz="1100"/>
          </a:p>
          <a:p>
            <a:pPr indent="-298450" lvl="0" marL="457200" rtl="0" algn="l">
              <a:spcBef>
                <a:spcPts val="600"/>
              </a:spcBef>
              <a:spcAft>
                <a:spcPts val="0"/>
              </a:spcAft>
              <a:buSzPts val="1100"/>
              <a:buChar char="⬡"/>
            </a:pPr>
            <a:r>
              <a:rPr b="1" lang="en" sz="1100">
                <a:latin typeface="Muli"/>
                <a:ea typeface="Muli"/>
                <a:cs typeface="Muli"/>
                <a:sym typeface="Muli"/>
              </a:rPr>
              <a:t>Step 3</a:t>
            </a:r>
            <a:r>
              <a:rPr lang="en" sz="1100"/>
              <a:t>: Delete the log groups</a:t>
            </a:r>
            <a:endParaRPr sz="1100"/>
          </a:p>
          <a:p>
            <a:pPr indent="0" lvl="0" marL="0" rtl="0" algn="l">
              <a:spcBef>
                <a:spcPts val="600"/>
              </a:spcBef>
              <a:spcAft>
                <a:spcPts val="0"/>
              </a:spcAft>
              <a:buNone/>
            </a:pPr>
            <a:r>
              <a:t/>
            </a:r>
            <a:endParaRPr sz="1100"/>
          </a:p>
          <a:p>
            <a:pPr indent="-298450" lvl="0" marL="457200" rtl="0" algn="l">
              <a:spcBef>
                <a:spcPts val="600"/>
              </a:spcBef>
              <a:spcAft>
                <a:spcPts val="0"/>
              </a:spcAft>
              <a:buSzPts val="1100"/>
              <a:buChar char="⬡"/>
            </a:pPr>
            <a:r>
              <a:rPr b="1" lang="en" sz="1100">
                <a:latin typeface="Muli"/>
                <a:ea typeface="Muli"/>
                <a:cs typeface="Muli"/>
                <a:sym typeface="Muli"/>
              </a:rPr>
              <a:t>Step 4</a:t>
            </a:r>
            <a:r>
              <a:rPr lang="en" sz="1100"/>
              <a:t>: Mark the bucket for removal and then delete the S3 bucket</a:t>
            </a:r>
            <a:endParaRPr sz="1100"/>
          </a:p>
          <a:p>
            <a:pPr indent="0" lvl="0" marL="0" rtl="0" algn="l">
              <a:spcBef>
                <a:spcPts val="600"/>
              </a:spcBef>
              <a:spcAft>
                <a:spcPts val="0"/>
              </a:spcAft>
              <a:buNone/>
            </a:pPr>
            <a:r>
              <a:t/>
            </a:r>
            <a:endParaRPr sz="1100"/>
          </a:p>
          <a:p>
            <a:pPr indent="-298450" lvl="0" marL="457200" rtl="0" algn="l">
              <a:spcBef>
                <a:spcPts val="600"/>
              </a:spcBef>
              <a:spcAft>
                <a:spcPts val="0"/>
              </a:spcAft>
              <a:buSzPts val="1100"/>
              <a:buChar char="⬡"/>
            </a:pPr>
            <a:r>
              <a:rPr b="1" lang="en" sz="1100">
                <a:latin typeface="Muli"/>
                <a:ea typeface="Muli"/>
                <a:cs typeface="Muli"/>
                <a:sym typeface="Muli"/>
              </a:rPr>
              <a:t>Step 5</a:t>
            </a:r>
            <a:r>
              <a:rPr lang="en" sz="1100"/>
              <a:t>: Detach and delete the policy and roles created</a:t>
            </a:r>
            <a:endParaRPr sz="1100"/>
          </a:p>
          <a:p>
            <a:pPr indent="0" lvl="0" marL="0" rtl="0" algn="l">
              <a:spcBef>
                <a:spcPts val="600"/>
              </a:spcBef>
              <a:spcAft>
                <a:spcPts val="0"/>
              </a:spcAft>
              <a:buNone/>
            </a:pPr>
            <a:r>
              <a:t/>
            </a:r>
            <a:endParaRPr sz="1100"/>
          </a:p>
          <a:p>
            <a:pPr indent="-298450" lvl="0" marL="457200" rtl="0" algn="l">
              <a:spcBef>
                <a:spcPts val="600"/>
              </a:spcBef>
              <a:spcAft>
                <a:spcPts val="0"/>
              </a:spcAft>
              <a:buSzPts val="1100"/>
              <a:buChar char="⬡"/>
            </a:pPr>
            <a:r>
              <a:rPr b="1" lang="en" sz="1100">
                <a:latin typeface="Muli"/>
                <a:ea typeface="Muli"/>
                <a:cs typeface="Muli"/>
                <a:sym typeface="Muli"/>
              </a:rPr>
              <a:t>Step 6</a:t>
            </a:r>
            <a:r>
              <a:rPr lang="en" sz="1100"/>
              <a:t>: Delete the KMS Key</a:t>
            </a:r>
            <a:endParaRPr sz="1100"/>
          </a:p>
          <a:p>
            <a:pPr indent="0" lvl="0" marL="0" rtl="0" algn="l">
              <a:spcBef>
                <a:spcPts val="600"/>
              </a:spcBef>
              <a:spcAft>
                <a:spcPts val="0"/>
              </a:spcAft>
              <a:buNone/>
            </a:pPr>
            <a:r>
              <a:t/>
            </a:r>
            <a:endParaRPr sz="1100"/>
          </a:p>
          <a:p>
            <a:pPr indent="-298450" lvl="0" marL="457200" rtl="0" algn="l">
              <a:spcBef>
                <a:spcPts val="600"/>
              </a:spcBef>
              <a:spcAft>
                <a:spcPts val="0"/>
              </a:spcAft>
              <a:buSzPts val="1100"/>
              <a:buChar char="⬡"/>
            </a:pPr>
            <a:r>
              <a:rPr b="1" lang="en" sz="1100">
                <a:latin typeface="Muli"/>
                <a:ea typeface="Muli"/>
                <a:cs typeface="Muli"/>
                <a:sym typeface="Muli"/>
              </a:rPr>
              <a:t>Step 7</a:t>
            </a:r>
            <a:r>
              <a:rPr lang="en" sz="1100"/>
              <a:t>: Delete the Security Group</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4"/>
          <p:cNvSpPr txBox="1"/>
          <p:nvPr>
            <p:ph idx="4294967295" type="ctrTitle"/>
          </p:nvPr>
        </p:nvSpPr>
        <p:spPr>
          <a:xfrm>
            <a:off x="682500" y="311175"/>
            <a:ext cx="7779000" cy="61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Amazon ECS Exec Checker</a:t>
            </a:r>
            <a:endParaRPr sz="3000"/>
          </a:p>
        </p:txBody>
      </p:sp>
      <p:pic>
        <p:nvPicPr>
          <p:cNvPr id="157" name="Google Shape;157;p24"/>
          <p:cNvPicPr preferRelativeResize="0"/>
          <p:nvPr/>
        </p:nvPicPr>
        <p:blipFill>
          <a:blip r:embed="rId3">
            <a:alphaModFix/>
          </a:blip>
          <a:stretch>
            <a:fillRect/>
          </a:stretch>
        </p:blipFill>
        <p:spPr>
          <a:xfrm>
            <a:off x="4347750" y="1040850"/>
            <a:ext cx="5004050" cy="3761325"/>
          </a:xfrm>
          <a:prstGeom prst="rect">
            <a:avLst/>
          </a:prstGeom>
          <a:noFill/>
          <a:ln>
            <a:noFill/>
          </a:ln>
        </p:spPr>
      </p:pic>
      <p:pic>
        <p:nvPicPr>
          <p:cNvPr id="158" name="Google Shape;158;p24"/>
          <p:cNvPicPr preferRelativeResize="0"/>
          <p:nvPr/>
        </p:nvPicPr>
        <p:blipFill>
          <a:blip r:embed="rId4">
            <a:alphaModFix/>
          </a:blip>
          <a:stretch>
            <a:fillRect/>
          </a:stretch>
        </p:blipFill>
        <p:spPr>
          <a:xfrm>
            <a:off x="5881050" y="1603025"/>
            <a:ext cx="1937450" cy="1937450"/>
          </a:xfrm>
          <a:prstGeom prst="rect">
            <a:avLst/>
          </a:prstGeom>
          <a:noFill/>
          <a:ln>
            <a:noFill/>
          </a:ln>
        </p:spPr>
      </p:pic>
      <p:pic>
        <p:nvPicPr>
          <p:cNvPr id="159" name="Google Shape;159;p24"/>
          <p:cNvPicPr preferRelativeResize="0"/>
          <p:nvPr/>
        </p:nvPicPr>
        <p:blipFill>
          <a:blip r:embed="rId5">
            <a:alphaModFix/>
          </a:blip>
          <a:stretch>
            <a:fillRect/>
          </a:stretch>
        </p:blipFill>
        <p:spPr>
          <a:xfrm>
            <a:off x="682500" y="1040850"/>
            <a:ext cx="5004052" cy="35160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25"/>
          <p:cNvSpPr txBox="1"/>
          <p:nvPr>
            <p:ph idx="4294967295" type="ctrTitle"/>
          </p:nvPr>
        </p:nvSpPr>
        <p:spPr>
          <a:xfrm>
            <a:off x="1109725" y="1559350"/>
            <a:ext cx="7779000" cy="61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Containers Roadmap</a:t>
            </a:r>
            <a:endParaRPr sz="3000"/>
          </a:p>
        </p:txBody>
      </p:sp>
      <p:pic>
        <p:nvPicPr>
          <p:cNvPr id="166" name="Google Shape;166;p25"/>
          <p:cNvPicPr preferRelativeResize="0"/>
          <p:nvPr/>
        </p:nvPicPr>
        <p:blipFill>
          <a:blip r:embed="rId3">
            <a:alphaModFix/>
          </a:blip>
          <a:stretch>
            <a:fillRect/>
          </a:stretch>
        </p:blipFill>
        <p:spPr>
          <a:xfrm>
            <a:off x="4347750" y="1040850"/>
            <a:ext cx="5004050" cy="3761325"/>
          </a:xfrm>
          <a:prstGeom prst="rect">
            <a:avLst/>
          </a:prstGeom>
          <a:noFill/>
          <a:ln>
            <a:noFill/>
          </a:ln>
        </p:spPr>
      </p:pic>
      <p:pic>
        <p:nvPicPr>
          <p:cNvPr id="167" name="Google Shape;167;p25"/>
          <p:cNvPicPr preferRelativeResize="0"/>
          <p:nvPr/>
        </p:nvPicPr>
        <p:blipFill>
          <a:blip r:embed="rId4">
            <a:alphaModFix/>
          </a:blip>
          <a:stretch>
            <a:fillRect/>
          </a:stretch>
        </p:blipFill>
        <p:spPr>
          <a:xfrm>
            <a:off x="5881050" y="1603025"/>
            <a:ext cx="1937450" cy="1937450"/>
          </a:xfrm>
          <a:prstGeom prst="rect">
            <a:avLst/>
          </a:prstGeom>
          <a:noFill/>
          <a:ln>
            <a:noFill/>
          </a:ln>
        </p:spPr>
      </p:pic>
      <p:sp>
        <p:nvSpPr>
          <p:cNvPr id="168" name="Google Shape;168;p25"/>
          <p:cNvSpPr txBox="1"/>
          <p:nvPr>
            <p:ph idx="4294967295" type="subTitle"/>
          </p:nvPr>
        </p:nvSpPr>
        <p:spPr>
          <a:xfrm>
            <a:off x="701550" y="1156100"/>
            <a:ext cx="5053800" cy="33192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rPr lang="en" sz="1600" u="sng">
                <a:solidFill>
                  <a:schemeClr val="hlink"/>
                </a:solidFill>
                <a:hlinkClick r:id="rId5"/>
              </a:rPr>
              <a:t>https://github.com/aws/containers-roadmap</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26"/>
          <p:cNvSpPr txBox="1"/>
          <p:nvPr>
            <p:ph idx="4294967295" type="ctrTitle"/>
          </p:nvPr>
        </p:nvSpPr>
        <p:spPr>
          <a:xfrm>
            <a:off x="685800" y="1341750"/>
            <a:ext cx="3617400" cy="928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200"/>
              <a:t>Thanks!</a:t>
            </a:r>
            <a:endParaRPr sz="7200"/>
          </a:p>
        </p:txBody>
      </p:sp>
      <p:sp>
        <p:nvSpPr>
          <p:cNvPr id="175" name="Google Shape;175;p26"/>
          <p:cNvSpPr txBox="1"/>
          <p:nvPr>
            <p:ph idx="4294967295" type="subTitle"/>
          </p:nvPr>
        </p:nvSpPr>
        <p:spPr>
          <a:xfrm>
            <a:off x="685800" y="2302047"/>
            <a:ext cx="3617400" cy="1499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800">
                <a:latin typeface="Muli"/>
                <a:ea typeface="Muli"/>
                <a:cs typeface="Muli"/>
                <a:sym typeface="Muli"/>
              </a:rPr>
              <a:t>Any questions?</a:t>
            </a:r>
            <a:endParaRPr b="1" sz="1800">
              <a:latin typeface="Muli"/>
              <a:ea typeface="Muli"/>
              <a:cs typeface="Muli"/>
              <a:sym typeface="Muli"/>
            </a:endParaRPr>
          </a:p>
          <a:p>
            <a:pPr indent="0" lvl="0" marL="0" rtl="0" algn="l">
              <a:spcBef>
                <a:spcPts val="600"/>
              </a:spcBef>
              <a:spcAft>
                <a:spcPts val="0"/>
              </a:spcAft>
              <a:buNone/>
            </a:pPr>
            <a:r>
              <a:rPr lang="en" sz="1800"/>
              <a:t>You can find me at </a:t>
            </a:r>
            <a:r>
              <a:rPr lang="en" sz="1800" u="sng">
                <a:solidFill>
                  <a:schemeClr val="hlink"/>
                </a:solidFill>
                <a:hlinkClick r:id="rId3"/>
              </a:rPr>
              <a:t>LinkedIn</a:t>
            </a:r>
            <a:endParaRPr sz="1800"/>
          </a:p>
        </p:txBody>
      </p:sp>
      <p:pic>
        <p:nvPicPr>
          <p:cNvPr id="176" name="Google Shape;176;p26"/>
          <p:cNvPicPr preferRelativeResize="0"/>
          <p:nvPr/>
        </p:nvPicPr>
        <p:blipFill>
          <a:blip r:embed="rId4">
            <a:alphaModFix/>
          </a:blip>
          <a:stretch>
            <a:fillRect/>
          </a:stretch>
        </p:blipFill>
        <p:spPr>
          <a:xfrm>
            <a:off x="3924900" y="2681025"/>
            <a:ext cx="3171324" cy="1889775"/>
          </a:xfrm>
          <a:prstGeom prst="rect">
            <a:avLst/>
          </a:prstGeom>
          <a:noFill/>
          <a:ln>
            <a:noFill/>
          </a:ln>
        </p:spPr>
      </p:pic>
      <p:pic>
        <p:nvPicPr>
          <p:cNvPr id="177" name="Google Shape;177;p26"/>
          <p:cNvPicPr preferRelativeResize="0"/>
          <p:nvPr/>
        </p:nvPicPr>
        <p:blipFill>
          <a:blip r:embed="rId5">
            <a:alphaModFix/>
          </a:blip>
          <a:stretch>
            <a:fillRect/>
          </a:stretch>
        </p:blipFill>
        <p:spPr>
          <a:xfrm>
            <a:off x="5160014" y="1914980"/>
            <a:ext cx="548700" cy="1597701"/>
          </a:xfrm>
          <a:prstGeom prst="rect">
            <a:avLst/>
          </a:prstGeom>
          <a:noFill/>
          <a:ln>
            <a:noFill/>
          </a:ln>
        </p:spPr>
      </p:pic>
      <p:pic>
        <p:nvPicPr>
          <p:cNvPr id="178" name="Google Shape;178;p26"/>
          <p:cNvPicPr preferRelativeResize="0"/>
          <p:nvPr/>
        </p:nvPicPr>
        <p:blipFill>
          <a:blip r:embed="rId6">
            <a:alphaModFix/>
          </a:blip>
          <a:stretch>
            <a:fillRect/>
          </a:stretch>
        </p:blipFill>
        <p:spPr>
          <a:xfrm>
            <a:off x="4946909" y="581600"/>
            <a:ext cx="1279700" cy="1498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ctrTitle"/>
          </p:nvPr>
        </p:nvSpPr>
        <p:spPr>
          <a:xfrm>
            <a:off x="685800" y="252200"/>
            <a:ext cx="4263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Glossary of Terms</a:t>
            </a:r>
            <a:endParaRPr/>
          </a:p>
        </p:txBody>
      </p:sp>
      <p:sp>
        <p:nvSpPr>
          <p:cNvPr id="184" name="Google Shape;184;p27"/>
          <p:cNvSpPr txBox="1"/>
          <p:nvPr>
            <p:ph idx="1" type="subTitle"/>
          </p:nvPr>
        </p:nvSpPr>
        <p:spPr>
          <a:xfrm>
            <a:off x="685800" y="1847054"/>
            <a:ext cx="4263900" cy="3112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b="1" lang="en">
                <a:latin typeface="Muli"/>
                <a:ea typeface="Muli"/>
                <a:cs typeface="Muli"/>
                <a:sym typeface="Muli"/>
              </a:rPr>
              <a:t>ECS</a:t>
            </a:r>
            <a:r>
              <a:rPr lang="en"/>
              <a:t>: Elastic Container Registry</a:t>
            </a:r>
            <a:endParaRPr/>
          </a:p>
          <a:p>
            <a:pPr indent="-342900" lvl="0" marL="457200" rtl="0" algn="l">
              <a:spcBef>
                <a:spcPts val="0"/>
              </a:spcBef>
              <a:spcAft>
                <a:spcPts val="0"/>
              </a:spcAft>
              <a:buSzPts val="1800"/>
              <a:buChar char="●"/>
            </a:pPr>
            <a:r>
              <a:rPr b="1" lang="en">
                <a:latin typeface="Muli"/>
                <a:ea typeface="Muli"/>
                <a:cs typeface="Muli"/>
                <a:sym typeface="Muli"/>
              </a:rPr>
              <a:t>IAM</a:t>
            </a:r>
            <a:r>
              <a:rPr lang="en"/>
              <a:t>: Identity and access management</a:t>
            </a:r>
            <a:endParaRPr/>
          </a:p>
          <a:p>
            <a:pPr indent="-342900" lvl="0" marL="457200" rtl="0" algn="l">
              <a:spcBef>
                <a:spcPts val="0"/>
              </a:spcBef>
              <a:spcAft>
                <a:spcPts val="0"/>
              </a:spcAft>
              <a:buSzPts val="1800"/>
              <a:buChar char="●"/>
            </a:pPr>
            <a:r>
              <a:rPr b="1" lang="en">
                <a:latin typeface="Muli"/>
                <a:ea typeface="Muli"/>
                <a:cs typeface="Muli"/>
                <a:sym typeface="Muli"/>
              </a:rPr>
              <a:t>Fargate</a:t>
            </a:r>
            <a:r>
              <a:rPr lang="en"/>
              <a:t>: Serverless and launch type of your containers.</a:t>
            </a:r>
            <a:endParaRPr/>
          </a:p>
          <a:p>
            <a:pPr indent="-342900" lvl="0" marL="457200" rtl="0" algn="l">
              <a:spcBef>
                <a:spcPts val="0"/>
              </a:spcBef>
              <a:spcAft>
                <a:spcPts val="0"/>
              </a:spcAft>
              <a:buSzPts val="1800"/>
              <a:buChar char="●"/>
            </a:pPr>
            <a:r>
              <a:rPr b="1" lang="en">
                <a:latin typeface="Muli"/>
                <a:ea typeface="Muli"/>
                <a:cs typeface="Muli"/>
                <a:sym typeface="Muli"/>
              </a:rPr>
              <a:t>AWS SSM</a:t>
            </a:r>
            <a:r>
              <a:rPr lang="en"/>
              <a:t>: Simple Systems Manager</a:t>
            </a:r>
            <a:endParaRPr/>
          </a:p>
        </p:txBody>
      </p:sp>
      <p:pic>
        <p:nvPicPr>
          <p:cNvPr id="185" name="Google Shape;185;p27"/>
          <p:cNvPicPr preferRelativeResize="0"/>
          <p:nvPr/>
        </p:nvPicPr>
        <p:blipFill>
          <a:blip r:embed="rId3">
            <a:alphaModFix/>
          </a:blip>
          <a:stretch>
            <a:fillRect/>
          </a:stretch>
        </p:blipFill>
        <p:spPr>
          <a:xfrm>
            <a:off x="5983976" y="1373675"/>
            <a:ext cx="1519400" cy="1731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ctrTitle"/>
          </p:nvPr>
        </p:nvSpPr>
        <p:spPr>
          <a:xfrm>
            <a:off x="685800" y="252200"/>
            <a:ext cx="4263900" cy="544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Resources</a:t>
            </a:r>
            <a:endParaRPr/>
          </a:p>
        </p:txBody>
      </p:sp>
      <p:sp>
        <p:nvSpPr>
          <p:cNvPr id="191" name="Google Shape;191;p28"/>
          <p:cNvSpPr txBox="1"/>
          <p:nvPr>
            <p:ph idx="1" type="subTitle"/>
          </p:nvPr>
        </p:nvSpPr>
        <p:spPr>
          <a:xfrm>
            <a:off x="685800" y="948800"/>
            <a:ext cx="7808700" cy="3961500"/>
          </a:xfrm>
          <a:prstGeom prst="rect">
            <a:avLst/>
          </a:prstGeom>
        </p:spPr>
        <p:txBody>
          <a:bodyPr anchorCtr="0" anchor="t" bIns="0" lIns="0" spcFirstLastPara="1" rIns="0" wrap="square" tIns="0">
            <a:noAutofit/>
          </a:bodyPr>
          <a:lstStyle/>
          <a:p>
            <a:pPr indent="-311150" lvl="0" marL="457200" rtl="0" algn="l">
              <a:spcBef>
                <a:spcPts val="0"/>
              </a:spcBef>
              <a:spcAft>
                <a:spcPts val="0"/>
              </a:spcAft>
              <a:buSzPts val="1300"/>
              <a:buChar char="●"/>
            </a:pPr>
            <a:r>
              <a:rPr lang="en" sz="1300" u="sng">
                <a:solidFill>
                  <a:schemeClr val="hlink"/>
                </a:solidFill>
                <a:hlinkClick r:id="rId3"/>
              </a:rPr>
              <a:t>NEW – Using Amazon ECS Exec to access your containers on AWS Fargate and Amazon EC2</a:t>
            </a:r>
            <a:endParaRPr sz="1300"/>
          </a:p>
          <a:p>
            <a:pPr indent="-311150" lvl="0" marL="457200" rtl="0" algn="l">
              <a:spcBef>
                <a:spcPts val="0"/>
              </a:spcBef>
              <a:spcAft>
                <a:spcPts val="0"/>
              </a:spcAft>
              <a:buSzPts val="1300"/>
              <a:buChar char="●"/>
            </a:pPr>
            <a:r>
              <a:rPr lang="en" sz="1300"/>
              <a:t>Container Roadmap </a:t>
            </a:r>
            <a:r>
              <a:rPr lang="en" sz="1300" u="sng">
                <a:solidFill>
                  <a:schemeClr val="hlink"/>
                </a:solidFill>
                <a:hlinkClick r:id="rId4"/>
              </a:rPr>
              <a:t>https://github.com/aws/containers-roadmap</a:t>
            </a:r>
            <a:endParaRPr sz="1300"/>
          </a:p>
          <a:p>
            <a:pPr indent="-311150" lvl="0" marL="457200" rtl="0" algn="l">
              <a:spcBef>
                <a:spcPts val="0"/>
              </a:spcBef>
              <a:spcAft>
                <a:spcPts val="0"/>
              </a:spcAft>
              <a:buSzPts val="1300"/>
              <a:buChar char="●"/>
            </a:pPr>
            <a:r>
              <a:rPr lang="en" sz="1300"/>
              <a:t>ECS Execute-Command proposal </a:t>
            </a:r>
            <a:r>
              <a:rPr lang="en" sz="1300" u="sng">
                <a:solidFill>
                  <a:schemeClr val="hlink"/>
                </a:solidFill>
                <a:hlinkClick r:id="rId5"/>
              </a:rPr>
              <a:t>https://github.com/aws/containers-roadmap/issues/1050</a:t>
            </a:r>
            <a:endParaRPr sz="1300"/>
          </a:p>
          <a:p>
            <a:pPr indent="-311150" lvl="0" marL="457200" rtl="0" algn="l">
              <a:spcBef>
                <a:spcPts val="0"/>
              </a:spcBef>
              <a:spcAft>
                <a:spcPts val="0"/>
              </a:spcAft>
              <a:buSzPts val="1300"/>
              <a:buChar char="●"/>
            </a:pPr>
            <a:r>
              <a:rPr lang="en" sz="1300"/>
              <a:t>Install the Session Manager plugin for the AWS CLI </a:t>
            </a:r>
            <a:r>
              <a:rPr lang="en" sz="1300" u="sng">
                <a:solidFill>
                  <a:schemeClr val="hlink"/>
                </a:solidFill>
                <a:hlinkClick r:id="rId6"/>
              </a:rPr>
              <a:t>https://docs.aws.amazon.com/systems-manager/latest/userguide/session-manager-working-with-install-plugin.html</a:t>
            </a:r>
            <a:endParaRPr sz="1300"/>
          </a:p>
          <a:p>
            <a:pPr indent="-311150" lvl="0" marL="457200" rtl="0" algn="l">
              <a:spcBef>
                <a:spcPts val="0"/>
              </a:spcBef>
              <a:spcAft>
                <a:spcPts val="0"/>
              </a:spcAft>
              <a:buSzPts val="1300"/>
              <a:buChar char="●"/>
            </a:pPr>
            <a:r>
              <a:rPr lang="en" sz="1300"/>
              <a:t>Amazon ECS Exec Checker </a:t>
            </a:r>
            <a:r>
              <a:rPr lang="en" sz="1300" u="sng">
                <a:solidFill>
                  <a:schemeClr val="hlink"/>
                </a:solidFill>
                <a:hlinkClick r:id="rId7"/>
              </a:rPr>
              <a:t>https://github.com/aws-containers/amazon-ecs-exec-checker</a:t>
            </a:r>
            <a:endParaRPr sz="1300"/>
          </a:p>
          <a:p>
            <a:pPr indent="-311150" lvl="0" marL="457200" rtl="0" algn="l">
              <a:spcBef>
                <a:spcPts val="0"/>
              </a:spcBef>
              <a:spcAft>
                <a:spcPts val="0"/>
              </a:spcAft>
              <a:buSzPts val="1300"/>
              <a:buChar char="●"/>
            </a:pPr>
            <a:r>
              <a:rPr lang="en" sz="1300"/>
              <a:t>ECS Exec User Docs </a:t>
            </a:r>
            <a:r>
              <a:rPr lang="en" sz="1300" u="sng">
                <a:solidFill>
                  <a:schemeClr val="hlink"/>
                </a:solidFill>
                <a:hlinkClick r:id="rId8"/>
              </a:rPr>
              <a:t>https://docs.aws.amazon.com/AmazonECS/latest/developerguide/ecs-exec.html</a:t>
            </a:r>
            <a:endParaRPr sz="1300"/>
          </a:p>
          <a:p>
            <a:pPr indent="-311150" lvl="0" marL="457200" rtl="0" algn="l">
              <a:spcBef>
                <a:spcPts val="0"/>
              </a:spcBef>
              <a:spcAft>
                <a:spcPts val="0"/>
              </a:spcAft>
              <a:buSzPts val="1300"/>
              <a:buChar char="●"/>
            </a:pPr>
            <a:r>
              <a:rPr lang="en" sz="1300"/>
              <a:t>Lucid Charts</a:t>
            </a:r>
            <a:endParaRPr sz="1300"/>
          </a:p>
          <a:p>
            <a:pPr indent="-311150" lvl="0" marL="457200" rtl="0" algn="l">
              <a:spcBef>
                <a:spcPts val="0"/>
              </a:spcBef>
              <a:spcAft>
                <a:spcPts val="0"/>
              </a:spcAft>
              <a:buSzPts val="1300"/>
              <a:buChar char="●"/>
            </a:pPr>
            <a:r>
              <a:rPr lang="en" sz="1300" u="sng">
                <a:solidFill>
                  <a:schemeClr val="hlink"/>
                </a:solidFill>
                <a:hlinkClick r:id="rId9"/>
              </a:rPr>
              <a:t>Carbon</a:t>
            </a:r>
            <a:endParaRPr sz="1300"/>
          </a:p>
          <a:p>
            <a:pPr indent="-311150" lvl="0" marL="457200" rtl="0" algn="l">
              <a:spcBef>
                <a:spcPts val="0"/>
              </a:spcBef>
              <a:spcAft>
                <a:spcPts val="0"/>
              </a:spcAft>
              <a:buSzPts val="1300"/>
              <a:buChar char="●"/>
            </a:pPr>
            <a:r>
              <a:rPr lang="en" sz="1300"/>
              <a:t>Random String Generator </a:t>
            </a:r>
            <a:r>
              <a:rPr lang="en" sz="1300" u="sng">
                <a:solidFill>
                  <a:schemeClr val="hlink"/>
                </a:solidFill>
                <a:hlinkClick r:id="rId10"/>
              </a:rPr>
              <a:t>https://www.random.org/strings/?num=10&amp;len=20&amp;digits=on&amp;loweralpha=on&amp;unique=on&amp;format=html&amp;rnd=new</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idx="4294967295" type="ctrTitle"/>
          </p:nvPr>
        </p:nvSpPr>
        <p:spPr>
          <a:xfrm>
            <a:off x="685800" y="1341750"/>
            <a:ext cx="3617400" cy="928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200"/>
              <a:t>Hello!</a:t>
            </a:r>
            <a:endParaRPr sz="7200"/>
          </a:p>
        </p:txBody>
      </p:sp>
      <p:sp>
        <p:nvSpPr>
          <p:cNvPr id="73" name="Google Shape;73;p14"/>
          <p:cNvSpPr txBox="1"/>
          <p:nvPr>
            <p:ph idx="4294967295" type="subTitle"/>
          </p:nvPr>
        </p:nvSpPr>
        <p:spPr>
          <a:xfrm>
            <a:off x="685800" y="1908325"/>
            <a:ext cx="4826400" cy="1499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sz="1800">
              <a:latin typeface="Muli"/>
              <a:ea typeface="Muli"/>
              <a:cs typeface="Muli"/>
              <a:sym typeface="Muli"/>
            </a:endParaRPr>
          </a:p>
          <a:p>
            <a:pPr indent="-342900" lvl="0" marL="457200" rtl="0" algn="l">
              <a:spcBef>
                <a:spcPts val="600"/>
              </a:spcBef>
              <a:spcAft>
                <a:spcPts val="0"/>
              </a:spcAft>
              <a:buSzPts val="1800"/>
              <a:buFont typeface="Muli"/>
              <a:buChar char="⬡"/>
            </a:pPr>
            <a:r>
              <a:rPr lang="en" sz="1800">
                <a:latin typeface="Muli"/>
                <a:ea typeface="Muli"/>
                <a:cs typeface="Muli"/>
                <a:sym typeface="Muli"/>
              </a:rPr>
              <a:t>I am Khaja M Mohammed</a:t>
            </a:r>
            <a:endParaRPr sz="1800">
              <a:latin typeface="Muli"/>
              <a:ea typeface="Muli"/>
              <a:cs typeface="Muli"/>
              <a:sym typeface="Muli"/>
            </a:endParaRPr>
          </a:p>
          <a:p>
            <a:pPr indent="-342900" lvl="0" marL="457200" rtl="0" algn="l">
              <a:spcBef>
                <a:spcPts val="0"/>
              </a:spcBef>
              <a:spcAft>
                <a:spcPts val="0"/>
              </a:spcAft>
              <a:buSzPts val="1800"/>
              <a:buFont typeface="Muli"/>
              <a:buChar char="⬡"/>
            </a:pPr>
            <a:r>
              <a:rPr lang="en" sz="1800"/>
              <a:t>I am here because I love to share knowledge and mostly </a:t>
            </a:r>
            <a:r>
              <a:rPr lang="en" sz="1800"/>
              <a:t>around</a:t>
            </a:r>
            <a:r>
              <a:rPr lang="en" sz="1800"/>
              <a:t> tech</a:t>
            </a:r>
            <a:endParaRPr sz="1800"/>
          </a:p>
          <a:p>
            <a:pPr indent="-342900" lvl="0" marL="457200" rtl="0" algn="l">
              <a:spcBef>
                <a:spcPts val="0"/>
              </a:spcBef>
              <a:spcAft>
                <a:spcPts val="0"/>
              </a:spcAft>
              <a:buSzPts val="1800"/>
              <a:buFont typeface="Muli"/>
              <a:buChar char="⬡"/>
            </a:pPr>
            <a:r>
              <a:rPr lang="en" sz="1800"/>
              <a:t>You can find me at </a:t>
            </a:r>
            <a:r>
              <a:rPr lang="en" sz="1800"/>
              <a:t>https://www.linkedin.com/in/khaja143/</a:t>
            </a:r>
            <a:endParaRPr b="1" sz="1800"/>
          </a:p>
        </p:txBody>
      </p:sp>
      <p:pic>
        <p:nvPicPr>
          <p:cNvPr id="74" name="Google Shape;74;p14"/>
          <p:cNvPicPr preferRelativeResize="0"/>
          <p:nvPr/>
        </p:nvPicPr>
        <p:blipFill rotWithShape="1">
          <a:blip r:embed="rId3">
            <a:alphaModFix/>
          </a:blip>
          <a:srcRect b="3166" l="0" r="0" t="0"/>
          <a:stretch/>
        </p:blipFill>
        <p:spPr>
          <a:xfrm>
            <a:off x="5160425" y="1125625"/>
            <a:ext cx="3124500" cy="2845500"/>
          </a:xfrm>
          <a:prstGeom prst="hexagon">
            <a:avLst>
              <a:gd fmla="val 25000" name="adj"/>
              <a:gd fmla="val 115470" name="vf"/>
            </a:avLst>
          </a:prstGeom>
          <a:noFill/>
          <a:ln>
            <a:noFill/>
          </a:ln>
          <a:effectLst>
            <a:outerShdw blurRad="257175" rotWithShape="0" algn="bl" dir="5400000" dist="57150">
              <a:schemeClr val="dk1">
                <a:alpha val="50000"/>
              </a:schemeClr>
            </a:outerShdw>
          </a:effectLst>
        </p:spPr>
      </p:pic>
      <p:sp>
        <p:nvSpPr>
          <p:cNvPr id="75" name="Google Shape;75;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nvSpPr>
        <p:spPr>
          <a:xfrm>
            <a:off x="3695250" y="83775"/>
            <a:ext cx="1753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lt1"/>
                </a:solidFill>
                <a:latin typeface="Lexend Deca"/>
                <a:ea typeface="Lexend Deca"/>
                <a:cs typeface="Lexend Deca"/>
                <a:sym typeface="Lexend Deca"/>
              </a:rPr>
              <a:t>Agenda</a:t>
            </a:r>
            <a:endParaRPr/>
          </a:p>
        </p:txBody>
      </p:sp>
      <p:pic>
        <p:nvPicPr>
          <p:cNvPr id="81" name="Google Shape;81;p15"/>
          <p:cNvPicPr preferRelativeResize="0"/>
          <p:nvPr/>
        </p:nvPicPr>
        <p:blipFill>
          <a:blip r:embed="rId3">
            <a:alphaModFix/>
          </a:blip>
          <a:stretch>
            <a:fillRect/>
          </a:stretch>
        </p:blipFill>
        <p:spPr>
          <a:xfrm>
            <a:off x="4347750" y="1040850"/>
            <a:ext cx="5004050" cy="3761325"/>
          </a:xfrm>
          <a:prstGeom prst="rect">
            <a:avLst/>
          </a:prstGeom>
          <a:noFill/>
          <a:ln>
            <a:noFill/>
          </a:ln>
        </p:spPr>
      </p:pic>
      <p:pic>
        <p:nvPicPr>
          <p:cNvPr id="82" name="Google Shape;82;p15"/>
          <p:cNvPicPr preferRelativeResize="0"/>
          <p:nvPr/>
        </p:nvPicPr>
        <p:blipFill>
          <a:blip r:embed="rId4">
            <a:alphaModFix/>
          </a:blip>
          <a:stretch>
            <a:fillRect/>
          </a:stretch>
        </p:blipFill>
        <p:spPr>
          <a:xfrm>
            <a:off x="5881050" y="1603025"/>
            <a:ext cx="1937450" cy="1937450"/>
          </a:xfrm>
          <a:prstGeom prst="rect">
            <a:avLst/>
          </a:prstGeom>
          <a:noFill/>
          <a:ln>
            <a:noFill/>
          </a:ln>
        </p:spPr>
      </p:pic>
      <p:sp>
        <p:nvSpPr>
          <p:cNvPr id="83" name="Google Shape;83;p15"/>
          <p:cNvSpPr txBox="1"/>
          <p:nvPr>
            <p:ph idx="4294967295" type="ctrTitle"/>
          </p:nvPr>
        </p:nvSpPr>
        <p:spPr>
          <a:xfrm>
            <a:off x="568650" y="437700"/>
            <a:ext cx="5312400" cy="4268100"/>
          </a:xfrm>
          <a:prstGeom prst="rect">
            <a:avLst/>
          </a:prstGeom>
        </p:spPr>
        <p:txBody>
          <a:bodyPr anchorCtr="0" anchor="b" bIns="0" lIns="0" spcFirstLastPara="1" rIns="0" wrap="square" tIns="0">
            <a:noAutofit/>
          </a:bodyPr>
          <a:lstStyle/>
          <a:p>
            <a:pPr indent="-317500" lvl="0" marL="457200" rtl="0" algn="l">
              <a:spcBef>
                <a:spcPts val="0"/>
              </a:spcBef>
              <a:spcAft>
                <a:spcPts val="0"/>
              </a:spcAft>
              <a:buSzPts val="1400"/>
              <a:buChar char="●"/>
            </a:pPr>
            <a:r>
              <a:rPr lang="en" sz="1400"/>
              <a:t>Prerequisites for ECS Exec </a:t>
            </a:r>
            <a:endParaRPr sz="1400"/>
          </a:p>
          <a:p>
            <a:pPr indent="0" lvl="0" marL="457200" rtl="0" algn="l">
              <a:spcBef>
                <a:spcPts val="0"/>
              </a:spcBef>
              <a:spcAft>
                <a:spcPts val="0"/>
              </a:spcAft>
              <a:buNone/>
            </a:pPr>
            <a:r>
              <a:rPr lang="en" sz="1400"/>
              <a:t> </a:t>
            </a:r>
            <a:endParaRPr sz="1400"/>
          </a:p>
          <a:p>
            <a:pPr indent="-317500" lvl="0" marL="457200" rtl="0" algn="l">
              <a:spcBef>
                <a:spcPts val="0"/>
              </a:spcBef>
              <a:spcAft>
                <a:spcPts val="0"/>
              </a:spcAft>
              <a:buSzPts val="1400"/>
              <a:buChar char="●"/>
            </a:pPr>
            <a:r>
              <a:rPr lang="en" sz="1400"/>
              <a:t>Proposal and How Does ECS Exec work - Part 1</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Proposal and How Does ECS Exec work - Part 2</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Infrastructure configuration for ECS Exec</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Baking security controls with IAM</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Demo with AWS CLI on NGINX Container</a:t>
            </a:r>
            <a:endParaRPr sz="1400"/>
          </a:p>
          <a:p>
            <a:pPr indent="-317500" lvl="1" marL="914400" rtl="0" algn="l">
              <a:spcBef>
                <a:spcPts val="0"/>
              </a:spcBef>
              <a:spcAft>
                <a:spcPts val="0"/>
              </a:spcAft>
              <a:buSzPts val="1400"/>
              <a:buChar char="○"/>
            </a:pPr>
            <a:r>
              <a:rPr lang="en" sz="1400"/>
              <a:t>Demo Reference Create Steps</a:t>
            </a:r>
            <a:endParaRPr sz="1400"/>
          </a:p>
          <a:p>
            <a:pPr indent="-317500" lvl="1" marL="914400" rtl="0" algn="l">
              <a:spcBef>
                <a:spcPts val="0"/>
              </a:spcBef>
              <a:spcAft>
                <a:spcPts val="0"/>
              </a:spcAft>
              <a:buSzPts val="1400"/>
              <a:buChar char="○"/>
            </a:pPr>
            <a:r>
              <a:rPr lang="en" sz="1400"/>
              <a:t>Demo Reference Cleanup Steps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Amazon ECS Exec Checker</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Containers Roadmap</a:t>
            </a:r>
            <a:endParaRPr sz="1400"/>
          </a:p>
          <a:p>
            <a:pPr indent="0" lvl="0" marL="0" rtl="0" algn="l">
              <a:spcBef>
                <a:spcPts val="0"/>
              </a:spcBef>
              <a:spcAft>
                <a:spcPts val="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89" name="Google Shape;89;p16"/>
          <p:cNvSpPr txBox="1"/>
          <p:nvPr>
            <p:ph idx="4294967295" type="ctrTitle"/>
          </p:nvPr>
        </p:nvSpPr>
        <p:spPr>
          <a:xfrm>
            <a:off x="701550" y="319550"/>
            <a:ext cx="7779000" cy="61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800"/>
              <a:t>Prerequisites for ECS Exec</a:t>
            </a:r>
            <a:endParaRPr sz="4400"/>
          </a:p>
        </p:txBody>
      </p:sp>
      <p:pic>
        <p:nvPicPr>
          <p:cNvPr id="90" name="Google Shape;90;p16"/>
          <p:cNvPicPr preferRelativeResize="0"/>
          <p:nvPr/>
        </p:nvPicPr>
        <p:blipFill>
          <a:blip r:embed="rId3">
            <a:alphaModFix/>
          </a:blip>
          <a:stretch>
            <a:fillRect/>
          </a:stretch>
        </p:blipFill>
        <p:spPr>
          <a:xfrm>
            <a:off x="4347750" y="1040850"/>
            <a:ext cx="5004050" cy="3761325"/>
          </a:xfrm>
          <a:prstGeom prst="rect">
            <a:avLst/>
          </a:prstGeom>
          <a:noFill/>
          <a:ln>
            <a:noFill/>
          </a:ln>
        </p:spPr>
      </p:pic>
      <p:pic>
        <p:nvPicPr>
          <p:cNvPr id="91" name="Google Shape;91;p16"/>
          <p:cNvPicPr preferRelativeResize="0"/>
          <p:nvPr/>
        </p:nvPicPr>
        <p:blipFill>
          <a:blip r:embed="rId4">
            <a:alphaModFix/>
          </a:blip>
          <a:stretch>
            <a:fillRect/>
          </a:stretch>
        </p:blipFill>
        <p:spPr>
          <a:xfrm>
            <a:off x="5881050" y="1603025"/>
            <a:ext cx="1937450" cy="1937450"/>
          </a:xfrm>
          <a:prstGeom prst="rect">
            <a:avLst/>
          </a:prstGeom>
          <a:noFill/>
          <a:ln>
            <a:noFill/>
          </a:ln>
        </p:spPr>
      </p:pic>
      <p:sp>
        <p:nvSpPr>
          <p:cNvPr id="92" name="Google Shape;92;p16"/>
          <p:cNvSpPr txBox="1"/>
          <p:nvPr>
            <p:ph idx="4294967295" type="subTitle"/>
          </p:nvPr>
        </p:nvSpPr>
        <p:spPr>
          <a:xfrm>
            <a:off x="701550" y="1156100"/>
            <a:ext cx="5430600" cy="3319200"/>
          </a:xfrm>
          <a:prstGeom prst="rect">
            <a:avLst/>
          </a:prstGeom>
        </p:spPr>
        <p:txBody>
          <a:bodyPr anchorCtr="0" anchor="t" bIns="0" lIns="0" spcFirstLastPara="1" rIns="0" wrap="square" tIns="0">
            <a:noAutofit/>
          </a:bodyPr>
          <a:lstStyle/>
          <a:p>
            <a:pPr indent="-323850" lvl="0" marL="457200" rtl="0" algn="l">
              <a:lnSpc>
                <a:spcPct val="100000"/>
              </a:lnSpc>
              <a:spcBef>
                <a:spcPts val="600"/>
              </a:spcBef>
              <a:spcAft>
                <a:spcPts val="0"/>
              </a:spcAft>
              <a:buSzPts val="1500"/>
              <a:buChar char="⬡"/>
            </a:pPr>
            <a:r>
              <a:rPr lang="en" sz="1500"/>
              <a:t>AWS Account</a:t>
            </a:r>
            <a:endParaRPr sz="1500"/>
          </a:p>
          <a:p>
            <a:pPr indent="0" lvl="0" marL="457200" rtl="0" algn="l">
              <a:lnSpc>
                <a:spcPct val="100000"/>
              </a:lnSpc>
              <a:spcBef>
                <a:spcPts val="600"/>
              </a:spcBef>
              <a:spcAft>
                <a:spcPts val="0"/>
              </a:spcAft>
              <a:buNone/>
            </a:pPr>
            <a:r>
              <a:t/>
            </a:r>
            <a:endParaRPr sz="1500"/>
          </a:p>
          <a:p>
            <a:pPr indent="-323850" lvl="0" marL="457200" rtl="0" algn="l">
              <a:lnSpc>
                <a:spcPct val="100000"/>
              </a:lnSpc>
              <a:spcBef>
                <a:spcPts val="600"/>
              </a:spcBef>
              <a:spcAft>
                <a:spcPts val="0"/>
              </a:spcAft>
              <a:buSzPts val="1500"/>
              <a:buChar char="⬡"/>
            </a:pPr>
            <a:r>
              <a:rPr lang="en" sz="1500"/>
              <a:t>AWS CLI minimum version of 2.1.31+</a:t>
            </a:r>
            <a:endParaRPr sz="1500"/>
          </a:p>
          <a:p>
            <a:pPr indent="0" lvl="0" marL="457200" rtl="0" algn="l">
              <a:lnSpc>
                <a:spcPct val="100000"/>
              </a:lnSpc>
              <a:spcBef>
                <a:spcPts val="600"/>
              </a:spcBef>
              <a:spcAft>
                <a:spcPts val="0"/>
              </a:spcAft>
              <a:buNone/>
            </a:pPr>
            <a:r>
              <a:t/>
            </a:r>
            <a:endParaRPr sz="1500"/>
          </a:p>
          <a:p>
            <a:pPr indent="-323850" lvl="0" marL="457200" rtl="0" algn="l">
              <a:lnSpc>
                <a:spcPct val="100000"/>
              </a:lnSpc>
              <a:spcBef>
                <a:spcPts val="600"/>
              </a:spcBef>
              <a:spcAft>
                <a:spcPts val="0"/>
              </a:spcAft>
              <a:buSzPts val="1500"/>
              <a:buChar char="⬡"/>
            </a:pPr>
            <a:r>
              <a:rPr lang="en" sz="1500"/>
              <a:t>IAM Roles </a:t>
            </a:r>
            <a:r>
              <a:rPr lang="en" sz="1500"/>
              <a:t>and</a:t>
            </a:r>
            <a:r>
              <a:rPr lang="en" sz="1500"/>
              <a:t> Policies</a:t>
            </a:r>
            <a:endParaRPr sz="1500"/>
          </a:p>
          <a:p>
            <a:pPr indent="0" lvl="0" marL="457200" rtl="0" algn="l">
              <a:lnSpc>
                <a:spcPct val="100000"/>
              </a:lnSpc>
              <a:spcBef>
                <a:spcPts val="600"/>
              </a:spcBef>
              <a:spcAft>
                <a:spcPts val="0"/>
              </a:spcAft>
              <a:buNone/>
            </a:pPr>
            <a:r>
              <a:t/>
            </a:r>
            <a:endParaRPr sz="1500"/>
          </a:p>
          <a:p>
            <a:pPr indent="-323850" lvl="0" marL="457200" rtl="0" algn="l">
              <a:lnSpc>
                <a:spcPct val="100000"/>
              </a:lnSpc>
              <a:spcBef>
                <a:spcPts val="600"/>
              </a:spcBef>
              <a:spcAft>
                <a:spcPts val="0"/>
              </a:spcAft>
              <a:buSzPts val="1500"/>
              <a:buChar char="⬡"/>
            </a:pPr>
            <a:r>
              <a:rPr lang="en" sz="1500"/>
              <a:t>Basic ECS Knowledge</a:t>
            </a:r>
            <a:endParaRPr sz="1500"/>
          </a:p>
          <a:p>
            <a:pPr indent="0" lvl="0" marL="457200" rtl="0" algn="l">
              <a:lnSpc>
                <a:spcPct val="100000"/>
              </a:lnSpc>
              <a:spcBef>
                <a:spcPts val="600"/>
              </a:spcBef>
              <a:spcAft>
                <a:spcPts val="0"/>
              </a:spcAft>
              <a:buNone/>
            </a:pPr>
            <a:r>
              <a:t/>
            </a:r>
            <a:endParaRPr sz="1500"/>
          </a:p>
          <a:p>
            <a:pPr indent="-323850" lvl="0" marL="457200" rtl="0" algn="l">
              <a:lnSpc>
                <a:spcPct val="100000"/>
              </a:lnSpc>
              <a:spcBef>
                <a:spcPts val="600"/>
              </a:spcBef>
              <a:spcAft>
                <a:spcPts val="0"/>
              </a:spcAft>
              <a:buSzPts val="1500"/>
              <a:buChar char="⬡"/>
            </a:pPr>
            <a:r>
              <a:rPr lang="en" sz="1500"/>
              <a:t>Basic understanding of Fargate</a:t>
            </a:r>
            <a:endParaRPr sz="1500"/>
          </a:p>
          <a:p>
            <a:pPr indent="0" lvl="0" marL="457200" rtl="0" algn="l">
              <a:lnSpc>
                <a:spcPct val="100000"/>
              </a:lnSpc>
              <a:spcBef>
                <a:spcPts val="600"/>
              </a:spcBef>
              <a:spcAft>
                <a:spcPts val="0"/>
              </a:spcAft>
              <a:buNone/>
            </a:pPr>
            <a:r>
              <a:t/>
            </a:r>
            <a:endParaRPr sz="1500"/>
          </a:p>
          <a:p>
            <a:pPr indent="-323850" lvl="0" marL="457200" rtl="0" algn="l">
              <a:lnSpc>
                <a:spcPct val="100000"/>
              </a:lnSpc>
              <a:spcBef>
                <a:spcPts val="600"/>
              </a:spcBef>
              <a:spcAft>
                <a:spcPts val="0"/>
              </a:spcAft>
              <a:buSzPts val="1500"/>
              <a:buChar char="⬡"/>
            </a:pPr>
            <a:r>
              <a:rPr lang="en" sz="1500"/>
              <a:t>Basic understanding of SSM &amp; AWS SSM Installed on the host machine from where the `ecs exec` command is run</a:t>
            </a:r>
            <a:endParaRPr sz="1500"/>
          </a:p>
          <a:p>
            <a:pPr indent="0" lvl="0" marL="457200" rtl="0" algn="l">
              <a:lnSpc>
                <a:spcPct val="100000"/>
              </a:lnSpc>
              <a:spcBef>
                <a:spcPts val="600"/>
              </a:spcBef>
              <a:spcAft>
                <a:spcPts val="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7"/>
          <p:cNvSpPr txBox="1"/>
          <p:nvPr>
            <p:ph idx="4294967295" type="ctrTitle"/>
          </p:nvPr>
        </p:nvSpPr>
        <p:spPr>
          <a:xfrm>
            <a:off x="682500" y="311175"/>
            <a:ext cx="7779000" cy="61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600"/>
              <a:t>Proposal and How Does ECS Exec work - Part 1</a:t>
            </a:r>
            <a:endParaRPr sz="2600"/>
          </a:p>
        </p:txBody>
      </p:sp>
      <p:pic>
        <p:nvPicPr>
          <p:cNvPr id="99" name="Google Shape;99;p17"/>
          <p:cNvPicPr preferRelativeResize="0"/>
          <p:nvPr/>
        </p:nvPicPr>
        <p:blipFill>
          <a:blip r:embed="rId3">
            <a:alphaModFix/>
          </a:blip>
          <a:stretch>
            <a:fillRect/>
          </a:stretch>
        </p:blipFill>
        <p:spPr>
          <a:xfrm>
            <a:off x="4347750" y="1040850"/>
            <a:ext cx="5004050" cy="3761325"/>
          </a:xfrm>
          <a:prstGeom prst="rect">
            <a:avLst/>
          </a:prstGeom>
          <a:noFill/>
          <a:ln>
            <a:noFill/>
          </a:ln>
        </p:spPr>
      </p:pic>
      <p:sp>
        <p:nvSpPr>
          <p:cNvPr id="100" name="Google Shape;100;p17"/>
          <p:cNvSpPr txBox="1"/>
          <p:nvPr>
            <p:ph idx="4294967295" type="subTitle"/>
          </p:nvPr>
        </p:nvSpPr>
        <p:spPr>
          <a:xfrm>
            <a:off x="701550" y="1156100"/>
            <a:ext cx="7760100" cy="71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300"/>
              <a:t>[ECS] [Proposal]: ECS Execute-Command proposal #1050 </a:t>
            </a:r>
            <a:r>
              <a:rPr lang="en" sz="1300" u="sng">
                <a:solidFill>
                  <a:schemeClr val="hlink"/>
                </a:solidFill>
                <a:hlinkClick r:id="rId4"/>
              </a:rPr>
              <a:t>https://github.com/aws/containers-roadmap/issues/1050</a:t>
            </a:r>
            <a:endParaRPr sz="1300"/>
          </a:p>
        </p:txBody>
      </p:sp>
      <p:pic>
        <p:nvPicPr>
          <p:cNvPr id="101" name="Google Shape;101;p17"/>
          <p:cNvPicPr preferRelativeResize="0"/>
          <p:nvPr/>
        </p:nvPicPr>
        <p:blipFill>
          <a:blip r:embed="rId5">
            <a:alphaModFix/>
          </a:blip>
          <a:stretch>
            <a:fillRect/>
          </a:stretch>
        </p:blipFill>
        <p:spPr>
          <a:xfrm>
            <a:off x="1759725" y="1818375"/>
            <a:ext cx="5624538" cy="2866525"/>
          </a:xfrm>
          <a:prstGeom prst="rect">
            <a:avLst/>
          </a:prstGeom>
          <a:noFill/>
          <a:ln>
            <a:noFill/>
          </a:ln>
        </p:spPr>
      </p:pic>
      <p:sp>
        <p:nvSpPr>
          <p:cNvPr id="102" name="Google Shape;102;p17"/>
          <p:cNvSpPr txBox="1"/>
          <p:nvPr/>
        </p:nvSpPr>
        <p:spPr>
          <a:xfrm>
            <a:off x="0" y="4802175"/>
            <a:ext cx="67185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rPr>
              <a:t>Note: Above </a:t>
            </a:r>
            <a:r>
              <a:rPr lang="en" sz="600">
                <a:solidFill>
                  <a:schemeClr val="lt1"/>
                </a:solidFill>
              </a:rPr>
              <a:t>Image used from https://github.com/aws/containers-roadmap/issues/1050</a:t>
            </a:r>
            <a:endParaRPr sz="9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8" name="Google Shape;108;p18"/>
          <p:cNvSpPr txBox="1"/>
          <p:nvPr>
            <p:ph idx="4294967295" type="ctrTitle"/>
          </p:nvPr>
        </p:nvSpPr>
        <p:spPr>
          <a:xfrm>
            <a:off x="682500" y="311175"/>
            <a:ext cx="7779000" cy="61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600"/>
              <a:t>Proposal and How Does ECS Exec work - Part 2</a:t>
            </a:r>
            <a:endParaRPr sz="2600"/>
          </a:p>
        </p:txBody>
      </p:sp>
      <p:pic>
        <p:nvPicPr>
          <p:cNvPr id="109" name="Google Shape;109;p18"/>
          <p:cNvPicPr preferRelativeResize="0"/>
          <p:nvPr/>
        </p:nvPicPr>
        <p:blipFill>
          <a:blip r:embed="rId3">
            <a:alphaModFix/>
          </a:blip>
          <a:stretch>
            <a:fillRect/>
          </a:stretch>
        </p:blipFill>
        <p:spPr>
          <a:xfrm>
            <a:off x="4347750" y="1040850"/>
            <a:ext cx="5004050" cy="3761325"/>
          </a:xfrm>
          <a:prstGeom prst="rect">
            <a:avLst/>
          </a:prstGeom>
          <a:noFill/>
          <a:ln>
            <a:noFill/>
          </a:ln>
        </p:spPr>
      </p:pic>
      <p:pic>
        <p:nvPicPr>
          <p:cNvPr id="110" name="Google Shape;110;p18"/>
          <p:cNvPicPr preferRelativeResize="0"/>
          <p:nvPr/>
        </p:nvPicPr>
        <p:blipFill>
          <a:blip r:embed="rId4">
            <a:alphaModFix/>
          </a:blip>
          <a:stretch>
            <a:fillRect/>
          </a:stretch>
        </p:blipFill>
        <p:spPr>
          <a:xfrm>
            <a:off x="682500" y="994825"/>
            <a:ext cx="7794487" cy="3761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idx="4294967295" type="subTitle"/>
          </p:nvPr>
        </p:nvSpPr>
        <p:spPr>
          <a:xfrm>
            <a:off x="4956122" y="1178413"/>
            <a:ext cx="3647400" cy="3319200"/>
          </a:xfrm>
          <a:prstGeom prst="rect">
            <a:avLst/>
          </a:prstGeom>
          <a:noFill/>
        </p:spPr>
        <p:txBody>
          <a:bodyPr anchorCtr="0" anchor="t" bIns="0" lIns="0" spcFirstLastPara="1" rIns="0" wrap="square" tIns="0">
            <a:noAutofit/>
          </a:bodyPr>
          <a:lstStyle/>
          <a:p>
            <a:pPr indent="-330200" lvl="0" marL="457200" rtl="0" algn="l">
              <a:spcBef>
                <a:spcPts val="600"/>
              </a:spcBef>
              <a:spcAft>
                <a:spcPts val="0"/>
              </a:spcAft>
              <a:buSzPts val="1600"/>
              <a:buChar char="⬡"/>
            </a:pPr>
            <a:r>
              <a:rPr lang="en" sz="1600"/>
              <a:t>Configuring the task role with the proper IAM policy</a:t>
            </a:r>
            <a:endParaRPr sz="1600"/>
          </a:p>
        </p:txBody>
      </p:sp>
      <p:sp>
        <p:nvSpPr>
          <p:cNvPr id="116" name="Google Shape;116;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17" name="Google Shape;117;p19"/>
          <p:cNvSpPr txBox="1"/>
          <p:nvPr>
            <p:ph idx="4294967295" type="ctrTitle"/>
          </p:nvPr>
        </p:nvSpPr>
        <p:spPr>
          <a:xfrm>
            <a:off x="682500" y="311175"/>
            <a:ext cx="7779000" cy="61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Infrastructure configuration for ECS Exec</a:t>
            </a:r>
            <a:endParaRPr sz="3000"/>
          </a:p>
        </p:txBody>
      </p:sp>
      <p:sp>
        <p:nvSpPr>
          <p:cNvPr id="118" name="Google Shape;118;p19"/>
          <p:cNvSpPr txBox="1"/>
          <p:nvPr>
            <p:ph idx="4294967295" type="subTitle"/>
          </p:nvPr>
        </p:nvSpPr>
        <p:spPr>
          <a:xfrm>
            <a:off x="701550" y="1156100"/>
            <a:ext cx="4065300" cy="3319200"/>
          </a:xfrm>
          <a:prstGeom prst="rect">
            <a:avLst/>
          </a:prstGeom>
          <a:noFill/>
        </p:spPr>
        <p:txBody>
          <a:bodyPr anchorCtr="0" anchor="t" bIns="0" lIns="0" spcFirstLastPara="1" rIns="0" wrap="square" tIns="0">
            <a:noAutofit/>
          </a:bodyPr>
          <a:lstStyle/>
          <a:p>
            <a:pPr indent="-330200" lvl="0" marL="457200" rtl="0" algn="l">
              <a:spcBef>
                <a:spcPts val="600"/>
              </a:spcBef>
              <a:spcAft>
                <a:spcPts val="0"/>
              </a:spcAft>
              <a:buSzPts val="1600"/>
              <a:buChar char="⬡"/>
            </a:pPr>
            <a:r>
              <a:rPr lang="en" sz="1600"/>
              <a:t>`script` which is part of util-linux and `cat` which is part of coreutils should be installed and available in your container, the nginx container comes bundled with these scripts. This is important for logging purposes from within your container to Cloudwatch and/or S3 Bucket. We will see it’s importance </a:t>
            </a:r>
            <a:r>
              <a:rPr lang="en" sz="1600"/>
              <a:t>when</a:t>
            </a:r>
            <a:r>
              <a:rPr lang="en" sz="1600"/>
              <a:t> running the aws-cli command with the flag executeCommandConfiguration (this flag is available with aws-cli v2.1.31+)</a:t>
            </a:r>
            <a:endParaRPr sz="1600"/>
          </a:p>
        </p:txBody>
      </p:sp>
      <p:pic>
        <p:nvPicPr>
          <p:cNvPr id="119" name="Google Shape;119;p19"/>
          <p:cNvPicPr preferRelativeResize="0"/>
          <p:nvPr/>
        </p:nvPicPr>
        <p:blipFill>
          <a:blip r:embed="rId3">
            <a:alphaModFix/>
          </a:blip>
          <a:stretch>
            <a:fillRect/>
          </a:stretch>
        </p:blipFill>
        <p:spPr>
          <a:xfrm>
            <a:off x="5084300" y="2195350"/>
            <a:ext cx="3766500" cy="1666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5" name="Google Shape;125;p20"/>
          <p:cNvSpPr txBox="1"/>
          <p:nvPr>
            <p:ph idx="4294967295" type="ctrTitle"/>
          </p:nvPr>
        </p:nvSpPr>
        <p:spPr>
          <a:xfrm>
            <a:off x="682500" y="311175"/>
            <a:ext cx="7779000" cy="61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Baking security controls with IAM</a:t>
            </a:r>
            <a:endParaRPr sz="3000"/>
          </a:p>
        </p:txBody>
      </p:sp>
      <p:sp>
        <p:nvSpPr>
          <p:cNvPr id="126" name="Google Shape;126;p20"/>
          <p:cNvSpPr txBox="1"/>
          <p:nvPr>
            <p:ph idx="4294967295" type="subTitle"/>
          </p:nvPr>
        </p:nvSpPr>
        <p:spPr>
          <a:xfrm>
            <a:off x="701550" y="1156100"/>
            <a:ext cx="3864000" cy="3319200"/>
          </a:xfrm>
          <a:prstGeom prst="rect">
            <a:avLst/>
          </a:prstGeom>
          <a:noFill/>
        </p:spPr>
        <p:txBody>
          <a:bodyPr anchorCtr="0" anchor="t" bIns="0" lIns="0" spcFirstLastPara="1" rIns="0" wrap="square" tIns="0">
            <a:noAutofit/>
          </a:bodyPr>
          <a:lstStyle/>
          <a:p>
            <a:pPr indent="0" lvl="0" marL="914400" rtl="0" algn="l">
              <a:spcBef>
                <a:spcPts val="600"/>
              </a:spcBef>
              <a:spcAft>
                <a:spcPts val="0"/>
              </a:spcAft>
              <a:buNone/>
            </a:pPr>
            <a:r>
              <a:t/>
            </a:r>
            <a:endParaRPr sz="1600"/>
          </a:p>
          <a:p>
            <a:pPr indent="-330200" lvl="0" marL="457200" rtl="0" algn="l">
              <a:spcBef>
                <a:spcPts val="600"/>
              </a:spcBef>
              <a:spcAft>
                <a:spcPts val="0"/>
              </a:spcAft>
              <a:buSzPts val="1600"/>
              <a:buChar char="⬡"/>
            </a:pPr>
            <a:r>
              <a:rPr lang="en" sz="1600"/>
              <a:t>A new IAM action is introduced `ecs:ExecuteCommand` to handle and provide fine grain controls from cluster to individual task levels in combination with ‘either ecs:ResourceTag/tag-key` and/or `aws:ResourceTag/tag-key`</a:t>
            </a:r>
            <a:endParaRPr sz="1600"/>
          </a:p>
        </p:txBody>
      </p:sp>
      <p:pic>
        <p:nvPicPr>
          <p:cNvPr id="127" name="Google Shape;127;p20"/>
          <p:cNvPicPr preferRelativeResize="0"/>
          <p:nvPr/>
        </p:nvPicPr>
        <p:blipFill>
          <a:blip r:embed="rId3">
            <a:alphaModFix/>
          </a:blip>
          <a:stretch>
            <a:fillRect/>
          </a:stretch>
        </p:blipFill>
        <p:spPr>
          <a:xfrm>
            <a:off x="4717950" y="1226063"/>
            <a:ext cx="4273651" cy="26913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33" name="Google Shape;133;p21"/>
          <p:cNvPicPr preferRelativeResize="0"/>
          <p:nvPr/>
        </p:nvPicPr>
        <p:blipFill>
          <a:blip r:embed="rId3">
            <a:alphaModFix/>
          </a:blip>
          <a:stretch>
            <a:fillRect/>
          </a:stretch>
        </p:blipFill>
        <p:spPr>
          <a:xfrm>
            <a:off x="4347750" y="1040850"/>
            <a:ext cx="5004050" cy="3761325"/>
          </a:xfrm>
          <a:prstGeom prst="rect">
            <a:avLst/>
          </a:prstGeom>
          <a:noFill/>
          <a:ln>
            <a:noFill/>
          </a:ln>
        </p:spPr>
      </p:pic>
      <p:pic>
        <p:nvPicPr>
          <p:cNvPr id="134" name="Google Shape;134;p21"/>
          <p:cNvPicPr preferRelativeResize="0"/>
          <p:nvPr/>
        </p:nvPicPr>
        <p:blipFill>
          <a:blip r:embed="rId4">
            <a:alphaModFix/>
          </a:blip>
          <a:stretch>
            <a:fillRect/>
          </a:stretch>
        </p:blipFill>
        <p:spPr>
          <a:xfrm>
            <a:off x="5881050" y="1603025"/>
            <a:ext cx="1937450" cy="1937450"/>
          </a:xfrm>
          <a:prstGeom prst="rect">
            <a:avLst/>
          </a:prstGeom>
          <a:noFill/>
          <a:ln>
            <a:noFill/>
          </a:ln>
        </p:spPr>
      </p:pic>
      <p:sp>
        <p:nvSpPr>
          <p:cNvPr id="135" name="Google Shape;135;p21"/>
          <p:cNvSpPr txBox="1"/>
          <p:nvPr>
            <p:ph idx="4294967295" type="ctrTitle"/>
          </p:nvPr>
        </p:nvSpPr>
        <p:spPr>
          <a:xfrm>
            <a:off x="824900" y="2116500"/>
            <a:ext cx="5004000" cy="910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900"/>
              <a:t>Demo with AWS CLI on NGINX Container</a:t>
            </a:r>
            <a:endParaRPr sz="1900"/>
          </a:p>
          <a:p>
            <a:pPr indent="0" lvl="0" marL="0" rtl="0" algn="l">
              <a:spcBef>
                <a:spcPts val="0"/>
              </a:spcBef>
              <a:spcAft>
                <a:spcPts val="0"/>
              </a:spcAft>
              <a:buNone/>
            </a:pPr>
            <a:r>
              <a:t/>
            </a:r>
            <a:endParaRPr sz="1700"/>
          </a:p>
          <a:p>
            <a:pPr indent="0" lvl="0" marL="0" rtl="0" algn="l">
              <a:spcBef>
                <a:spcPts val="0"/>
              </a:spcBef>
              <a:spcAft>
                <a:spcPts val="0"/>
              </a:spcAft>
              <a:buNone/>
            </a:pPr>
            <a:r>
              <a:rPr lang="en" sz="1700"/>
              <a:t>http://bit.ly/ecs-exec</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