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9" r:id="rId9"/>
    <p:sldId id="270" r:id="rId10"/>
    <p:sldId id="265" r:id="rId11"/>
    <p:sldId id="262" r:id="rId12"/>
    <p:sldId id="267" r:id="rId13"/>
    <p:sldId id="268" r:id="rId14"/>
    <p:sldId id="272" r:id="rId15"/>
    <p:sldId id="273" r:id="rId16"/>
    <p:sldId id="274" r:id="rId17"/>
    <p:sldId id="275" r:id="rId18"/>
    <p:sldId id="271"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95179"/>
  </p:normalViewPr>
  <p:slideViewPr>
    <p:cSldViewPr snapToGrid="0" snapToObjects="1">
      <p:cViewPr varScale="1">
        <p:scale>
          <a:sx n="85" d="100"/>
          <a:sy n="85"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33899-3E61-EC43-98C1-0034653C0FCC}" type="doc">
      <dgm:prSet loTypeId="urn:microsoft.com/office/officeart/2005/8/layout/chevron1" loCatId="" qsTypeId="urn:microsoft.com/office/officeart/2005/8/quickstyle/simple4" qsCatId="simple" csTypeId="urn:microsoft.com/office/officeart/2005/8/colors/accent1_2" csCatId="accent1" phldr="1"/>
      <dgm:spPr/>
    </dgm:pt>
    <dgm:pt modelId="{5570E809-5232-7B4B-85FC-741F1A73342E}">
      <dgm:prSet phldrT="[Text]"/>
      <dgm:spPr/>
      <dgm:t>
        <a:bodyPr/>
        <a:lstStyle/>
        <a:p>
          <a:r>
            <a:rPr lang="en-US" dirty="0" smtClean="0"/>
            <a:t>abc_v1.0.txt</a:t>
          </a:r>
        </a:p>
      </dgm:t>
    </dgm:pt>
    <dgm:pt modelId="{84F159DC-7742-824C-B8D2-63CC849D0706}" type="parTrans" cxnId="{2451D7FC-4E0C-194F-AFF7-0B9B2B102D7F}">
      <dgm:prSet/>
      <dgm:spPr/>
      <dgm:t>
        <a:bodyPr/>
        <a:lstStyle/>
        <a:p>
          <a:endParaRPr lang="en-US"/>
        </a:p>
      </dgm:t>
    </dgm:pt>
    <dgm:pt modelId="{61CAA33C-B84D-3E4F-8B35-FBCEA5FB31BC}" type="sibTrans" cxnId="{2451D7FC-4E0C-194F-AFF7-0B9B2B102D7F}">
      <dgm:prSet/>
      <dgm:spPr/>
      <dgm:t>
        <a:bodyPr/>
        <a:lstStyle/>
        <a:p>
          <a:endParaRPr lang="en-US"/>
        </a:p>
      </dgm:t>
    </dgm:pt>
    <dgm:pt modelId="{DE6A889B-4C3D-2F4D-AC53-28B597765BC1}">
      <dgm:prSet phldrT="[Text]"/>
      <dgm:spPr/>
      <dgm:t>
        <a:bodyPr/>
        <a:lstStyle/>
        <a:p>
          <a:r>
            <a:rPr lang="en-US" dirty="0" smtClean="0"/>
            <a:t>abc_v2.0.txt</a:t>
          </a:r>
          <a:endParaRPr lang="en-US" dirty="0"/>
        </a:p>
      </dgm:t>
    </dgm:pt>
    <dgm:pt modelId="{CE0E9834-86D2-3346-AB73-5F0D53B8EAED}" type="parTrans" cxnId="{C4DE75DE-CA55-C740-8C36-6F2C137C59C3}">
      <dgm:prSet/>
      <dgm:spPr/>
      <dgm:t>
        <a:bodyPr/>
        <a:lstStyle/>
        <a:p>
          <a:endParaRPr lang="en-US"/>
        </a:p>
      </dgm:t>
    </dgm:pt>
    <dgm:pt modelId="{CF03898B-E589-D245-AB4E-6DCEB470724A}" type="sibTrans" cxnId="{C4DE75DE-CA55-C740-8C36-6F2C137C59C3}">
      <dgm:prSet/>
      <dgm:spPr/>
      <dgm:t>
        <a:bodyPr/>
        <a:lstStyle/>
        <a:p>
          <a:endParaRPr lang="en-US"/>
        </a:p>
      </dgm:t>
    </dgm:pt>
    <dgm:pt modelId="{9301C421-F49A-0841-95F9-EE340621EFE9}">
      <dgm:prSet/>
      <dgm:spPr/>
      <dgm:t>
        <a:bodyPr/>
        <a:lstStyle/>
        <a:p>
          <a:r>
            <a:rPr lang="en-US" dirty="0" smtClean="0"/>
            <a:t>abc_v3.0.txt</a:t>
          </a:r>
          <a:endParaRPr lang="en-US" dirty="0"/>
        </a:p>
      </dgm:t>
    </dgm:pt>
    <dgm:pt modelId="{E31CC409-DA23-E949-A9D3-2EA9BC284A12}" type="parTrans" cxnId="{EE61074A-C046-1245-8D1C-9AD0A19C5148}">
      <dgm:prSet/>
      <dgm:spPr/>
      <dgm:t>
        <a:bodyPr/>
        <a:lstStyle/>
        <a:p>
          <a:endParaRPr lang="en-US"/>
        </a:p>
      </dgm:t>
    </dgm:pt>
    <dgm:pt modelId="{9EF2FBDE-B21E-8B43-A43C-8D57E4ECE11C}" type="sibTrans" cxnId="{EE61074A-C046-1245-8D1C-9AD0A19C5148}">
      <dgm:prSet/>
      <dgm:spPr/>
      <dgm:t>
        <a:bodyPr/>
        <a:lstStyle/>
        <a:p>
          <a:endParaRPr lang="en-US"/>
        </a:p>
      </dgm:t>
    </dgm:pt>
    <dgm:pt modelId="{FE7F0F05-E608-AA49-933E-F531462117A7}">
      <dgm:prSet/>
      <dgm:spPr/>
      <dgm:t>
        <a:bodyPr/>
        <a:lstStyle/>
        <a:p>
          <a:r>
            <a:rPr lang="en-US" dirty="0" smtClean="0"/>
            <a:t>abc_v4.0.txt</a:t>
          </a:r>
          <a:endParaRPr lang="en-US" dirty="0"/>
        </a:p>
      </dgm:t>
    </dgm:pt>
    <dgm:pt modelId="{2354BB68-57D7-D645-9130-843D6424F2A0}" type="parTrans" cxnId="{6D145B88-4EFF-A14D-85EC-B9FA104863E9}">
      <dgm:prSet/>
      <dgm:spPr/>
      <dgm:t>
        <a:bodyPr/>
        <a:lstStyle/>
        <a:p>
          <a:endParaRPr lang="en-US"/>
        </a:p>
      </dgm:t>
    </dgm:pt>
    <dgm:pt modelId="{8F2C7DA1-E700-E548-A31B-B560710F10EB}" type="sibTrans" cxnId="{6D145B88-4EFF-A14D-85EC-B9FA104863E9}">
      <dgm:prSet/>
      <dgm:spPr/>
      <dgm:t>
        <a:bodyPr/>
        <a:lstStyle/>
        <a:p>
          <a:endParaRPr lang="en-US"/>
        </a:p>
      </dgm:t>
    </dgm:pt>
    <dgm:pt modelId="{046CC211-F311-4147-8E5B-C13D9F1E11EA}">
      <dgm:prSet/>
      <dgm:spPr/>
      <dgm:t>
        <a:bodyPr/>
        <a:lstStyle/>
        <a:p>
          <a:r>
            <a:rPr lang="en-US" dirty="0" smtClean="0"/>
            <a:t>abc_v5.0.txt</a:t>
          </a:r>
          <a:endParaRPr lang="en-US" dirty="0"/>
        </a:p>
      </dgm:t>
    </dgm:pt>
    <dgm:pt modelId="{24591529-9584-0A49-AA41-0971FBEE7B83}" type="parTrans" cxnId="{80051F67-1C56-3D43-A615-8437D19353C3}">
      <dgm:prSet/>
      <dgm:spPr/>
      <dgm:t>
        <a:bodyPr/>
        <a:lstStyle/>
        <a:p>
          <a:endParaRPr lang="en-US"/>
        </a:p>
      </dgm:t>
    </dgm:pt>
    <dgm:pt modelId="{4E75F96F-CC36-1448-946C-58351416EC62}" type="sibTrans" cxnId="{80051F67-1C56-3D43-A615-8437D19353C3}">
      <dgm:prSet/>
      <dgm:spPr/>
      <dgm:t>
        <a:bodyPr/>
        <a:lstStyle/>
        <a:p>
          <a:endParaRPr lang="en-US"/>
        </a:p>
      </dgm:t>
    </dgm:pt>
    <dgm:pt modelId="{FB88A03F-71B0-734C-9185-EA27F8C06837}">
      <dgm:prSet/>
      <dgm:spPr/>
      <dgm:t>
        <a:bodyPr/>
        <a:lstStyle/>
        <a:p>
          <a:r>
            <a:rPr lang="en-US" dirty="0" smtClean="0"/>
            <a:t>abc_v6.0.txt</a:t>
          </a:r>
          <a:endParaRPr lang="en-US" dirty="0"/>
        </a:p>
      </dgm:t>
    </dgm:pt>
    <dgm:pt modelId="{903C3C7B-CD2C-F44C-8C0E-03211E0E0845}" type="parTrans" cxnId="{2C6F092F-64C6-CB4E-A192-86152F9E0C31}">
      <dgm:prSet/>
      <dgm:spPr/>
      <dgm:t>
        <a:bodyPr/>
        <a:lstStyle/>
        <a:p>
          <a:endParaRPr lang="en-US"/>
        </a:p>
      </dgm:t>
    </dgm:pt>
    <dgm:pt modelId="{4156DFB2-C90F-CB47-9E52-9A609A190F12}" type="sibTrans" cxnId="{2C6F092F-64C6-CB4E-A192-86152F9E0C31}">
      <dgm:prSet/>
      <dgm:spPr/>
      <dgm:t>
        <a:bodyPr/>
        <a:lstStyle/>
        <a:p>
          <a:endParaRPr lang="en-US"/>
        </a:p>
      </dgm:t>
    </dgm:pt>
    <dgm:pt modelId="{A67460ED-1168-7A49-9F31-95140E8EBF56}">
      <dgm:prSet/>
      <dgm:spPr/>
      <dgm:t>
        <a:bodyPr/>
        <a:lstStyle/>
        <a:p>
          <a:r>
            <a:rPr lang="en-US" dirty="0" smtClean="0"/>
            <a:t>abc_v7.0.txt</a:t>
          </a:r>
          <a:endParaRPr lang="en-US" dirty="0"/>
        </a:p>
      </dgm:t>
    </dgm:pt>
    <dgm:pt modelId="{A9BC09DB-5064-1747-B582-1DA221017C5B}" type="parTrans" cxnId="{938BBDAA-6AF7-0F42-99F8-B62D4041AADA}">
      <dgm:prSet/>
      <dgm:spPr/>
      <dgm:t>
        <a:bodyPr/>
        <a:lstStyle/>
        <a:p>
          <a:endParaRPr lang="en-US"/>
        </a:p>
      </dgm:t>
    </dgm:pt>
    <dgm:pt modelId="{6DC5E014-40DA-E142-B3FA-0E9469D45C00}" type="sibTrans" cxnId="{938BBDAA-6AF7-0F42-99F8-B62D4041AADA}">
      <dgm:prSet/>
      <dgm:spPr/>
      <dgm:t>
        <a:bodyPr/>
        <a:lstStyle/>
        <a:p>
          <a:endParaRPr lang="en-US"/>
        </a:p>
      </dgm:t>
    </dgm:pt>
    <dgm:pt modelId="{F3F0E79F-7A28-4F40-AF58-CFF0067EDA00}">
      <dgm:prSet/>
      <dgm:spPr/>
      <dgm:t>
        <a:bodyPr/>
        <a:lstStyle/>
        <a:p>
          <a:r>
            <a:rPr lang="en-US" dirty="0" smtClean="0"/>
            <a:t>abc_v8.0.txt</a:t>
          </a:r>
          <a:endParaRPr lang="en-US" dirty="0"/>
        </a:p>
      </dgm:t>
    </dgm:pt>
    <dgm:pt modelId="{9C43AD7C-FF08-E445-AE11-0AE771A882F5}" type="parTrans" cxnId="{AFB1AA94-33B9-2249-81D8-A961F3C36DBE}">
      <dgm:prSet/>
      <dgm:spPr/>
      <dgm:t>
        <a:bodyPr/>
        <a:lstStyle/>
        <a:p>
          <a:endParaRPr lang="en-US"/>
        </a:p>
      </dgm:t>
    </dgm:pt>
    <dgm:pt modelId="{69204105-0B21-C44C-8A4D-7937EAB39FC1}" type="sibTrans" cxnId="{AFB1AA94-33B9-2249-81D8-A961F3C36DBE}">
      <dgm:prSet/>
      <dgm:spPr/>
      <dgm:t>
        <a:bodyPr/>
        <a:lstStyle/>
        <a:p>
          <a:endParaRPr lang="en-US"/>
        </a:p>
      </dgm:t>
    </dgm:pt>
    <dgm:pt modelId="{9BB3BD7A-83C0-2E42-932F-58A635DB7569}" type="pres">
      <dgm:prSet presAssocID="{9C633899-3E61-EC43-98C1-0034653C0FCC}" presName="Name0" presStyleCnt="0">
        <dgm:presLayoutVars>
          <dgm:dir/>
          <dgm:animLvl val="lvl"/>
          <dgm:resizeHandles val="exact"/>
        </dgm:presLayoutVars>
      </dgm:prSet>
      <dgm:spPr/>
    </dgm:pt>
    <dgm:pt modelId="{465C471C-3C66-9248-925D-1ED194DBB43B}" type="pres">
      <dgm:prSet presAssocID="{5570E809-5232-7B4B-85FC-741F1A73342E}" presName="parTxOnly" presStyleLbl="node1" presStyleIdx="0" presStyleCnt="8">
        <dgm:presLayoutVars>
          <dgm:chMax val="0"/>
          <dgm:chPref val="0"/>
          <dgm:bulletEnabled val="1"/>
        </dgm:presLayoutVars>
      </dgm:prSet>
      <dgm:spPr/>
      <dgm:t>
        <a:bodyPr/>
        <a:lstStyle/>
        <a:p>
          <a:endParaRPr lang="en-US"/>
        </a:p>
      </dgm:t>
    </dgm:pt>
    <dgm:pt modelId="{738DAF1C-87B7-104A-9C5F-4FC3C6293A68}" type="pres">
      <dgm:prSet presAssocID="{61CAA33C-B84D-3E4F-8B35-FBCEA5FB31BC}" presName="parTxOnlySpace" presStyleCnt="0"/>
      <dgm:spPr/>
    </dgm:pt>
    <dgm:pt modelId="{875F5D19-2BC1-CA43-A903-6FBC513C5309}" type="pres">
      <dgm:prSet presAssocID="{DE6A889B-4C3D-2F4D-AC53-28B597765BC1}" presName="parTxOnly" presStyleLbl="node1" presStyleIdx="1" presStyleCnt="8">
        <dgm:presLayoutVars>
          <dgm:chMax val="0"/>
          <dgm:chPref val="0"/>
          <dgm:bulletEnabled val="1"/>
        </dgm:presLayoutVars>
      </dgm:prSet>
      <dgm:spPr/>
      <dgm:t>
        <a:bodyPr/>
        <a:lstStyle/>
        <a:p>
          <a:endParaRPr lang="en-US"/>
        </a:p>
      </dgm:t>
    </dgm:pt>
    <dgm:pt modelId="{58DE1E1F-63C7-A247-B0E6-69B43AA5609F}" type="pres">
      <dgm:prSet presAssocID="{CF03898B-E589-D245-AB4E-6DCEB470724A}" presName="parTxOnlySpace" presStyleCnt="0"/>
      <dgm:spPr/>
    </dgm:pt>
    <dgm:pt modelId="{65441224-981A-B44B-A99C-9921A883842F}" type="pres">
      <dgm:prSet presAssocID="{9301C421-F49A-0841-95F9-EE340621EFE9}" presName="parTxOnly" presStyleLbl="node1" presStyleIdx="2" presStyleCnt="8">
        <dgm:presLayoutVars>
          <dgm:chMax val="0"/>
          <dgm:chPref val="0"/>
          <dgm:bulletEnabled val="1"/>
        </dgm:presLayoutVars>
      </dgm:prSet>
      <dgm:spPr/>
      <dgm:t>
        <a:bodyPr/>
        <a:lstStyle/>
        <a:p>
          <a:endParaRPr lang="en-US"/>
        </a:p>
      </dgm:t>
    </dgm:pt>
    <dgm:pt modelId="{6692BBA1-70F0-4D47-B518-CEC853C06A26}" type="pres">
      <dgm:prSet presAssocID="{9EF2FBDE-B21E-8B43-A43C-8D57E4ECE11C}" presName="parTxOnlySpace" presStyleCnt="0"/>
      <dgm:spPr/>
    </dgm:pt>
    <dgm:pt modelId="{7830ACD9-CF36-C244-B5CC-CF180B2C3817}" type="pres">
      <dgm:prSet presAssocID="{FE7F0F05-E608-AA49-933E-F531462117A7}" presName="parTxOnly" presStyleLbl="node1" presStyleIdx="3" presStyleCnt="8">
        <dgm:presLayoutVars>
          <dgm:chMax val="0"/>
          <dgm:chPref val="0"/>
          <dgm:bulletEnabled val="1"/>
        </dgm:presLayoutVars>
      </dgm:prSet>
      <dgm:spPr/>
      <dgm:t>
        <a:bodyPr/>
        <a:lstStyle/>
        <a:p>
          <a:endParaRPr lang="en-US"/>
        </a:p>
      </dgm:t>
    </dgm:pt>
    <dgm:pt modelId="{2523E23D-D385-5643-BAC8-2188C2F6B659}" type="pres">
      <dgm:prSet presAssocID="{8F2C7DA1-E700-E548-A31B-B560710F10EB}" presName="parTxOnlySpace" presStyleCnt="0"/>
      <dgm:spPr/>
    </dgm:pt>
    <dgm:pt modelId="{9339A438-33BB-7244-83D4-D75DB9154C0A}" type="pres">
      <dgm:prSet presAssocID="{046CC211-F311-4147-8E5B-C13D9F1E11EA}" presName="parTxOnly" presStyleLbl="node1" presStyleIdx="4" presStyleCnt="8">
        <dgm:presLayoutVars>
          <dgm:chMax val="0"/>
          <dgm:chPref val="0"/>
          <dgm:bulletEnabled val="1"/>
        </dgm:presLayoutVars>
      </dgm:prSet>
      <dgm:spPr/>
      <dgm:t>
        <a:bodyPr/>
        <a:lstStyle/>
        <a:p>
          <a:endParaRPr lang="en-US"/>
        </a:p>
      </dgm:t>
    </dgm:pt>
    <dgm:pt modelId="{15C8A304-2F0D-7C45-A033-8CB4E92A4F73}" type="pres">
      <dgm:prSet presAssocID="{4E75F96F-CC36-1448-946C-58351416EC62}" presName="parTxOnlySpace" presStyleCnt="0"/>
      <dgm:spPr/>
    </dgm:pt>
    <dgm:pt modelId="{09295D63-00EF-DB48-824E-E6E4270EFA68}" type="pres">
      <dgm:prSet presAssocID="{FB88A03F-71B0-734C-9185-EA27F8C06837}" presName="parTxOnly" presStyleLbl="node1" presStyleIdx="5" presStyleCnt="8">
        <dgm:presLayoutVars>
          <dgm:chMax val="0"/>
          <dgm:chPref val="0"/>
          <dgm:bulletEnabled val="1"/>
        </dgm:presLayoutVars>
      </dgm:prSet>
      <dgm:spPr/>
      <dgm:t>
        <a:bodyPr/>
        <a:lstStyle/>
        <a:p>
          <a:endParaRPr lang="en-US"/>
        </a:p>
      </dgm:t>
    </dgm:pt>
    <dgm:pt modelId="{A0723F4C-B894-4549-88D2-A5604A3642BF}" type="pres">
      <dgm:prSet presAssocID="{4156DFB2-C90F-CB47-9E52-9A609A190F12}" presName="parTxOnlySpace" presStyleCnt="0"/>
      <dgm:spPr/>
    </dgm:pt>
    <dgm:pt modelId="{608097E9-7A6D-0140-B04A-89087C5625B6}" type="pres">
      <dgm:prSet presAssocID="{A67460ED-1168-7A49-9F31-95140E8EBF56}" presName="parTxOnly" presStyleLbl="node1" presStyleIdx="6" presStyleCnt="8">
        <dgm:presLayoutVars>
          <dgm:chMax val="0"/>
          <dgm:chPref val="0"/>
          <dgm:bulletEnabled val="1"/>
        </dgm:presLayoutVars>
      </dgm:prSet>
      <dgm:spPr/>
      <dgm:t>
        <a:bodyPr/>
        <a:lstStyle/>
        <a:p>
          <a:endParaRPr lang="en-US"/>
        </a:p>
      </dgm:t>
    </dgm:pt>
    <dgm:pt modelId="{0912E20A-0193-7E43-89E6-799F5DBCA3D8}" type="pres">
      <dgm:prSet presAssocID="{6DC5E014-40DA-E142-B3FA-0E9469D45C00}" presName="parTxOnlySpace" presStyleCnt="0"/>
      <dgm:spPr/>
    </dgm:pt>
    <dgm:pt modelId="{C95A9CBD-E404-4A49-BC67-83C2C1942CB4}" type="pres">
      <dgm:prSet presAssocID="{F3F0E79F-7A28-4F40-AF58-CFF0067EDA00}" presName="parTxOnly" presStyleLbl="node1" presStyleIdx="7" presStyleCnt="8">
        <dgm:presLayoutVars>
          <dgm:chMax val="0"/>
          <dgm:chPref val="0"/>
          <dgm:bulletEnabled val="1"/>
        </dgm:presLayoutVars>
      </dgm:prSet>
      <dgm:spPr/>
      <dgm:t>
        <a:bodyPr/>
        <a:lstStyle/>
        <a:p>
          <a:endParaRPr lang="en-US"/>
        </a:p>
      </dgm:t>
    </dgm:pt>
  </dgm:ptLst>
  <dgm:cxnLst>
    <dgm:cxn modelId="{04C11ADC-0CDD-A04C-8879-D8A8E949E7BB}" type="presOf" srcId="{046CC211-F311-4147-8E5B-C13D9F1E11EA}" destId="{9339A438-33BB-7244-83D4-D75DB9154C0A}" srcOrd="0" destOrd="0" presId="urn:microsoft.com/office/officeart/2005/8/layout/chevron1"/>
    <dgm:cxn modelId="{EE61074A-C046-1245-8D1C-9AD0A19C5148}" srcId="{9C633899-3E61-EC43-98C1-0034653C0FCC}" destId="{9301C421-F49A-0841-95F9-EE340621EFE9}" srcOrd="2" destOrd="0" parTransId="{E31CC409-DA23-E949-A9D3-2EA9BC284A12}" sibTransId="{9EF2FBDE-B21E-8B43-A43C-8D57E4ECE11C}"/>
    <dgm:cxn modelId="{A255D696-37F2-F749-8C27-E8C000035B4B}" type="presOf" srcId="{FB88A03F-71B0-734C-9185-EA27F8C06837}" destId="{09295D63-00EF-DB48-824E-E6E4270EFA68}" srcOrd="0" destOrd="0" presId="urn:microsoft.com/office/officeart/2005/8/layout/chevron1"/>
    <dgm:cxn modelId="{9C2E0F23-A33E-2242-AC59-0AE202A7F99C}" type="presOf" srcId="{9301C421-F49A-0841-95F9-EE340621EFE9}" destId="{65441224-981A-B44B-A99C-9921A883842F}" srcOrd="0" destOrd="0" presId="urn:microsoft.com/office/officeart/2005/8/layout/chevron1"/>
    <dgm:cxn modelId="{AFB1AA94-33B9-2249-81D8-A961F3C36DBE}" srcId="{9C633899-3E61-EC43-98C1-0034653C0FCC}" destId="{F3F0E79F-7A28-4F40-AF58-CFF0067EDA00}" srcOrd="7" destOrd="0" parTransId="{9C43AD7C-FF08-E445-AE11-0AE771A882F5}" sibTransId="{69204105-0B21-C44C-8A4D-7937EAB39FC1}"/>
    <dgm:cxn modelId="{6D145B88-4EFF-A14D-85EC-B9FA104863E9}" srcId="{9C633899-3E61-EC43-98C1-0034653C0FCC}" destId="{FE7F0F05-E608-AA49-933E-F531462117A7}" srcOrd="3" destOrd="0" parTransId="{2354BB68-57D7-D645-9130-843D6424F2A0}" sibTransId="{8F2C7DA1-E700-E548-A31B-B560710F10EB}"/>
    <dgm:cxn modelId="{80051F67-1C56-3D43-A615-8437D19353C3}" srcId="{9C633899-3E61-EC43-98C1-0034653C0FCC}" destId="{046CC211-F311-4147-8E5B-C13D9F1E11EA}" srcOrd="4" destOrd="0" parTransId="{24591529-9584-0A49-AA41-0971FBEE7B83}" sibTransId="{4E75F96F-CC36-1448-946C-58351416EC62}"/>
    <dgm:cxn modelId="{F35F631B-2BED-2242-9368-AB6FA57FB989}" type="presOf" srcId="{9C633899-3E61-EC43-98C1-0034653C0FCC}" destId="{9BB3BD7A-83C0-2E42-932F-58A635DB7569}" srcOrd="0" destOrd="0" presId="urn:microsoft.com/office/officeart/2005/8/layout/chevron1"/>
    <dgm:cxn modelId="{B2CCC8B1-7006-1A4A-AC0F-0C4AE64C599B}" type="presOf" srcId="{5570E809-5232-7B4B-85FC-741F1A73342E}" destId="{465C471C-3C66-9248-925D-1ED194DBB43B}" srcOrd="0" destOrd="0" presId="urn:microsoft.com/office/officeart/2005/8/layout/chevron1"/>
    <dgm:cxn modelId="{2451D7FC-4E0C-194F-AFF7-0B9B2B102D7F}" srcId="{9C633899-3E61-EC43-98C1-0034653C0FCC}" destId="{5570E809-5232-7B4B-85FC-741F1A73342E}" srcOrd="0" destOrd="0" parTransId="{84F159DC-7742-824C-B8D2-63CC849D0706}" sibTransId="{61CAA33C-B84D-3E4F-8B35-FBCEA5FB31BC}"/>
    <dgm:cxn modelId="{2F47FDC6-7C20-384B-95D0-DE91A059F9CB}" type="presOf" srcId="{A67460ED-1168-7A49-9F31-95140E8EBF56}" destId="{608097E9-7A6D-0140-B04A-89087C5625B6}" srcOrd="0" destOrd="0" presId="urn:microsoft.com/office/officeart/2005/8/layout/chevron1"/>
    <dgm:cxn modelId="{938BBDAA-6AF7-0F42-99F8-B62D4041AADA}" srcId="{9C633899-3E61-EC43-98C1-0034653C0FCC}" destId="{A67460ED-1168-7A49-9F31-95140E8EBF56}" srcOrd="6" destOrd="0" parTransId="{A9BC09DB-5064-1747-B582-1DA221017C5B}" sibTransId="{6DC5E014-40DA-E142-B3FA-0E9469D45C00}"/>
    <dgm:cxn modelId="{2C6F092F-64C6-CB4E-A192-86152F9E0C31}" srcId="{9C633899-3E61-EC43-98C1-0034653C0FCC}" destId="{FB88A03F-71B0-734C-9185-EA27F8C06837}" srcOrd="5" destOrd="0" parTransId="{903C3C7B-CD2C-F44C-8C0E-03211E0E0845}" sibTransId="{4156DFB2-C90F-CB47-9E52-9A609A190F12}"/>
    <dgm:cxn modelId="{C4DE75DE-CA55-C740-8C36-6F2C137C59C3}" srcId="{9C633899-3E61-EC43-98C1-0034653C0FCC}" destId="{DE6A889B-4C3D-2F4D-AC53-28B597765BC1}" srcOrd="1" destOrd="0" parTransId="{CE0E9834-86D2-3346-AB73-5F0D53B8EAED}" sibTransId="{CF03898B-E589-D245-AB4E-6DCEB470724A}"/>
    <dgm:cxn modelId="{A46AB988-2B35-1447-89D0-F55E5519D8A9}" type="presOf" srcId="{DE6A889B-4C3D-2F4D-AC53-28B597765BC1}" destId="{875F5D19-2BC1-CA43-A903-6FBC513C5309}" srcOrd="0" destOrd="0" presId="urn:microsoft.com/office/officeart/2005/8/layout/chevron1"/>
    <dgm:cxn modelId="{1481D6F0-B1DA-2642-9D88-99BE724C546C}" type="presOf" srcId="{F3F0E79F-7A28-4F40-AF58-CFF0067EDA00}" destId="{C95A9CBD-E404-4A49-BC67-83C2C1942CB4}" srcOrd="0" destOrd="0" presId="urn:microsoft.com/office/officeart/2005/8/layout/chevron1"/>
    <dgm:cxn modelId="{8AC3C7A0-739B-F143-8739-75F5A3EB3C0D}" type="presOf" srcId="{FE7F0F05-E608-AA49-933E-F531462117A7}" destId="{7830ACD9-CF36-C244-B5CC-CF180B2C3817}" srcOrd="0" destOrd="0" presId="urn:microsoft.com/office/officeart/2005/8/layout/chevron1"/>
    <dgm:cxn modelId="{62874B88-06B5-9C46-AD89-8FDF01C63250}" type="presParOf" srcId="{9BB3BD7A-83C0-2E42-932F-58A635DB7569}" destId="{465C471C-3C66-9248-925D-1ED194DBB43B}" srcOrd="0" destOrd="0" presId="urn:microsoft.com/office/officeart/2005/8/layout/chevron1"/>
    <dgm:cxn modelId="{EB7AC9F9-99E3-FC4B-9A27-17C053E2D3E8}" type="presParOf" srcId="{9BB3BD7A-83C0-2E42-932F-58A635DB7569}" destId="{738DAF1C-87B7-104A-9C5F-4FC3C6293A68}" srcOrd="1" destOrd="0" presId="urn:microsoft.com/office/officeart/2005/8/layout/chevron1"/>
    <dgm:cxn modelId="{43021828-4A7F-BA42-9D88-7BF569CCA84B}" type="presParOf" srcId="{9BB3BD7A-83C0-2E42-932F-58A635DB7569}" destId="{875F5D19-2BC1-CA43-A903-6FBC513C5309}" srcOrd="2" destOrd="0" presId="urn:microsoft.com/office/officeart/2005/8/layout/chevron1"/>
    <dgm:cxn modelId="{2EDB87CB-A670-6942-9AA1-C64BA115EE34}" type="presParOf" srcId="{9BB3BD7A-83C0-2E42-932F-58A635DB7569}" destId="{58DE1E1F-63C7-A247-B0E6-69B43AA5609F}" srcOrd="3" destOrd="0" presId="urn:microsoft.com/office/officeart/2005/8/layout/chevron1"/>
    <dgm:cxn modelId="{DD84E4FD-AC80-A946-9AE5-367534BE0294}" type="presParOf" srcId="{9BB3BD7A-83C0-2E42-932F-58A635DB7569}" destId="{65441224-981A-B44B-A99C-9921A883842F}" srcOrd="4" destOrd="0" presId="urn:microsoft.com/office/officeart/2005/8/layout/chevron1"/>
    <dgm:cxn modelId="{A5AF970D-AB9B-EC4A-8C06-F8F095F6952F}" type="presParOf" srcId="{9BB3BD7A-83C0-2E42-932F-58A635DB7569}" destId="{6692BBA1-70F0-4D47-B518-CEC853C06A26}" srcOrd="5" destOrd="0" presId="urn:microsoft.com/office/officeart/2005/8/layout/chevron1"/>
    <dgm:cxn modelId="{FE9BEB1B-E1D0-2344-BEB3-0B3FB6B39A36}" type="presParOf" srcId="{9BB3BD7A-83C0-2E42-932F-58A635DB7569}" destId="{7830ACD9-CF36-C244-B5CC-CF180B2C3817}" srcOrd="6" destOrd="0" presId="urn:microsoft.com/office/officeart/2005/8/layout/chevron1"/>
    <dgm:cxn modelId="{348EEC18-E3D7-AA40-BC1D-083808D59944}" type="presParOf" srcId="{9BB3BD7A-83C0-2E42-932F-58A635DB7569}" destId="{2523E23D-D385-5643-BAC8-2188C2F6B659}" srcOrd="7" destOrd="0" presId="urn:microsoft.com/office/officeart/2005/8/layout/chevron1"/>
    <dgm:cxn modelId="{D93615D3-7BE5-8E42-A5C5-0CCEF2B5BA5D}" type="presParOf" srcId="{9BB3BD7A-83C0-2E42-932F-58A635DB7569}" destId="{9339A438-33BB-7244-83D4-D75DB9154C0A}" srcOrd="8" destOrd="0" presId="urn:microsoft.com/office/officeart/2005/8/layout/chevron1"/>
    <dgm:cxn modelId="{0593A7D1-FDB9-F943-A11F-337166E2AD79}" type="presParOf" srcId="{9BB3BD7A-83C0-2E42-932F-58A635DB7569}" destId="{15C8A304-2F0D-7C45-A033-8CB4E92A4F73}" srcOrd="9" destOrd="0" presId="urn:microsoft.com/office/officeart/2005/8/layout/chevron1"/>
    <dgm:cxn modelId="{EE717D1A-4CCC-454C-B4A9-BC0C6A51C301}" type="presParOf" srcId="{9BB3BD7A-83C0-2E42-932F-58A635DB7569}" destId="{09295D63-00EF-DB48-824E-E6E4270EFA68}" srcOrd="10" destOrd="0" presId="urn:microsoft.com/office/officeart/2005/8/layout/chevron1"/>
    <dgm:cxn modelId="{E258DF93-9B8C-314E-A6CC-412AD27A388F}" type="presParOf" srcId="{9BB3BD7A-83C0-2E42-932F-58A635DB7569}" destId="{A0723F4C-B894-4549-88D2-A5604A3642BF}" srcOrd="11" destOrd="0" presId="urn:microsoft.com/office/officeart/2005/8/layout/chevron1"/>
    <dgm:cxn modelId="{4D324E19-0D36-A342-98BD-9F7C93E886AD}" type="presParOf" srcId="{9BB3BD7A-83C0-2E42-932F-58A635DB7569}" destId="{608097E9-7A6D-0140-B04A-89087C5625B6}" srcOrd="12" destOrd="0" presId="urn:microsoft.com/office/officeart/2005/8/layout/chevron1"/>
    <dgm:cxn modelId="{78D8891F-12F1-DA4B-8D0A-45C6B05E3700}" type="presParOf" srcId="{9BB3BD7A-83C0-2E42-932F-58A635DB7569}" destId="{0912E20A-0193-7E43-89E6-799F5DBCA3D8}" srcOrd="13" destOrd="0" presId="urn:microsoft.com/office/officeart/2005/8/layout/chevron1"/>
    <dgm:cxn modelId="{109EFC77-E180-F645-AFAF-1DC654DF3D90}" type="presParOf" srcId="{9BB3BD7A-83C0-2E42-932F-58A635DB7569}" destId="{C95A9CBD-E404-4A49-BC67-83C2C1942CB4}"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076D0-92CD-0043-887B-08065E84F669}" type="doc">
      <dgm:prSet loTypeId="urn:microsoft.com/office/officeart/2005/8/layout/process2" loCatId="" qsTypeId="urn:microsoft.com/office/officeart/2005/8/quickstyle/simple4" qsCatId="simple" csTypeId="urn:microsoft.com/office/officeart/2005/8/colors/accent1_2" csCatId="accent1" phldr="1"/>
      <dgm:spPr/>
    </dgm:pt>
    <dgm:pt modelId="{4699D99F-E46A-584C-97B7-C8171A28884B}">
      <dgm:prSet phldrT="[Text]"/>
      <dgm:spPr/>
      <dgm:t>
        <a:bodyPr/>
        <a:lstStyle/>
        <a:p>
          <a:r>
            <a:rPr lang="en-US" dirty="0" smtClean="0"/>
            <a:t>Repo</a:t>
          </a:r>
          <a:endParaRPr lang="en-US" dirty="0"/>
        </a:p>
      </dgm:t>
    </dgm:pt>
    <dgm:pt modelId="{9A4364DF-463C-9F42-BAA8-1B58F2508F48}" type="parTrans" cxnId="{7D2134D2-00E4-A947-8DD1-027EA7E0E7DD}">
      <dgm:prSet/>
      <dgm:spPr/>
      <dgm:t>
        <a:bodyPr/>
        <a:lstStyle/>
        <a:p>
          <a:endParaRPr lang="en-US"/>
        </a:p>
      </dgm:t>
    </dgm:pt>
    <dgm:pt modelId="{047571BF-4ED3-6044-8EF4-212A224EDBEC}" type="sibTrans" cxnId="{7D2134D2-00E4-A947-8DD1-027EA7E0E7DD}">
      <dgm:prSet/>
      <dgm:spPr/>
      <dgm:t>
        <a:bodyPr/>
        <a:lstStyle/>
        <a:p>
          <a:endParaRPr lang="en-US"/>
        </a:p>
      </dgm:t>
    </dgm:pt>
    <dgm:pt modelId="{E6C26505-E0B5-E148-BEF0-EAE1A00CABB8}">
      <dgm:prSet phldrT="[Text]"/>
      <dgm:spPr/>
      <dgm:t>
        <a:bodyPr/>
        <a:lstStyle/>
        <a:p>
          <a:r>
            <a:rPr lang="en-US" dirty="0" smtClean="0"/>
            <a:t>Working Copy</a:t>
          </a:r>
          <a:endParaRPr lang="en-US" dirty="0"/>
        </a:p>
      </dgm:t>
    </dgm:pt>
    <dgm:pt modelId="{526386E7-1805-BA4C-8CE9-E6BA186C5139}" type="parTrans" cxnId="{DD82D4E3-FEBC-FE4B-A680-FD3EFF2C40EF}">
      <dgm:prSet/>
      <dgm:spPr/>
      <dgm:t>
        <a:bodyPr/>
        <a:lstStyle/>
        <a:p>
          <a:endParaRPr lang="en-US"/>
        </a:p>
      </dgm:t>
    </dgm:pt>
    <dgm:pt modelId="{060A0EA8-F27D-9145-BB39-B1A943589FF0}" type="sibTrans" cxnId="{DD82D4E3-FEBC-FE4B-A680-FD3EFF2C40EF}">
      <dgm:prSet/>
      <dgm:spPr/>
      <dgm:t>
        <a:bodyPr/>
        <a:lstStyle/>
        <a:p>
          <a:endParaRPr lang="en-US"/>
        </a:p>
      </dgm:t>
    </dgm:pt>
    <dgm:pt modelId="{1C1DBF01-92A9-8F4A-BE62-3C9E03875FC1}" type="pres">
      <dgm:prSet presAssocID="{31D076D0-92CD-0043-887B-08065E84F669}" presName="linearFlow" presStyleCnt="0">
        <dgm:presLayoutVars>
          <dgm:resizeHandles val="exact"/>
        </dgm:presLayoutVars>
      </dgm:prSet>
      <dgm:spPr/>
    </dgm:pt>
    <dgm:pt modelId="{445140D1-1B89-1642-82BE-ADB2D9B364CE}" type="pres">
      <dgm:prSet presAssocID="{4699D99F-E46A-584C-97B7-C8171A28884B}" presName="node" presStyleLbl="node1" presStyleIdx="0" presStyleCnt="2">
        <dgm:presLayoutVars>
          <dgm:bulletEnabled val="1"/>
        </dgm:presLayoutVars>
      </dgm:prSet>
      <dgm:spPr/>
    </dgm:pt>
    <dgm:pt modelId="{93990B0F-ED32-4C48-851A-A75498901A1B}" type="pres">
      <dgm:prSet presAssocID="{047571BF-4ED3-6044-8EF4-212A224EDBEC}" presName="sibTrans" presStyleLbl="sibTrans2D1" presStyleIdx="0" presStyleCnt="1"/>
      <dgm:spPr/>
    </dgm:pt>
    <dgm:pt modelId="{80A44B05-9DA4-2647-B687-94FF1DC309DE}" type="pres">
      <dgm:prSet presAssocID="{047571BF-4ED3-6044-8EF4-212A224EDBEC}" presName="connectorText" presStyleLbl="sibTrans2D1" presStyleIdx="0" presStyleCnt="1"/>
      <dgm:spPr/>
    </dgm:pt>
    <dgm:pt modelId="{A8F67B4D-4E3D-C146-B4DE-E616440701A8}" type="pres">
      <dgm:prSet presAssocID="{E6C26505-E0B5-E148-BEF0-EAE1A00CABB8}" presName="node" presStyleLbl="node1" presStyleIdx="1" presStyleCnt="2">
        <dgm:presLayoutVars>
          <dgm:bulletEnabled val="1"/>
        </dgm:presLayoutVars>
      </dgm:prSet>
      <dgm:spPr/>
    </dgm:pt>
  </dgm:ptLst>
  <dgm:cxnLst>
    <dgm:cxn modelId="{E0DEF5E4-DB44-AD40-AB0E-CB3300B5E488}" type="presOf" srcId="{047571BF-4ED3-6044-8EF4-212A224EDBEC}" destId="{93990B0F-ED32-4C48-851A-A75498901A1B}" srcOrd="0" destOrd="0" presId="urn:microsoft.com/office/officeart/2005/8/layout/process2"/>
    <dgm:cxn modelId="{DD82D4E3-FEBC-FE4B-A680-FD3EFF2C40EF}" srcId="{31D076D0-92CD-0043-887B-08065E84F669}" destId="{E6C26505-E0B5-E148-BEF0-EAE1A00CABB8}" srcOrd="1" destOrd="0" parTransId="{526386E7-1805-BA4C-8CE9-E6BA186C5139}" sibTransId="{060A0EA8-F27D-9145-BB39-B1A943589FF0}"/>
    <dgm:cxn modelId="{5E05EBA7-07F8-1E43-9537-91819887A6B7}" type="presOf" srcId="{31D076D0-92CD-0043-887B-08065E84F669}" destId="{1C1DBF01-92A9-8F4A-BE62-3C9E03875FC1}" srcOrd="0" destOrd="0" presId="urn:microsoft.com/office/officeart/2005/8/layout/process2"/>
    <dgm:cxn modelId="{7D2134D2-00E4-A947-8DD1-027EA7E0E7DD}" srcId="{31D076D0-92CD-0043-887B-08065E84F669}" destId="{4699D99F-E46A-584C-97B7-C8171A28884B}" srcOrd="0" destOrd="0" parTransId="{9A4364DF-463C-9F42-BAA8-1B58F2508F48}" sibTransId="{047571BF-4ED3-6044-8EF4-212A224EDBEC}"/>
    <dgm:cxn modelId="{34BBC997-2430-224D-A9DC-883A8881B045}" type="presOf" srcId="{4699D99F-E46A-584C-97B7-C8171A28884B}" destId="{445140D1-1B89-1642-82BE-ADB2D9B364CE}" srcOrd="0" destOrd="0" presId="urn:microsoft.com/office/officeart/2005/8/layout/process2"/>
    <dgm:cxn modelId="{191557B6-5F2B-3743-9530-69EE33DFC759}" type="presOf" srcId="{047571BF-4ED3-6044-8EF4-212A224EDBEC}" destId="{80A44B05-9DA4-2647-B687-94FF1DC309DE}" srcOrd="1" destOrd="0" presId="urn:microsoft.com/office/officeart/2005/8/layout/process2"/>
    <dgm:cxn modelId="{7054289D-6179-6E44-8A67-92750F319D62}" type="presOf" srcId="{E6C26505-E0B5-E148-BEF0-EAE1A00CABB8}" destId="{A8F67B4D-4E3D-C146-B4DE-E616440701A8}" srcOrd="0" destOrd="0" presId="urn:microsoft.com/office/officeart/2005/8/layout/process2"/>
    <dgm:cxn modelId="{27E8DEBD-2D8B-0449-B9FD-67BA7643C339}" type="presParOf" srcId="{1C1DBF01-92A9-8F4A-BE62-3C9E03875FC1}" destId="{445140D1-1B89-1642-82BE-ADB2D9B364CE}" srcOrd="0" destOrd="0" presId="urn:microsoft.com/office/officeart/2005/8/layout/process2"/>
    <dgm:cxn modelId="{FF448D5A-471C-AA40-977C-F19826C05D81}" type="presParOf" srcId="{1C1DBF01-92A9-8F4A-BE62-3C9E03875FC1}" destId="{93990B0F-ED32-4C48-851A-A75498901A1B}" srcOrd="1" destOrd="0" presId="urn:microsoft.com/office/officeart/2005/8/layout/process2"/>
    <dgm:cxn modelId="{21CCD341-25D1-EF42-88B0-3D4F326BD17B}" type="presParOf" srcId="{93990B0F-ED32-4C48-851A-A75498901A1B}" destId="{80A44B05-9DA4-2647-B687-94FF1DC309DE}" srcOrd="0" destOrd="0" presId="urn:microsoft.com/office/officeart/2005/8/layout/process2"/>
    <dgm:cxn modelId="{939F5FDD-BDC2-F948-AFAF-477F82411775}" type="presParOf" srcId="{1C1DBF01-92A9-8F4A-BE62-3C9E03875FC1}" destId="{A8F67B4D-4E3D-C146-B4DE-E616440701A8}"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D076D0-92CD-0043-887B-08065E84F669}" type="doc">
      <dgm:prSet loTypeId="urn:microsoft.com/office/officeart/2005/8/layout/process2" loCatId="" qsTypeId="urn:microsoft.com/office/officeart/2005/8/quickstyle/simple4" qsCatId="simple" csTypeId="urn:microsoft.com/office/officeart/2005/8/colors/accent1_2" csCatId="accent1" phldr="1"/>
      <dgm:spPr/>
    </dgm:pt>
    <dgm:pt modelId="{4699D99F-E46A-584C-97B7-C8171A28884B}">
      <dgm:prSet phldrT="[Text]"/>
      <dgm:spPr/>
      <dgm:t>
        <a:bodyPr/>
        <a:lstStyle/>
        <a:p>
          <a:r>
            <a:rPr lang="en-US" dirty="0" smtClean="0"/>
            <a:t>Repo</a:t>
          </a:r>
          <a:endParaRPr lang="en-US" dirty="0"/>
        </a:p>
      </dgm:t>
    </dgm:pt>
    <dgm:pt modelId="{9A4364DF-463C-9F42-BAA8-1B58F2508F48}" type="parTrans" cxnId="{7D2134D2-00E4-A947-8DD1-027EA7E0E7DD}">
      <dgm:prSet/>
      <dgm:spPr/>
      <dgm:t>
        <a:bodyPr/>
        <a:lstStyle/>
        <a:p>
          <a:endParaRPr lang="en-US"/>
        </a:p>
      </dgm:t>
    </dgm:pt>
    <dgm:pt modelId="{047571BF-4ED3-6044-8EF4-212A224EDBEC}" type="sibTrans" cxnId="{7D2134D2-00E4-A947-8DD1-027EA7E0E7DD}">
      <dgm:prSet/>
      <dgm:spPr/>
      <dgm:t>
        <a:bodyPr/>
        <a:lstStyle/>
        <a:p>
          <a:endParaRPr lang="en-US"/>
        </a:p>
      </dgm:t>
    </dgm:pt>
    <dgm:pt modelId="{4A25ECBA-426A-EF47-97B5-B5C789CC707D}">
      <dgm:prSet phldrT="[Text]"/>
      <dgm:spPr/>
      <dgm:t>
        <a:bodyPr/>
        <a:lstStyle/>
        <a:p>
          <a:r>
            <a:rPr lang="en-US" dirty="0" smtClean="0"/>
            <a:t>Staging Area</a:t>
          </a:r>
          <a:endParaRPr lang="en-US" dirty="0"/>
        </a:p>
      </dgm:t>
    </dgm:pt>
    <dgm:pt modelId="{E2E3D75E-CB9F-654F-8DB4-459721F87329}" type="parTrans" cxnId="{B515CBB7-9DDF-A54B-9DD4-9B9D5EDB672F}">
      <dgm:prSet/>
      <dgm:spPr/>
      <dgm:t>
        <a:bodyPr/>
        <a:lstStyle/>
        <a:p>
          <a:endParaRPr lang="en-US"/>
        </a:p>
      </dgm:t>
    </dgm:pt>
    <dgm:pt modelId="{20E4CC4C-C08F-6441-9F04-C57C7F247E42}" type="sibTrans" cxnId="{B515CBB7-9DDF-A54B-9DD4-9B9D5EDB672F}">
      <dgm:prSet/>
      <dgm:spPr/>
      <dgm:t>
        <a:bodyPr/>
        <a:lstStyle/>
        <a:p>
          <a:endParaRPr lang="en-US"/>
        </a:p>
      </dgm:t>
    </dgm:pt>
    <dgm:pt modelId="{E6C26505-E0B5-E148-BEF0-EAE1A00CABB8}">
      <dgm:prSet phldrT="[Text]"/>
      <dgm:spPr/>
      <dgm:t>
        <a:bodyPr/>
        <a:lstStyle/>
        <a:p>
          <a:r>
            <a:rPr lang="en-US" dirty="0" smtClean="0"/>
            <a:t>Working Copy</a:t>
          </a:r>
          <a:endParaRPr lang="en-US" dirty="0"/>
        </a:p>
      </dgm:t>
    </dgm:pt>
    <dgm:pt modelId="{526386E7-1805-BA4C-8CE9-E6BA186C5139}" type="parTrans" cxnId="{DD82D4E3-FEBC-FE4B-A680-FD3EFF2C40EF}">
      <dgm:prSet/>
      <dgm:spPr/>
      <dgm:t>
        <a:bodyPr/>
        <a:lstStyle/>
        <a:p>
          <a:endParaRPr lang="en-US"/>
        </a:p>
      </dgm:t>
    </dgm:pt>
    <dgm:pt modelId="{060A0EA8-F27D-9145-BB39-B1A943589FF0}" type="sibTrans" cxnId="{DD82D4E3-FEBC-FE4B-A680-FD3EFF2C40EF}">
      <dgm:prSet/>
      <dgm:spPr/>
      <dgm:t>
        <a:bodyPr/>
        <a:lstStyle/>
        <a:p>
          <a:endParaRPr lang="en-US"/>
        </a:p>
      </dgm:t>
    </dgm:pt>
    <dgm:pt modelId="{1C1DBF01-92A9-8F4A-BE62-3C9E03875FC1}" type="pres">
      <dgm:prSet presAssocID="{31D076D0-92CD-0043-887B-08065E84F669}" presName="linearFlow" presStyleCnt="0">
        <dgm:presLayoutVars>
          <dgm:resizeHandles val="exact"/>
        </dgm:presLayoutVars>
      </dgm:prSet>
      <dgm:spPr/>
    </dgm:pt>
    <dgm:pt modelId="{445140D1-1B89-1642-82BE-ADB2D9B364CE}" type="pres">
      <dgm:prSet presAssocID="{4699D99F-E46A-584C-97B7-C8171A28884B}" presName="node" presStyleLbl="node1" presStyleIdx="0" presStyleCnt="3">
        <dgm:presLayoutVars>
          <dgm:bulletEnabled val="1"/>
        </dgm:presLayoutVars>
      </dgm:prSet>
      <dgm:spPr/>
    </dgm:pt>
    <dgm:pt modelId="{93990B0F-ED32-4C48-851A-A75498901A1B}" type="pres">
      <dgm:prSet presAssocID="{047571BF-4ED3-6044-8EF4-212A224EDBEC}" presName="sibTrans" presStyleLbl="sibTrans2D1" presStyleIdx="0" presStyleCnt="2"/>
      <dgm:spPr/>
    </dgm:pt>
    <dgm:pt modelId="{80A44B05-9DA4-2647-B687-94FF1DC309DE}" type="pres">
      <dgm:prSet presAssocID="{047571BF-4ED3-6044-8EF4-212A224EDBEC}" presName="connectorText" presStyleLbl="sibTrans2D1" presStyleIdx="0" presStyleCnt="2"/>
      <dgm:spPr/>
    </dgm:pt>
    <dgm:pt modelId="{E81C7C09-87CF-834E-B6DA-696264D8113B}" type="pres">
      <dgm:prSet presAssocID="{4A25ECBA-426A-EF47-97B5-B5C789CC707D}" presName="node" presStyleLbl="node1" presStyleIdx="1" presStyleCnt="3">
        <dgm:presLayoutVars>
          <dgm:bulletEnabled val="1"/>
        </dgm:presLayoutVars>
      </dgm:prSet>
      <dgm:spPr/>
    </dgm:pt>
    <dgm:pt modelId="{12C089BE-3A69-7D40-9957-192BD1388C29}" type="pres">
      <dgm:prSet presAssocID="{20E4CC4C-C08F-6441-9F04-C57C7F247E42}" presName="sibTrans" presStyleLbl="sibTrans2D1" presStyleIdx="1" presStyleCnt="2"/>
      <dgm:spPr/>
    </dgm:pt>
    <dgm:pt modelId="{1B8DDFAA-0FE2-E84E-9C48-9F33D8D8B33C}" type="pres">
      <dgm:prSet presAssocID="{20E4CC4C-C08F-6441-9F04-C57C7F247E42}" presName="connectorText" presStyleLbl="sibTrans2D1" presStyleIdx="1" presStyleCnt="2"/>
      <dgm:spPr/>
    </dgm:pt>
    <dgm:pt modelId="{A8F67B4D-4E3D-C146-B4DE-E616440701A8}" type="pres">
      <dgm:prSet presAssocID="{E6C26505-E0B5-E148-BEF0-EAE1A00CABB8}" presName="node" presStyleLbl="node1" presStyleIdx="2" presStyleCnt="3">
        <dgm:presLayoutVars>
          <dgm:bulletEnabled val="1"/>
        </dgm:presLayoutVars>
      </dgm:prSet>
      <dgm:spPr/>
    </dgm:pt>
  </dgm:ptLst>
  <dgm:cxnLst>
    <dgm:cxn modelId="{B515CBB7-9DDF-A54B-9DD4-9B9D5EDB672F}" srcId="{31D076D0-92CD-0043-887B-08065E84F669}" destId="{4A25ECBA-426A-EF47-97B5-B5C789CC707D}" srcOrd="1" destOrd="0" parTransId="{E2E3D75E-CB9F-654F-8DB4-459721F87329}" sibTransId="{20E4CC4C-C08F-6441-9F04-C57C7F247E42}"/>
    <dgm:cxn modelId="{454675FC-0B73-3B45-A227-03A6C90CEF70}" type="presOf" srcId="{4A25ECBA-426A-EF47-97B5-B5C789CC707D}" destId="{E81C7C09-87CF-834E-B6DA-696264D8113B}" srcOrd="0" destOrd="0" presId="urn:microsoft.com/office/officeart/2005/8/layout/process2"/>
    <dgm:cxn modelId="{431777E8-E237-D949-9E2E-59CFD3C7F676}" type="presOf" srcId="{4699D99F-E46A-584C-97B7-C8171A28884B}" destId="{445140D1-1B89-1642-82BE-ADB2D9B364CE}" srcOrd="0" destOrd="0" presId="urn:microsoft.com/office/officeart/2005/8/layout/process2"/>
    <dgm:cxn modelId="{AA23D7ED-5A05-634C-A57A-020D252BF03B}" type="presOf" srcId="{E6C26505-E0B5-E148-BEF0-EAE1A00CABB8}" destId="{A8F67B4D-4E3D-C146-B4DE-E616440701A8}" srcOrd="0" destOrd="0" presId="urn:microsoft.com/office/officeart/2005/8/layout/process2"/>
    <dgm:cxn modelId="{B9A39044-6D94-EB40-8E82-45D4CA7BF97F}" type="presOf" srcId="{31D076D0-92CD-0043-887B-08065E84F669}" destId="{1C1DBF01-92A9-8F4A-BE62-3C9E03875FC1}" srcOrd="0" destOrd="0" presId="urn:microsoft.com/office/officeart/2005/8/layout/process2"/>
    <dgm:cxn modelId="{BEE1E0B8-7EAF-7B47-9EC4-8C43323A37EE}" type="presOf" srcId="{047571BF-4ED3-6044-8EF4-212A224EDBEC}" destId="{93990B0F-ED32-4C48-851A-A75498901A1B}" srcOrd="0" destOrd="0" presId="urn:microsoft.com/office/officeart/2005/8/layout/process2"/>
    <dgm:cxn modelId="{DD82D4E3-FEBC-FE4B-A680-FD3EFF2C40EF}" srcId="{31D076D0-92CD-0043-887B-08065E84F669}" destId="{E6C26505-E0B5-E148-BEF0-EAE1A00CABB8}" srcOrd="2" destOrd="0" parTransId="{526386E7-1805-BA4C-8CE9-E6BA186C5139}" sibTransId="{060A0EA8-F27D-9145-BB39-B1A943589FF0}"/>
    <dgm:cxn modelId="{B323795A-FBD5-A241-9FE0-6489D2EB3622}" type="presOf" srcId="{20E4CC4C-C08F-6441-9F04-C57C7F247E42}" destId="{1B8DDFAA-0FE2-E84E-9C48-9F33D8D8B33C}" srcOrd="1" destOrd="0" presId="urn:microsoft.com/office/officeart/2005/8/layout/process2"/>
    <dgm:cxn modelId="{7D2134D2-00E4-A947-8DD1-027EA7E0E7DD}" srcId="{31D076D0-92CD-0043-887B-08065E84F669}" destId="{4699D99F-E46A-584C-97B7-C8171A28884B}" srcOrd="0" destOrd="0" parTransId="{9A4364DF-463C-9F42-BAA8-1B58F2508F48}" sibTransId="{047571BF-4ED3-6044-8EF4-212A224EDBEC}"/>
    <dgm:cxn modelId="{A50E1A10-71A4-B140-A51D-2832DFCF9980}" type="presOf" srcId="{047571BF-4ED3-6044-8EF4-212A224EDBEC}" destId="{80A44B05-9DA4-2647-B687-94FF1DC309DE}" srcOrd="1" destOrd="0" presId="urn:microsoft.com/office/officeart/2005/8/layout/process2"/>
    <dgm:cxn modelId="{EA7521BA-0EB7-CD4E-8549-A3EDBA881CA5}" type="presOf" srcId="{20E4CC4C-C08F-6441-9F04-C57C7F247E42}" destId="{12C089BE-3A69-7D40-9957-192BD1388C29}" srcOrd="0" destOrd="0" presId="urn:microsoft.com/office/officeart/2005/8/layout/process2"/>
    <dgm:cxn modelId="{7AD6E115-3E27-DF4F-969D-198C07C6FE7A}" type="presParOf" srcId="{1C1DBF01-92A9-8F4A-BE62-3C9E03875FC1}" destId="{445140D1-1B89-1642-82BE-ADB2D9B364CE}" srcOrd="0" destOrd="0" presId="urn:microsoft.com/office/officeart/2005/8/layout/process2"/>
    <dgm:cxn modelId="{9C39DC7C-1266-2B4E-8190-79252565F41D}" type="presParOf" srcId="{1C1DBF01-92A9-8F4A-BE62-3C9E03875FC1}" destId="{93990B0F-ED32-4C48-851A-A75498901A1B}" srcOrd="1" destOrd="0" presId="urn:microsoft.com/office/officeart/2005/8/layout/process2"/>
    <dgm:cxn modelId="{366A0F83-572C-7341-9240-99BC5575366F}" type="presParOf" srcId="{93990B0F-ED32-4C48-851A-A75498901A1B}" destId="{80A44B05-9DA4-2647-B687-94FF1DC309DE}" srcOrd="0" destOrd="0" presId="urn:microsoft.com/office/officeart/2005/8/layout/process2"/>
    <dgm:cxn modelId="{B0C10E71-B878-8542-B45C-800583627792}" type="presParOf" srcId="{1C1DBF01-92A9-8F4A-BE62-3C9E03875FC1}" destId="{E81C7C09-87CF-834E-B6DA-696264D8113B}" srcOrd="2" destOrd="0" presId="urn:microsoft.com/office/officeart/2005/8/layout/process2"/>
    <dgm:cxn modelId="{1528819E-4842-D649-A44C-E19AE94226F0}" type="presParOf" srcId="{1C1DBF01-92A9-8F4A-BE62-3C9E03875FC1}" destId="{12C089BE-3A69-7D40-9957-192BD1388C29}" srcOrd="3" destOrd="0" presId="urn:microsoft.com/office/officeart/2005/8/layout/process2"/>
    <dgm:cxn modelId="{3136A6C3-F256-B444-96E5-18F4C6C37E38}" type="presParOf" srcId="{12C089BE-3A69-7D40-9957-192BD1388C29}" destId="{1B8DDFAA-0FE2-E84E-9C48-9F33D8D8B33C}" srcOrd="0" destOrd="0" presId="urn:microsoft.com/office/officeart/2005/8/layout/process2"/>
    <dgm:cxn modelId="{1E2E3C86-972B-8145-8A6B-BFADA129A51B}" type="presParOf" srcId="{1C1DBF01-92A9-8F4A-BE62-3C9E03875FC1}" destId="{A8F67B4D-4E3D-C146-B4DE-E616440701A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C471C-3C66-9248-925D-1ED194DBB43B}">
      <dsp:nvSpPr>
        <dsp:cNvPr id="0" name=""/>
        <dsp:cNvSpPr/>
      </dsp:nvSpPr>
      <dsp:spPr>
        <a:xfrm>
          <a:off x="945"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abc_v1.0.txt</a:t>
          </a:r>
        </a:p>
      </dsp:txBody>
      <dsp:txXfrm>
        <a:off x="303940" y="2432709"/>
        <a:ext cx="908985" cy="605989"/>
      </dsp:txXfrm>
    </dsp:sp>
    <dsp:sp modelId="{875F5D19-2BC1-CA43-A903-6FBC513C5309}">
      <dsp:nvSpPr>
        <dsp:cNvPr id="0" name=""/>
        <dsp:cNvSpPr/>
      </dsp:nvSpPr>
      <dsp:spPr>
        <a:xfrm>
          <a:off x="1364422"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abc_v2.0.txt</a:t>
          </a:r>
          <a:endParaRPr lang="en-US" sz="1100" kern="1200" dirty="0"/>
        </a:p>
      </dsp:txBody>
      <dsp:txXfrm>
        <a:off x="1667417" y="2432709"/>
        <a:ext cx="908985" cy="605989"/>
      </dsp:txXfrm>
    </dsp:sp>
    <dsp:sp modelId="{65441224-981A-B44B-A99C-9921A883842F}">
      <dsp:nvSpPr>
        <dsp:cNvPr id="0" name=""/>
        <dsp:cNvSpPr/>
      </dsp:nvSpPr>
      <dsp:spPr>
        <a:xfrm>
          <a:off x="2727899"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abc_v3.0.txt</a:t>
          </a:r>
          <a:endParaRPr lang="en-US" sz="1100" kern="1200" dirty="0"/>
        </a:p>
      </dsp:txBody>
      <dsp:txXfrm>
        <a:off x="3030894" y="2432709"/>
        <a:ext cx="908985" cy="605989"/>
      </dsp:txXfrm>
    </dsp:sp>
    <dsp:sp modelId="{7830ACD9-CF36-C244-B5CC-CF180B2C3817}">
      <dsp:nvSpPr>
        <dsp:cNvPr id="0" name=""/>
        <dsp:cNvSpPr/>
      </dsp:nvSpPr>
      <dsp:spPr>
        <a:xfrm>
          <a:off x="4091377"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abc_v4.0.txt</a:t>
          </a:r>
          <a:endParaRPr lang="en-US" sz="1100" kern="1200" dirty="0"/>
        </a:p>
      </dsp:txBody>
      <dsp:txXfrm>
        <a:off x="4394372" y="2432709"/>
        <a:ext cx="908985" cy="605989"/>
      </dsp:txXfrm>
    </dsp:sp>
    <dsp:sp modelId="{9339A438-33BB-7244-83D4-D75DB9154C0A}">
      <dsp:nvSpPr>
        <dsp:cNvPr id="0" name=""/>
        <dsp:cNvSpPr/>
      </dsp:nvSpPr>
      <dsp:spPr>
        <a:xfrm>
          <a:off x="5454854"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abc_v5.0.txt</a:t>
          </a:r>
          <a:endParaRPr lang="en-US" sz="1100" kern="1200" dirty="0"/>
        </a:p>
      </dsp:txBody>
      <dsp:txXfrm>
        <a:off x="5757849" y="2432709"/>
        <a:ext cx="908985" cy="605989"/>
      </dsp:txXfrm>
    </dsp:sp>
    <dsp:sp modelId="{09295D63-00EF-DB48-824E-E6E4270EFA68}">
      <dsp:nvSpPr>
        <dsp:cNvPr id="0" name=""/>
        <dsp:cNvSpPr/>
      </dsp:nvSpPr>
      <dsp:spPr>
        <a:xfrm>
          <a:off x="6818332"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abc_v6.0.txt</a:t>
          </a:r>
          <a:endParaRPr lang="en-US" sz="1100" kern="1200" dirty="0"/>
        </a:p>
      </dsp:txBody>
      <dsp:txXfrm>
        <a:off x="7121327" y="2432709"/>
        <a:ext cx="908985" cy="605989"/>
      </dsp:txXfrm>
    </dsp:sp>
    <dsp:sp modelId="{608097E9-7A6D-0140-B04A-89087C5625B6}">
      <dsp:nvSpPr>
        <dsp:cNvPr id="0" name=""/>
        <dsp:cNvSpPr/>
      </dsp:nvSpPr>
      <dsp:spPr>
        <a:xfrm>
          <a:off x="8181809"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abc_v7.0.txt</a:t>
          </a:r>
          <a:endParaRPr lang="en-US" sz="1100" kern="1200" dirty="0"/>
        </a:p>
      </dsp:txBody>
      <dsp:txXfrm>
        <a:off x="8484804" y="2432709"/>
        <a:ext cx="908985" cy="605989"/>
      </dsp:txXfrm>
    </dsp:sp>
    <dsp:sp modelId="{C95A9CBD-E404-4A49-BC67-83C2C1942CB4}">
      <dsp:nvSpPr>
        <dsp:cNvPr id="0" name=""/>
        <dsp:cNvSpPr/>
      </dsp:nvSpPr>
      <dsp:spPr>
        <a:xfrm>
          <a:off x="9545286" y="2432709"/>
          <a:ext cx="1514974" cy="6059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abc_v8.0.txt</a:t>
          </a:r>
          <a:endParaRPr lang="en-US" sz="1100" kern="1200" dirty="0"/>
        </a:p>
      </dsp:txBody>
      <dsp:txXfrm>
        <a:off x="9848281" y="2432709"/>
        <a:ext cx="908985" cy="605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140D1-1B89-1642-82BE-ADB2D9B364CE}">
      <dsp:nvSpPr>
        <dsp:cNvPr id="0" name=""/>
        <dsp:cNvSpPr/>
      </dsp:nvSpPr>
      <dsp:spPr>
        <a:xfrm>
          <a:off x="2379344" y="447"/>
          <a:ext cx="2638124" cy="146562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Repo</a:t>
          </a:r>
          <a:endParaRPr lang="en-US" sz="3800" kern="1200" dirty="0"/>
        </a:p>
      </dsp:txBody>
      <dsp:txXfrm>
        <a:off x="2422271" y="43374"/>
        <a:ext cx="2552270" cy="1379770"/>
      </dsp:txXfrm>
    </dsp:sp>
    <dsp:sp modelId="{93990B0F-ED32-4C48-851A-A75498901A1B}">
      <dsp:nvSpPr>
        <dsp:cNvPr id="0" name=""/>
        <dsp:cNvSpPr/>
      </dsp:nvSpPr>
      <dsp:spPr>
        <a:xfrm rot="5400000">
          <a:off x="3423601" y="1502712"/>
          <a:ext cx="549609" cy="659531"/>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5400000">
        <a:off x="3500547" y="1557673"/>
        <a:ext cx="395719" cy="384726"/>
      </dsp:txXfrm>
    </dsp:sp>
    <dsp:sp modelId="{A8F67B4D-4E3D-C146-B4DE-E616440701A8}">
      <dsp:nvSpPr>
        <dsp:cNvPr id="0" name=""/>
        <dsp:cNvSpPr/>
      </dsp:nvSpPr>
      <dsp:spPr>
        <a:xfrm>
          <a:off x="2379344" y="2198884"/>
          <a:ext cx="2638124" cy="146562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Working Copy</a:t>
          </a:r>
          <a:endParaRPr lang="en-US" sz="3800" kern="1200" dirty="0"/>
        </a:p>
      </dsp:txBody>
      <dsp:txXfrm>
        <a:off x="2422271" y="2241811"/>
        <a:ext cx="2552270" cy="1379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140D1-1B89-1642-82BE-ADB2D9B364CE}">
      <dsp:nvSpPr>
        <dsp:cNvPr id="0" name=""/>
        <dsp:cNvSpPr/>
      </dsp:nvSpPr>
      <dsp:spPr>
        <a:xfrm>
          <a:off x="2873791" y="0"/>
          <a:ext cx="1649230" cy="9162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Repo</a:t>
          </a:r>
          <a:endParaRPr lang="en-US" sz="2400" kern="1200" dirty="0"/>
        </a:p>
      </dsp:txBody>
      <dsp:txXfrm>
        <a:off x="2900627" y="26836"/>
        <a:ext cx="1595558" cy="862567"/>
      </dsp:txXfrm>
    </dsp:sp>
    <dsp:sp modelId="{93990B0F-ED32-4C48-851A-A75498901A1B}">
      <dsp:nvSpPr>
        <dsp:cNvPr id="0" name=""/>
        <dsp:cNvSpPr/>
      </dsp:nvSpPr>
      <dsp:spPr>
        <a:xfrm rot="5400000">
          <a:off x="3526611" y="939144"/>
          <a:ext cx="343589" cy="412307"/>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3574714" y="973503"/>
        <a:ext cx="247385" cy="240512"/>
      </dsp:txXfrm>
    </dsp:sp>
    <dsp:sp modelId="{E81C7C09-87CF-834E-B6DA-696264D8113B}">
      <dsp:nvSpPr>
        <dsp:cNvPr id="0" name=""/>
        <dsp:cNvSpPr/>
      </dsp:nvSpPr>
      <dsp:spPr>
        <a:xfrm>
          <a:off x="2873791" y="1374358"/>
          <a:ext cx="1649230" cy="9162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Staging Area</a:t>
          </a:r>
          <a:endParaRPr lang="en-US" sz="2400" kern="1200" dirty="0"/>
        </a:p>
      </dsp:txBody>
      <dsp:txXfrm>
        <a:off x="2900627" y="1401194"/>
        <a:ext cx="1595558" cy="862567"/>
      </dsp:txXfrm>
    </dsp:sp>
    <dsp:sp modelId="{12C089BE-3A69-7D40-9957-192BD1388C29}">
      <dsp:nvSpPr>
        <dsp:cNvPr id="0" name=""/>
        <dsp:cNvSpPr/>
      </dsp:nvSpPr>
      <dsp:spPr>
        <a:xfrm rot="5400000">
          <a:off x="3526611" y="2313503"/>
          <a:ext cx="343589" cy="412307"/>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3574714" y="2347862"/>
        <a:ext cx="247385" cy="240512"/>
      </dsp:txXfrm>
    </dsp:sp>
    <dsp:sp modelId="{A8F67B4D-4E3D-C146-B4DE-E616440701A8}">
      <dsp:nvSpPr>
        <dsp:cNvPr id="0" name=""/>
        <dsp:cNvSpPr/>
      </dsp:nvSpPr>
      <dsp:spPr>
        <a:xfrm>
          <a:off x="2873791" y="2748717"/>
          <a:ext cx="1649230" cy="9162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Working Copy</a:t>
          </a:r>
          <a:endParaRPr lang="en-US" sz="2400" kern="1200" dirty="0"/>
        </a:p>
      </dsp:txBody>
      <dsp:txXfrm>
        <a:off x="2900627" y="2775553"/>
        <a:ext cx="1595558" cy="8625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udemy.com/draft/917656/learn/v4/"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9" Type="http://schemas.openxmlformats.org/officeDocument/2006/relationships/hyperlink" Target="https://en.wikipedia.org/wiki/OS_X" TargetMode="External"/><Relationship Id="rId20" Type="http://schemas.openxmlformats.org/officeDocument/2006/relationships/hyperlink" Target="https://en.wikipedia.org/wiki/AIX" TargetMode="External"/><Relationship Id="rId21" Type="http://schemas.openxmlformats.org/officeDocument/2006/relationships/hyperlink" Target="https://en.wikipedia.org/wiki/Solaris_(operating_system)" TargetMode="External"/><Relationship Id="rId22" Type="http://schemas.openxmlformats.org/officeDocument/2006/relationships/hyperlink" Target="https://en.wikipedia.org/wiki/HP_UX" TargetMode="External"/><Relationship Id="rId23" Type="http://schemas.openxmlformats.org/officeDocument/2006/relationships/hyperlink" Target="https://en.wikipedia.org/wiki/I5/OS" TargetMode="External"/><Relationship Id="rId24" Type="http://schemas.openxmlformats.org/officeDocument/2006/relationships/hyperlink" Target="https://en.wikipedia.org/wiki/OS/390" TargetMode="External"/><Relationship Id="rId25" Type="http://schemas.openxmlformats.org/officeDocument/2006/relationships/hyperlink" Target="https://en.wikipedia.org/wiki/Z/OS" TargetMode="External"/><Relationship Id="rId26" Type="http://schemas.openxmlformats.org/officeDocument/2006/relationships/hyperlink" Target="https://en.wikipedia.org/wiki/Code_Co-op" TargetMode="External"/><Relationship Id="rId27" Type="http://schemas.openxmlformats.org/officeDocument/2006/relationships/hyperlink" Target="https://en.wikipedia.org/wiki/Codeville" TargetMode="External"/><Relationship Id="rId28" Type="http://schemas.openxmlformats.org/officeDocument/2006/relationships/hyperlink" Target="https://en.wikipedia.org/wiki/BSD_licenses" TargetMode="External"/><Relationship Id="rId29" Type="http://schemas.openxmlformats.org/officeDocument/2006/relationships/hyperlink" Target="https://en.wikipedia.org/wiki/Concurrent_Versions_System" TargetMode="External"/><Relationship Id="rId30" Type="http://schemas.openxmlformats.org/officeDocument/2006/relationships/hyperlink" Target="https://en.wikipedia.org/wiki/Comparison_of_version_control_software#cite_note-2" TargetMode="External"/><Relationship Id="rId10" Type="http://schemas.openxmlformats.org/officeDocument/2006/relationships/hyperlink" Target="https://en.wikipedia.org/wiki/GNU_Bazaar" TargetMode="External"/><Relationship Id="rId11" Type="http://schemas.openxmlformats.org/officeDocument/2006/relationships/hyperlink" Target="https://en.wikipedia.org/wiki/Canonical_Ltd." TargetMode="External"/><Relationship Id="rId12" Type="http://schemas.openxmlformats.org/officeDocument/2006/relationships/hyperlink" Target="https://en.wikipedia.org/wiki/Distributed_version_control" TargetMode="External"/><Relationship Id="rId13" Type="http://schemas.openxmlformats.org/officeDocument/2006/relationships/hyperlink" Target="https://en.wikipedia.org/wiki/GNU_General_Public_License" TargetMode="External"/><Relationship Id="rId14" Type="http://schemas.openxmlformats.org/officeDocument/2006/relationships/hyperlink" Target="https://en.wikipedia.org/wiki/BitKeeper" TargetMode="External"/><Relationship Id="rId15" Type="http://schemas.openxmlformats.org/officeDocument/2006/relationships/hyperlink" Target="https://en.wikipedia.org/wiki/Apache_License" TargetMode="External"/><Relationship Id="rId16" Type="http://schemas.openxmlformats.org/officeDocument/2006/relationships/hyperlink" Target="https://en.wikipedia.org/wiki/ClearCase" TargetMode="External"/><Relationship Id="rId17" Type="http://schemas.openxmlformats.org/officeDocument/2006/relationships/hyperlink" Target="https://en.wikipedia.org/wiki/Rational_Software" TargetMode="External"/><Relationship Id="rId18" Type="http://schemas.openxmlformats.org/officeDocument/2006/relationships/hyperlink" Target="https://en.wikipedia.org/wiki/Comparison_of_version_control_software#cite_note-1" TargetMode="External"/><Relationship Id="rId19" Type="http://schemas.openxmlformats.org/officeDocument/2006/relationships/hyperlink" Target="https://en.wikipedia.org/wiki/Linux" TargetMode="External"/><Relationship Id="rId1" Type="http://schemas.openxmlformats.org/officeDocument/2006/relationships/slideLayout" Target="../slideLayouts/slideLayout2.xml"/><Relationship Id="rId2" Type="http://schemas.openxmlformats.org/officeDocument/2006/relationships/hyperlink" Target="https://en.wikipedia.org/wiki/Software_license" TargetMode="External"/><Relationship Id="rId3" Type="http://schemas.openxmlformats.org/officeDocument/2006/relationships/hyperlink" Target="https://en.wikipedia.org/wiki/AccuRev_SCM" TargetMode="External"/><Relationship Id="rId4" Type="http://schemas.openxmlformats.org/officeDocument/2006/relationships/hyperlink" Target="https://en.wikipedia.org/wiki/Client%E2%80%93server" TargetMode="External"/><Relationship Id="rId5" Type="http://schemas.openxmlformats.org/officeDocument/2006/relationships/hyperlink" Target="https://en.wikipedia.org/wiki/Proprietary_software" TargetMode="External"/><Relationship Id="rId6" Type="http://schemas.openxmlformats.org/officeDocument/2006/relationships/hyperlink" Target="https://en.wikipedia.org/wiki/Java_(programming_language)" TargetMode="External"/><Relationship Id="rId7" Type="http://schemas.openxmlformats.org/officeDocument/2006/relationships/hyperlink" Target="https://en.wikipedia.org/wiki/Unix-like" TargetMode="External"/><Relationship Id="rId8" Type="http://schemas.openxmlformats.org/officeDocument/2006/relationships/hyperlink" Target="https://en.wikipedia.org/wiki/Microsoft_Window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git/git_life_cycle.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87" y="2953062"/>
            <a:ext cx="11136979" cy="1974221"/>
          </a:xfrm>
        </p:spPr>
        <p:txBody>
          <a:bodyPr/>
          <a:lstStyle/>
          <a:p>
            <a:pPr algn="ctr"/>
            <a:r>
              <a:rPr lang="en-US" sz="5400" b="1" dirty="0" smtClean="0">
                <a:solidFill>
                  <a:schemeClr val="tx1"/>
                </a:solidFill>
                <a:hlinkClick r:id="rId2"/>
              </a:rPr>
              <a:t>Complete Git &amp; Github Course: For Dev, Qa And Et Al</a:t>
            </a:r>
            <a:endParaRPr lang="en-US" sz="5400" dirty="0">
              <a:solidFill>
                <a:schemeClr val="tx1"/>
              </a:solidFill>
            </a:endParaRPr>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485"/>
          </a:xfrm>
        </p:spPr>
        <p:txBody>
          <a:bodyPr/>
          <a:lstStyle/>
          <a:p>
            <a:pPr algn="ctr"/>
            <a:r>
              <a:rPr lang="en-US"/>
              <a:t>Version Control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3328"/>
              </p:ext>
            </p:extLst>
          </p:nvPr>
        </p:nvGraphicFramePr>
        <p:xfrm>
          <a:off x="646110" y="1214203"/>
          <a:ext cx="11061207" cy="5471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520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485"/>
          </a:xfrm>
        </p:spPr>
        <p:txBody>
          <a:bodyPr/>
          <a:lstStyle/>
          <a:p>
            <a:pPr algn="ctr"/>
            <a:r>
              <a:rPr lang="en-US" dirty="0">
                <a:solidFill>
                  <a:schemeClr val="bg1"/>
                </a:solidFill>
              </a:rPr>
              <a:t>Version Control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9133069"/>
              </p:ext>
            </p:extLst>
          </p:nvPr>
        </p:nvGraphicFramePr>
        <p:xfrm>
          <a:off x="646108" y="1214204"/>
          <a:ext cx="10806376" cy="5525167"/>
        </p:xfrm>
        <a:graphic>
          <a:graphicData uri="http://schemas.openxmlformats.org/drawingml/2006/table">
            <a:tbl>
              <a:tblPr>
                <a:tableStyleId>{8FD4443E-F989-4FC4-A0C8-D5A2AF1F390B}</a:tableStyleId>
              </a:tblPr>
              <a:tblGrid>
                <a:gridCol w="1350797"/>
                <a:gridCol w="1350797"/>
                <a:gridCol w="1350797"/>
                <a:gridCol w="1350797"/>
                <a:gridCol w="1350797"/>
                <a:gridCol w="1350797"/>
                <a:gridCol w="1350797"/>
                <a:gridCol w="1350797"/>
              </a:tblGrid>
              <a:tr h="129571">
                <a:tc gridSpan="8">
                  <a:txBody>
                    <a:bodyPr/>
                    <a:lstStyle/>
                    <a:p>
                      <a:r>
                        <a:rPr lang="en-US" sz="1050" dirty="0" smtClean="0"/>
                        <a:t>Source: https://</a:t>
                      </a:r>
                      <a:r>
                        <a:rPr lang="en-US" sz="1050" dirty="0" err="1" smtClean="0"/>
                        <a:t>en.wikipedia.org</a:t>
                      </a:r>
                      <a:r>
                        <a:rPr lang="en-US" sz="1050" dirty="0" smtClean="0"/>
                        <a:t>/wiki/</a:t>
                      </a:r>
                      <a:r>
                        <a:rPr lang="en-US" sz="1050" dirty="0" err="1" smtClean="0"/>
                        <a:t>Comparison_of_version_control_software</a:t>
                      </a:r>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567">
                <a:tc>
                  <a:txBody>
                    <a:bodyPr/>
                    <a:lstStyle/>
                    <a:p>
                      <a:pPr algn="ctr"/>
                      <a:r>
                        <a:rPr lang="en-US" sz="1050">
                          <a:effectLst/>
                        </a:rPr>
                        <a:t>Software</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a:effectLst/>
                        </a:rPr>
                        <a:t>Maintainer</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a:effectLst/>
                        </a:rPr>
                        <a:t>Development status</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a:effectLst/>
                        </a:rPr>
                        <a:t>Repository model</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a:effectLst/>
                        </a:rPr>
                        <a:t>Concurrency model</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u="none" strike="noStrike">
                          <a:effectLst/>
                          <a:hlinkClick r:id="rId2" tooltip="Software license"/>
                        </a:rPr>
                        <a:t>License</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a:effectLst/>
                        </a:rPr>
                        <a:t>Platforms supported</a:t>
                      </a:r>
                      <a:endParaRPr lang="en-US" sz="105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effectLst/>
                        </a:rPr>
                        <a:t>Cost</a:t>
                      </a:r>
                      <a:endParaRPr lang="en-US" sz="1050" dirty="0">
                        <a:solidFill>
                          <a:schemeClr val="bg1"/>
                        </a:solidFill>
                        <a:effectLst/>
                      </a:endParaRPr>
                    </a:p>
                  </a:txBody>
                  <a:tcPr marL="23310" marR="67987"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8784">
                <a:tc>
                  <a:txBody>
                    <a:bodyPr/>
                    <a:lstStyle/>
                    <a:p>
                      <a:pPr algn="l" fontAlgn="ctr"/>
                      <a:r>
                        <a:rPr lang="en-US" sz="1050" u="none" strike="noStrike">
                          <a:effectLst/>
                          <a:hlinkClick r:id="rId3" tooltip="AccuRev SCM"/>
                        </a:rPr>
                        <a:t>AccuRev SCM</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Micro Focus International</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Active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4" tooltip="Client–server"/>
                        </a:rPr>
                        <a:t>Client–server</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Merge or lock</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5" tooltip="Proprietary software"/>
                        </a:rPr>
                        <a:t>Proprietary</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Most </a:t>
                      </a:r>
                      <a:r>
                        <a:rPr lang="en-US" sz="1050" u="none" strike="noStrike">
                          <a:effectLst/>
                          <a:hlinkClick r:id="rId6" tooltip="Java (programming language)"/>
                        </a:rPr>
                        <a:t>Java</a:t>
                      </a:r>
                      <a:r>
                        <a:rPr lang="en-US" sz="1050">
                          <a:effectLst/>
                        </a:rPr>
                        <a:t>Platforms (</a:t>
                      </a:r>
                      <a:r>
                        <a:rPr lang="en-US" sz="1050" u="none" strike="noStrike">
                          <a:effectLst/>
                          <a:hlinkClick r:id="rId7" tooltip="Unix-like"/>
                        </a:rPr>
                        <a:t>Unix-like</a:t>
                      </a:r>
                      <a:r>
                        <a:rPr lang="en-US" sz="1050">
                          <a:effectLst/>
                        </a:rPr>
                        <a:t>,</a:t>
                      </a:r>
                      <a:r>
                        <a:rPr lang="en-US" sz="1050" u="none" strike="noStrike">
                          <a:effectLst/>
                          <a:hlinkClick r:id="rId8" tooltip="Microsoft Windows"/>
                        </a:rPr>
                        <a:t>Windows</a:t>
                      </a:r>
                      <a:r>
                        <a:rPr lang="en-US" sz="1050">
                          <a:effectLst/>
                        </a:rPr>
                        <a:t>, </a:t>
                      </a:r>
                      <a:r>
                        <a:rPr lang="en-US" sz="1050" u="none" strike="noStrike">
                          <a:effectLst/>
                          <a:hlinkClick r:id="rId9" tooltip="OS X"/>
                        </a:rPr>
                        <a:t>OS X</a:t>
                      </a:r>
                      <a:r>
                        <a:rPr lang="en-US" sz="1050">
                          <a:effectLst/>
                        </a:rPr>
                        <a:t>)</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Non-free Quoted on an individual basis. $350 /seat</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567">
                <a:tc>
                  <a:txBody>
                    <a:bodyPr/>
                    <a:lstStyle/>
                    <a:p>
                      <a:pPr algn="l" fontAlgn="ctr"/>
                      <a:r>
                        <a:rPr lang="en-US" sz="1050" u="none" strike="noStrike">
                          <a:effectLst/>
                          <a:hlinkClick r:id="rId10" tooltip="GNU Bazaar"/>
                        </a:rPr>
                        <a:t>GNU Bazaar</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1" tooltip="Canonical Ltd."/>
                        </a:rPr>
                        <a:t>Canonical Ltd.</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Active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2" tooltip="Distributed version control"/>
                        </a:rPr>
                        <a:t>Distributed</a:t>
                      </a:r>
                      <a:r>
                        <a:rPr lang="en-US" sz="1050">
                          <a:effectLst/>
                        </a:rPr>
                        <a:t> and</a:t>
                      </a:r>
                      <a:r>
                        <a:rPr lang="en-US" sz="1050" u="none" strike="noStrike">
                          <a:effectLst/>
                          <a:hlinkClick r:id="rId4" tooltip="Client–server"/>
                        </a:rPr>
                        <a:t>Client–server</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effectLst/>
                        </a:rPr>
                        <a:t>Merge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13" tooltip="GNU General Public License"/>
                        </a:rPr>
                        <a:t>GNU GPL</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7" tooltip="Unix-like"/>
                        </a:rPr>
                        <a:t>Unix-like</a:t>
                      </a:r>
                      <a:r>
                        <a:rPr lang="en-US" sz="1050">
                          <a:effectLst/>
                        </a:rPr>
                        <a:t>,</a:t>
                      </a:r>
                      <a:r>
                        <a:rPr lang="en-US" sz="1050" u="none" strike="noStrike">
                          <a:effectLst/>
                          <a:hlinkClick r:id="rId8" tooltip="Microsoft Windows"/>
                        </a:rPr>
                        <a:t>Windows</a:t>
                      </a:r>
                      <a:r>
                        <a:rPr lang="en-US" sz="1050">
                          <a:effectLst/>
                        </a:rPr>
                        <a:t>, </a:t>
                      </a:r>
                      <a:r>
                        <a:rPr lang="en-US" sz="1050" u="none" strike="noStrike">
                          <a:effectLst/>
                          <a:hlinkClick r:id="rId9" tooltip="OS X"/>
                        </a:rPr>
                        <a:t>OS X</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Free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567">
                <a:tc>
                  <a:txBody>
                    <a:bodyPr/>
                    <a:lstStyle/>
                    <a:p>
                      <a:pPr algn="l" fontAlgn="ctr"/>
                      <a:r>
                        <a:rPr lang="en-US" sz="1050" u="none" strike="noStrike">
                          <a:effectLst/>
                          <a:hlinkClick r:id="rId14" tooltip="BitKeeper"/>
                        </a:rPr>
                        <a:t>BitKeeper</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BitMover Inc.</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Active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2" tooltip="Distributed version control"/>
                        </a:rPr>
                        <a:t>Distributed</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Merge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15" tooltip="Apache License"/>
                        </a:rPr>
                        <a:t>Apache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7" tooltip="Unix-like"/>
                        </a:rPr>
                        <a:t>Unix-like</a:t>
                      </a:r>
                      <a:r>
                        <a:rPr lang="en-US" sz="1050">
                          <a:effectLst/>
                        </a:rPr>
                        <a:t>,</a:t>
                      </a:r>
                      <a:r>
                        <a:rPr lang="en-US" sz="1050" u="none" strike="noStrike">
                          <a:effectLst/>
                          <a:hlinkClick r:id="rId8" tooltip="Microsoft Windows"/>
                        </a:rPr>
                        <a:t>Windows</a:t>
                      </a:r>
                      <a:r>
                        <a:rPr lang="en-US" sz="1050">
                          <a:effectLst/>
                        </a:rPr>
                        <a:t>, </a:t>
                      </a:r>
                      <a:r>
                        <a:rPr lang="en-US" sz="1050" u="none" strike="noStrike">
                          <a:effectLst/>
                          <a:hlinkClick r:id="rId9" tooltip="OS X"/>
                        </a:rPr>
                        <a:t>OS X</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Free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0380">
                <a:tc>
                  <a:txBody>
                    <a:bodyPr/>
                    <a:lstStyle/>
                    <a:p>
                      <a:pPr algn="l" fontAlgn="ctr"/>
                      <a:r>
                        <a:rPr lang="en-US" sz="1050" u="none" strike="noStrike">
                          <a:effectLst/>
                          <a:hlinkClick r:id="rId16" tooltip="ClearCase"/>
                        </a:rPr>
                        <a:t>ClearCase</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7" tooltip="Rational Software"/>
                        </a:rPr>
                        <a:t>IBM Rational</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Active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4" tooltip="Client–server"/>
                        </a:rPr>
                        <a:t>Client–server</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effectLst/>
                        </a:rPr>
                        <a:t>Merge or lock</a:t>
                      </a:r>
                      <a:r>
                        <a:rPr lang="en-US" sz="1050" u="none" strike="noStrike" baseline="30000" dirty="0">
                          <a:effectLst/>
                          <a:hlinkClick r:id="rId18"/>
                        </a:rPr>
                        <a:t>[nb 1]</a:t>
                      </a:r>
                      <a:endParaRPr lang="en-US" sz="1050" dirty="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hlinkClick r:id="rId5" tooltip="Proprietary software"/>
                        </a:rPr>
                        <a:t>Proprietary</a:t>
                      </a:r>
                      <a:endParaRPr lang="en-US" sz="1050" dirty="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9" tooltip="Linux"/>
                        </a:rPr>
                        <a:t>Linux</a:t>
                      </a:r>
                      <a:r>
                        <a:rPr lang="en-US" sz="1050">
                          <a:effectLst/>
                        </a:rPr>
                        <a:t>,</a:t>
                      </a:r>
                      <a:r>
                        <a:rPr lang="en-US" sz="1050" u="none" strike="noStrike">
                          <a:effectLst/>
                          <a:hlinkClick r:id="rId8" tooltip="Microsoft Windows"/>
                        </a:rPr>
                        <a:t>Windows</a:t>
                      </a:r>
                      <a:r>
                        <a:rPr lang="en-US" sz="1050">
                          <a:effectLst/>
                        </a:rPr>
                        <a:t>,</a:t>
                      </a:r>
                      <a:r>
                        <a:rPr lang="en-US" sz="1050" u="none" strike="noStrike">
                          <a:effectLst/>
                          <a:hlinkClick r:id="rId20" tooltip="AIX"/>
                        </a:rPr>
                        <a:t>AIX</a:t>
                      </a:r>
                      <a:r>
                        <a:rPr lang="en-US" sz="1050">
                          <a:effectLst/>
                        </a:rPr>
                        <a:t>, </a:t>
                      </a:r>
                      <a:r>
                        <a:rPr lang="en-US" sz="1050" u="none" strike="noStrike">
                          <a:effectLst/>
                          <a:hlinkClick r:id="rId21" tooltip="Solaris (operating system)"/>
                        </a:rPr>
                        <a:t>Solaris</a:t>
                      </a:r>
                      <a:r>
                        <a:rPr lang="en-US" sz="1050">
                          <a:effectLst/>
                        </a:rPr>
                        <a:t>,</a:t>
                      </a:r>
                      <a:r>
                        <a:rPr lang="en-US" sz="1050" u="none" strike="noStrike">
                          <a:effectLst/>
                          <a:hlinkClick r:id="rId22" tooltip="HP UX"/>
                        </a:rPr>
                        <a:t>HP UX</a:t>
                      </a:r>
                      <a:r>
                        <a:rPr lang="en-US" sz="1050">
                          <a:effectLst/>
                        </a:rPr>
                        <a:t>,</a:t>
                      </a:r>
                      <a:r>
                        <a:rPr lang="en-US" sz="1050" u="none" strike="noStrike">
                          <a:effectLst/>
                          <a:hlinkClick r:id="rId23" tooltip="I5/OS"/>
                        </a:rPr>
                        <a:t>i5/OS</a:t>
                      </a:r>
                      <a:r>
                        <a:rPr lang="en-US" sz="1050">
                          <a:effectLst/>
                        </a:rPr>
                        <a:t>,</a:t>
                      </a:r>
                      <a:r>
                        <a:rPr lang="en-US" sz="1050" u="none" strike="noStrike">
                          <a:effectLst/>
                          <a:hlinkClick r:id="rId24" tooltip="OS/390"/>
                        </a:rPr>
                        <a:t>OS/390</a:t>
                      </a:r>
                      <a:r>
                        <a:rPr lang="en-US" sz="1050">
                          <a:effectLst/>
                        </a:rPr>
                        <a:t>,</a:t>
                      </a:r>
                      <a:r>
                        <a:rPr lang="en-US" sz="1050" u="none" strike="noStrike">
                          <a:effectLst/>
                          <a:hlinkClick r:id="rId25" tooltip="Z/OS"/>
                        </a:rPr>
                        <a:t>z/OS</a:t>
                      </a:r>
                      <a:r>
                        <a:rPr lang="en-US" sz="1050">
                          <a:effectLst/>
                        </a:rPr>
                        <a:t>,</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Non-free $4600 per floating license (held automatically for 30-minutes minimum per user, can be surrendered manually)</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567">
                <a:tc>
                  <a:txBody>
                    <a:bodyPr/>
                    <a:lstStyle/>
                    <a:p>
                      <a:pPr algn="l" fontAlgn="ctr"/>
                      <a:r>
                        <a:rPr lang="en-US" sz="1050" u="none" strike="noStrike">
                          <a:effectLst/>
                          <a:hlinkClick r:id="rId26" tooltip="Code Co-op"/>
                        </a:rPr>
                        <a:t>Code Co-op</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Reliable Software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Active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2" tooltip="Distributed version control"/>
                        </a:rPr>
                        <a:t>Distributed</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Merge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5" tooltip="Proprietary software"/>
                        </a:rPr>
                        <a:t>Proprietary</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8" tooltip="Microsoft Windows"/>
                        </a:rPr>
                        <a:t>Windows</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Non-free $150 per seat</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29">
                <a:tc>
                  <a:txBody>
                    <a:bodyPr/>
                    <a:lstStyle/>
                    <a:p>
                      <a:pPr algn="l" fontAlgn="ctr"/>
                      <a:r>
                        <a:rPr lang="en-US" sz="1050" u="none" strike="noStrike">
                          <a:effectLst/>
                          <a:hlinkClick r:id="rId27" tooltip="Codeville"/>
                        </a:rPr>
                        <a:t>Codeville</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Ross Cohen</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official site offline; latest release July 13, 2007</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12" tooltip="Distributed version control"/>
                        </a:rPr>
                        <a:t>Distributed</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precise codeville merge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28" tooltip="BSD licenses"/>
                        </a:rPr>
                        <a:t>BSD</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7" tooltip="Unix-like"/>
                        </a:rPr>
                        <a:t>Unix-like</a:t>
                      </a:r>
                      <a:r>
                        <a:rPr lang="en-US" sz="1050">
                          <a:effectLst/>
                        </a:rPr>
                        <a:t>,</a:t>
                      </a:r>
                      <a:r>
                        <a:rPr lang="en-US" sz="1050" u="none" strike="noStrike">
                          <a:effectLst/>
                          <a:hlinkClick r:id="rId8" tooltip="Microsoft Windows"/>
                        </a:rPr>
                        <a:t>Windows</a:t>
                      </a:r>
                      <a:r>
                        <a:rPr lang="en-US" sz="1050">
                          <a:effectLst/>
                        </a:rPr>
                        <a:t>, </a:t>
                      </a:r>
                      <a:r>
                        <a:rPr lang="en-US" sz="1050" u="none" strike="noStrike">
                          <a:effectLst/>
                          <a:hlinkClick r:id="rId9" tooltip="OS X"/>
                        </a:rPr>
                        <a:t>OS X</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a:effectLst/>
                        </a:rPr>
                        <a:t>Free</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676">
                <a:tc>
                  <a:txBody>
                    <a:bodyPr/>
                    <a:lstStyle/>
                    <a:p>
                      <a:pPr algn="l" fontAlgn="ctr"/>
                      <a:r>
                        <a:rPr lang="en-US" sz="1050" u="none" strike="noStrike">
                          <a:effectLst/>
                          <a:hlinkClick r:id="rId29" tooltip="Concurrent Versions System"/>
                        </a:rPr>
                        <a:t>CVS</a:t>
                      </a:r>
                      <a:endParaRPr lang="en-US" sz="1050" b="1">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The CVS Team</a:t>
                      </a:r>
                      <a:r>
                        <a:rPr lang="en-US" sz="1050" u="none" strike="noStrike" baseline="30000">
                          <a:effectLst/>
                          <a:hlinkClick r:id="rId30"/>
                        </a:rPr>
                        <a:t>[1]</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maintained but new features not added</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4" tooltip="Client–server"/>
                        </a:rPr>
                        <a:t>Client–server</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effectLst/>
                        </a:rPr>
                        <a:t>Merge</a:t>
                      </a: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a:effectLst/>
                          <a:hlinkClick r:id="rId13" tooltip="GNU General Public License"/>
                        </a:rPr>
                        <a:t>GNU GPL</a:t>
                      </a:r>
                      <a:endParaRPr lang="en-US" sz="1050">
                        <a:solidFill>
                          <a:srgbClr val="000000"/>
                        </a:solidFill>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u="none" strike="noStrike">
                          <a:effectLst/>
                          <a:hlinkClick r:id="rId7" tooltip="Unix-like"/>
                        </a:rPr>
                        <a:t>Unix-like</a:t>
                      </a:r>
                      <a:r>
                        <a:rPr lang="en-US" sz="1050">
                          <a:effectLst/>
                        </a:rPr>
                        <a:t>,</a:t>
                      </a:r>
                      <a:r>
                        <a:rPr lang="en-US" sz="1050" u="none" strike="noStrike">
                          <a:effectLst/>
                          <a:hlinkClick r:id="rId8" tooltip="Microsoft Windows"/>
                        </a:rPr>
                        <a:t>Windows</a:t>
                      </a:r>
                      <a:r>
                        <a:rPr lang="en-US" sz="1050">
                          <a:effectLst/>
                        </a:rPr>
                        <a:t>, </a:t>
                      </a:r>
                      <a:r>
                        <a:rPr lang="en-US" sz="1050" u="none" strike="noStrike">
                          <a:effectLst/>
                          <a:hlinkClick r:id="rId9" tooltip="OS X"/>
                        </a:rPr>
                        <a:t>OS X</a:t>
                      </a:r>
                      <a:endParaRPr lang="en-US" sz="1050">
                        <a:effectLst/>
                      </a:endParaRPr>
                    </a:p>
                  </a:txBody>
                  <a:tcPr marL="23310" marR="23310" marT="11655" marB="116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marL="23310" marR="23310" marT="11655" marB="116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17945867" y="-323165"/>
            <a:ext cx="51763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87833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1544"/>
          </a:xfrm>
        </p:spPr>
        <p:txBody>
          <a:bodyPr/>
          <a:lstStyle/>
          <a:p>
            <a:r>
              <a:rPr lang="en-US" sz="3200" dirty="0"/>
              <a:t>Version Control - Centralized </a:t>
            </a:r>
            <a:r>
              <a:rPr lang="en-US" sz="3200"/>
              <a:t>Version </a:t>
            </a:r>
            <a:r>
              <a:rPr lang="en-US" sz="3200" smtClean="0"/>
              <a:t>Control</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834" y="1523635"/>
            <a:ext cx="8890000" cy="4445000"/>
          </a:xfrm>
        </p:spPr>
      </p:pic>
      <p:sp>
        <p:nvSpPr>
          <p:cNvPr id="7" name="Rectangle 6"/>
          <p:cNvSpPr/>
          <p:nvPr/>
        </p:nvSpPr>
        <p:spPr>
          <a:xfrm>
            <a:off x="2548324" y="6464564"/>
            <a:ext cx="9728616" cy="369332"/>
          </a:xfrm>
          <a:prstGeom prst="rect">
            <a:avLst/>
          </a:prstGeom>
        </p:spPr>
        <p:txBody>
          <a:bodyPr wrap="square">
            <a:spAutoFit/>
          </a:bodyPr>
          <a:lstStyle/>
          <a:p>
            <a:r>
              <a:rPr lang="en-US" dirty="0" smtClean="0"/>
              <a:t>Source: http</a:t>
            </a:r>
            <a:r>
              <a:rPr lang="en-US" dirty="0"/>
              <a:t>://</a:t>
            </a:r>
            <a:r>
              <a:rPr lang="en-US" dirty="0" err="1"/>
              <a:t>guides.beanstalkapp.com</a:t>
            </a:r>
            <a:r>
              <a:rPr lang="en-US" dirty="0"/>
              <a:t>/version-control/intro-to-version-</a:t>
            </a:r>
            <a:r>
              <a:rPr lang="en-US" dirty="0" err="1"/>
              <a:t>control.html</a:t>
            </a:r>
            <a:endParaRPr lang="en-US" dirty="0"/>
          </a:p>
        </p:txBody>
      </p:sp>
    </p:spTree>
    <p:extLst>
      <p:ext uri="{BB962C8B-B14F-4D97-AF65-F5344CB8AC3E}">
        <p14:creationId xmlns:p14="http://schemas.microsoft.com/office/powerpoint/2010/main" val="178199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1544"/>
          </a:xfrm>
        </p:spPr>
        <p:txBody>
          <a:bodyPr/>
          <a:lstStyle/>
          <a:p>
            <a:r>
              <a:rPr lang="en-US" sz="3200" dirty="0"/>
              <a:t>Version Control - Centralized </a:t>
            </a:r>
            <a:r>
              <a:rPr lang="en-US" sz="3200"/>
              <a:t>Version </a:t>
            </a:r>
            <a:r>
              <a:rPr lang="en-US" sz="3200" smtClean="0"/>
              <a:t>Control</a:t>
            </a:r>
            <a:endParaRPr lang="en-US" sz="3200" dirty="0"/>
          </a:p>
        </p:txBody>
      </p:sp>
      <p:sp>
        <p:nvSpPr>
          <p:cNvPr id="7" name="Rectangle 6"/>
          <p:cNvSpPr/>
          <p:nvPr/>
        </p:nvSpPr>
        <p:spPr>
          <a:xfrm>
            <a:off x="2548324" y="6464564"/>
            <a:ext cx="9728616" cy="369332"/>
          </a:xfrm>
          <a:prstGeom prst="rect">
            <a:avLst/>
          </a:prstGeom>
        </p:spPr>
        <p:txBody>
          <a:bodyPr wrap="square">
            <a:spAutoFit/>
          </a:bodyPr>
          <a:lstStyle/>
          <a:p>
            <a:r>
              <a:rPr lang="en-US" dirty="0" smtClean="0"/>
              <a:t>Source: http</a:t>
            </a:r>
            <a:r>
              <a:rPr lang="en-US" dirty="0"/>
              <a:t>://</a:t>
            </a:r>
            <a:r>
              <a:rPr lang="en-US" dirty="0" err="1"/>
              <a:t>guides.beanstalkapp.com</a:t>
            </a:r>
            <a:r>
              <a:rPr lang="en-US" dirty="0"/>
              <a:t>/version-control/intro-to-version-</a:t>
            </a:r>
            <a:r>
              <a:rPr lang="en-US" dirty="0" err="1"/>
              <a:t>control.html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633" y="1514007"/>
            <a:ext cx="8319541" cy="4734393"/>
          </a:xfrm>
        </p:spPr>
      </p:pic>
    </p:spTree>
    <p:extLst>
      <p:ext uri="{BB962C8B-B14F-4D97-AF65-F5344CB8AC3E}">
        <p14:creationId xmlns:p14="http://schemas.microsoft.com/office/powerpoint/2010/main" val="5643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6416"/>
          </a:xfrm>
        </p:spPr>
        <p:txBody>
          <a:bodyPr/>
          <a:lstStyle/>
          <a:p>
            <a:pPr algn="ctr"/>
            <a:r>
              <a:rPr lang="en-US" sz="4100" dirty="0" smtClean="0"/>
              <a:t>Git – 2-tier Architecture</a:t>
            </a:r>
            <a:endParaRPr lang="en-US" sz="4100" dirty="0"/>
          </a:p>
        </p:txBody>
      </p:sp>
      <p:sp>
        <p:nvSpPr>
          <p:cNvPr id="3" name="Content Placeholder 2"/>
          <p:cNvSpPr>
            <a:spLocks noGrp="1"/>
          </p:cNvSpPr>
          <p:nvPr>
            <p:ph idx="1"/>
          </p:nvPr>
        </p:nvSpPr>
        <p:spPr>
          <a:xfrm>
            <a:off x="1103312" y="1319134"/>
            <a:ext cx="8946541" cy="4929265"/>
          </a:xfrm>
        </p:spPr>
        <p:txBody>
          <a:bodyPr/>
          <a:lstStyle/>
          <a:p>
            <a:pPr marL="0" indent="0">
              <a:buNone/>
            </a:pPr>
            <a:r>
              <a:rPr lang="en-US" dirty="0" smtClean="0"/>
              <a:t>Below is a typical (of course simple) 2-tier architecture. </a:t>
            </a:r>
          </a:p>
        </p:txBody>
      </p:sp>
      <p:graphicFrame>
        <p:nvGraphicFramePr>
          <p:cNvPr id="5" name="Diagram 4"/>
          <p:cNvGraphicFramePr/>
          <p:nvPr>
            <p:extLst>
              <p:ext uri="{D42A27DB-BD31-4B8C-83A1-F6EECF244321}">
                <p14:modId xmlns:p14="http://schemas.microsoft.com/office/powerpoint/2010/main" val="1387516123"/>
              </p:ext>
            </p:extLst>
          </p:nvPr>
        </p:nvGraphicFramePr>
        <p:xfrm>
          <a:off x="2691564" y="2503357"/>
          <a:ext cx="7396813" cy="3664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rot="5400000">
            <a:off x="5967735" y="2736600"/>
            <a:ext cx="3938632" cy="3228451"/>
          </a:xfrm>
          <a:prstGeom prst="circular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Circular Arrow 6"/>
          <p:cNvSpPr/>
          <p:nvPr/>
        </p:nvSpPr>
        <p:spPr>
          <a:xfrm rot="16727138">
            <a:off x="2747349" y="2769080"/>
            <a:ext cx="3938633" cy="3228451"/>
          </a:xfrm>
          <a:prstGeom prst="circular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1" name="TextBox 10"/>
          <p:cNvSpPr txBox="1"/>
          <p:nvPr/>
        </p:nvSpPr>
        <p:spPr>
          <a:xfrm>
            <a:off x="9353859" y="4032352"/>
            <a:ext cx="2095445" cy="369332"/>
          </a:xfrm>
          <a:prstGeom prst="rect">
            <a:avLst/>
          </a:prstGeom>
          <a:noFill/>
        </p:spPr>
        <p:txBody>
          <a:bodyPr wrap="none" rtlCol="0">
            <a:spAutoFit/>
          </a:bodyPr>
          <a:lstStyle/>
          <a:p>
            <a:r>
              <a:rPr lang="en-US" dirty="0" smtClean="0"/>
              <a:t>Fetch/ Checkout</a:t>
            </a:r>
            <a:endParaRPr lang="en-US" dirty="0"/>
          </a:p>
        </p:txBody>
      </p:sp>
      <p:sp>
        <p:nvSpPr>
          <p:cNvPr id="12" name="TextBox 11"/>
          <p:cNvSpPr txBox="1"/>
          <p:nvPr/>
        </p:nvSpPr>
        <p:spPr>
          <a:xfrm>
            <a:off x="1588958" y="4335835"/>
            <a:ext cx="1754006" cy="369332"/>
          </a:xfrm>
          <a:prstGeom prst="rect">
            <a:avLst/>
          </a:prstGeom>
          <a:noFill/>
        </p:spPr>
        <p:txBody>
          <a:bodyPr wrap="none" rtlCol="0">
            <a:spAutoFit/>
          </a:bodyPr>
          <a:lstStyle/>
          <a:p>
            <a:r>
              <a:rPr lang="en-US" dirty="0" smtClean="0"/>
              <a:t>Push/ Commit</a:t>
            </a:r>
            <a:endParaRPr lang="en-US" dirty="0"/>
          </a:p>
        </p:txBody>
      </p:sp>
    </p:spTree>
    <p:extLst>
      <p:ext uri="{BB962C8B-B14F-4D97-AF65-F5344CB8AC3E}">
        <p14:creationId xmlns:p14="http://schemas.microsoft.com/office/powerpoint/2010/main" val="757950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6416"/>
          </a:xfrm>
        </p:spPr>
        <p:txBody>
          <a:bodyPr/>
          <a:lstStyle/>
          <a:p>
            <a:pPr algn="ctr"/>
            <a:r>
              <a:rPr lang="en-US" dirty="0" smtClean="0"/>
              <a:t>Git – 3-tier Architecture</a:t>
            </a:r>
            <a:endParaRPr lang="en-US" dirty="0"/>
          </a:p>
        </p:txBody>
      </p:sp>
      <p:sp>
        <p:nvSpPr>
          <p:cNvPr id="3" name="Content Placeholder 2"/>
          <p:cNvSpPr>
            <a:spLocks noGrp="1"/>
          </p:cNvSpPr>
          <p:nvPr>
            <p:ph idx="1"/>
          </p:nvPr>
        </p:nvSpPr>
        <p:spPr>
          <a:xfrm>
            <a:off x="1103312" y="1319134"/>
            <a:ext cx="8946541" cy="4929265"/>
          </a:xfrm>
        </p:spPr>
        <p:txBody>
          <a:bodyPr/>
          <a:lstStyle/>
          <a:p>
            <a:pPr marL="0" indent="0">
              <a:buNone/>
            </a:pPr>
            <a:r>
              <a:rPr lang="en-US" dirty="0" smtClean="0"/>
              <a:t>Git is a 3-tier architecture. Let me show in a pictorial representation of what am blabbering.</a:t>
            </a:r>
          </a:p>
        </p:txBody>
      </p:sp>
      <p:graphicFrame>
        <p:nvGraphicFramePr>
          <p:cNvPr id="5" name="Diagram 4"/>
          <p:cNvGraphicFramePr/>
          <p:nvPr>
            <p:extLst>
              <p:ext uri="{D42A27DB-BD31-4B8C-83A1-F6EECF244321}">
                <p14:modId xmlns:p14="http://schemas.microsoft.com/office/powerpoint/2010/main" val="678006046"/>
              </p:ext>
            </p:extLst>
          </p:nvPr>
        </p:nvGraphicFramePr>
        <p:xfrm>
          <a:off x="2691564" y="2503357"/>
          <a:ext cx="7396813" cy="3664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rot="5400000">
            <a:off x="5652945" y="2721610"/>
            <a:ext cx="3938632" cy="3228451"/>
          </a:xfrm>
          <a:prstGeom prst="circular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Circular Arrow 6"/>
          <p:cNvSpPr/>
          <p:nvPr/>
        </p:nvSpPr>
        <p:spPr>
          <a:xfrm rot="16727138">
            <a:off x="1952873" y="2814050"/>
            <a:ext cx="3938633" cy="3228451"/>
          </a:xfrm>
          <a:prstGeom prst="circular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 name="Circular Arrow 7"/>
          <p:cNvSpPr/>
          <p:nvPr/>
        </p:nvSpPr>
        <p:spPr>
          <a:xfrm rot="16814098">
            <a:off x="4579801" y="4420685"/>
            <a:ext cx="1601339" cy="1723266"/>
          </a:xfrm>
          <a:prstGeom prst="circular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0" name="Circular Arrow 9"/>
          <p:cNvSpPr/>
          <p:nvPr/>
        </p:nvSpPr>
        <p:spPr>
          <a:xfrm rot="16814098">
            <a:off x="4580782" y="2598315"/>
            <a:ext cx="1601339" cy="1723266"/>
          </a:xfrm>
          <a:prstGeom prst="circular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TextBox 10"/>
          <p:cNvSpPr txBox="1"/>
          <p:nvPr/>
        </p:nvSpPr>
        <p:spPr>
          <a:xfrm>
            <a:off x="9353859" y="4032352"/>
            <a:ext cx="2095445" cy="369332"/>
          </a:xfrm>
          <a:prstGeom prst="rect">
            <a:avLst/>
          </a:prstGeom>
          <a:noFill/>
        </p:spPr>
        <p:txBody>
          <a:bodyPr wrap="none" rtlCol="0">
            <a:spAutoFit/>
          </a:bodyPr>
          <a:lstStyle/>
          <a:p>
            <a:r>
              <a:rPr lang="en-US" dirty="0" smtClean="0"/>
              <a:t>Fetch/ Checkout</a:t>
            </a:r>
            <a:endParaRPr lang="en-US" dirty="0"/>
          </a:p>
        </p:txBody>
      </p:sp>
      <p:sp>
        <p:nvSpPr>
          <p:cNvPr id="12" name="TextBox 11"/>
          <p:cNvSpPr txBox="1"/>
          <p:nvPr/>
        </p:nvSpPr>
        <p:spPr>
          <a:xfrm>
            <a:off x="794482" y="4335835"/>
            <a:ext cx="1754006" cy="369332"/>
          </a:xfrm>
          <a:prstGeom prst="rect">
            <a:avLst/>
          </a:prstGeom>
          <a:noFill/>
        </p:spPr>
        <p:txBody>
          <a:bodyPr wrap="none" rtlCol="0">
            <a:spAutoFit/>
          </a:bodyPr>
          <a:lstStyle/>
          <a:p>
            <a:r>
              <a:rPr lang="en-US" dirty="0" smtClean="0"/>
              <a:t>Push/ Commit</a:t>
            </a:r>
            <a:endParaRPr lang="en-US" dirty="0"/>
          </a:p>
        </p:txBody>
      </p:sp>
      <p:sp>
        <p:nvSpPr>
          <p:cNvPr id="13" name="TextBox 12"/>
          <p:cNvSpPr txBox="1"/>
          <p:nvPr/>
        </p:nvSpPr>
        <p:spPr>
          <a:xfrm>
            <a:off x="3478865" y="5191669"/>
            <a:ext cx="1863011" cy="369332"/>
          </a:xfrm>
          <a:prstGeom prst="rect">
            <a:avLst/>
          </a:prstGeom>
          <a:noFill/>
        </p:spPr>
        <p:txBody>
          <a:bodyPr wrap="none" rtlCol="0">
            <a:spAutoFit/>
          </a:bodyPr>
          <a:lstStyle/>
          <a:p>
            <a:r>
              <a:rPr lang="en-US" dirty="0" smtClean="0">
                <a:solidFill>
                  <a:schemeClr val="bg1"/>
                </a:solidFill>
              </a:rPr>
              <a:t>git add abc.txt</a:t>
            </a:r>
            <a:endParaRPr lang="en-US" dirty="0">
              <a:solidFill>
                <a:schemeClr val="bg1"/>
              </a:solidFill>
            </a:endParaRPr>
          </a:p>
        </p:txBody>
      </p:sp>
      <p:sp>
        <p:nvSpPr>
          <p:cNvPr id="14" name="TextBox 13"/>
          <p:cNvSpPr txBox="1"/>
          <p:nvPr/>
        </p:nvSpPr>
        <p:spPr>
          <a:xfrm>
            <a:off x="3362587" y="3300425"/>
            <a:ext cx="2246128" cy="369332"/>
          </a:xfrm>
          <a:prstGeom prst="rect">
            <a:avLst/>
          </a:prstGeom>
          <a:noFill/>
        </p:spPr>
        <p:txBody>
          <a:bodyPr wrap="none" rtlCol="0">
            <a:spAutoFit/>
          </a:bodyPr>
          <a:lstStyle/>
          <a:p>
            <a:r>
              <a:rPr lang="en-US" dirty="0" smtClean="0">
                <a:solidFill>
                  <a:schemeClr val="bg1"/>
                </a:solidFill>
              </a:rPr>
              <a:t>git commit abc.txt</a:t>
            </a:r>
            <a:endParaRPr lang="en-US" dirty="0">
              <a:solidFill>
                <a:schemeClr val="bg1"/>
              </a:solidFill>
            </a:endParaRPr>
          </a:p>
        </p:txBody>
      </p:sp>
    </p:spTree>
    <p:extLst>
      <p:ext uri="{BB962C8B-B14F-4D97-AF65-F5344CB8AC3E}">
        <p14:creationId xmlns:p14="http://schemas.microsoft.com/office/powerpoint/2010/main" val="529235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6416"/>
          </a:xfrm>
        </p:spPr>
        <p:txBody>
          <a:bodyPr/>
          <a:lstStyle/>
          <a:p>
            <a:pPr algn="ctr"/>
            <a:r>
              <a:rPr lang="en-US" dirty="0" smtClean="0"/>
              <a:t>Git – 3-tier Architecture</a:t>
            </a:r>
            <a:endParaRPr lang="en-US" dirty="0"/>
          </a:p>
        </p:txBody>
      </p:sp>
      <p:sp>
        <p:nvSpPr>
          <p:cNvPr id="3" name="Content Placeholder 2"/>
          <p:cNvSpPr>
            <a:spLocks noGrp="1"/>
          </p:cNvSpPr>
          <p:nvPr>
            <p:ph idx="1"/>
          </p:nvPr>
        </p:nvSpPr>
        <p:spPr>
          <a:xfrm>
            <a:off x="1103312" y="1319134"/>
            <a:ext cx="8946541" cy="4929265"/>
          </a:xfrm>
        </p:spPr>
        <p:txBody>
          <a:bodyPr/>
          <a:lstStyle/>
          <a:p>
            <a:pPr marL="0" indent="0">
              <a:buNone/>
            </a:pPr>
            <a:r>
              <a:rPr lang="en-US" dirty="0"/>
              <a:t>Source: http://</a:t>
            </a:r>
            <a:r>
              <a:rPr lang="en-US" dirty="0" err="1"/>
              <a:t>www.darwinbiler.com</a:t>
            </a:r>
            <a:r>
              <a:rPr lang="en-US" dirty="0"/>
              <a:t>/understanding-the-3-tree-architecture-of-git/</a:t>
            </a:r>
            <a:endParaRPr lang="en-US" dirty="0" smtClean="0"/>
          </a:p>
        </p:txBody>
      </p:sp>
    </p:spTree>
    <p:extLst>
      <p:ext uri="{BB962C8B-B14F-4D97-AF65-F5344CB8AC3E}">
        <p14:creationId xmlns:p14="http://schemas.microsoft.com/office/powerpoint/2010/main" val="322569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32598"/>
            <a:ext cx="9404723" cy="791466"/>
          </a:xfrm>
        </p:spPr>
        <p:txBody>
          <a:bodyPr/>
          <a:lstStyle/>
          <a:p>
            <a:pPr algn="ctr"/>
            <a:r>
              <a:rPr lang="en-US" dirty="0" smtClean="0"/>
              <a:t>Git vs GitHub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3491953"/>
              </p:ext>
            </p:extLst>
          </p:nvPr>
        </p:nvGraphicFramePr>
        <p:xfrm>
          <a:off x="646108" y="1754110"/>
          <a:ext cx="10401642" cy="4130040"/>
        </p:xfrm>
        <a:graphic>
          <a:graphicData uri="http://schemas.openxmlformats.org/drawingml/2006/table">
            <a:tbl>
              <a:tblPr firstRow="1" bandRow="1">
                <a:tableStyleId>{5C22544A-7EE6-4342-B048-85BDC9FD1C3A}</a:tableStyleId>
              </a:tblPr>
              <a:tblGrid>
                <a:gridCol w="5200821"/>
                <a:gridCol w="5200821"/>
              </a:tblGrid>
              <a:tr h="370840">
                <a:tc>
                  <a:txBody>
                    <a:bodyPr/>
                    <a:lstStyle/>
                    <a:p>
                      <a:pPr algn="ctr"/>
                      <a:r>
                        <a:rPr lang="en-US" dirty="0" smtClean="0"/>
                        <a:t>Git</a:t>
                      </a:r>
                      <a:endParaRPr lang="en-US" dirty="0"/>
                    </a:p>
                  </a:txBody>
                  <a:tcPr/>
                </a:tc>
                <a:tc>
                  <a:txBody>
                    <a:bodyPr/>
                    <a:lstStyle/>
                    <a:p>
                      <a:pPr algn="ctr"/>
                      <a:r>
                        <a:rPr lang="en-US" dirty="0" smtClean="0"/>
                        <a:t>GitHub</a:t>
                      </a:r>
                      <a:endParaRPr lang="en-US" dirty="0"/>
                    </a:p>
                  </a:txBody>
                  <a:tcPr/>
                </a:tc>
              </a:tr>
              <a:tr h="370840">
                <a:tc>
                  <a:txBody>
                    <a:bodyPr/>
                    <a:lstStyle/>
                    <a:p>
                      <a:r>
                        <a:rPr lang="en-US" sz="1800" b="0" i="0" kern="1200" dirty="0" smtClean="0">
                          <a:solidFill>
                            <a:schemeClr val="dk1"/>
                          </a:solidFill>
                          <a:effectLst/>
                          <a:latin typeface="+mn-lt"/>
                          <a:ea typeface="+mn-ea"/>
                          <a:cs typeface="+mn-cs"/>
                        </a:rPr>
                        <a:t>Git is a revision control system (a typical Distributed Version Control System), a tool to manage your source code history.</a:t>
                      </a:r>
                      <a:endParaRPr lang="en-US" dirty="0"/>
                    </a:p>
                  </a:txBody>
                  <a:tcPr/>
                </a:tc>
                <a:tc>
                  <a:txBody>
                    <a:bodyPr/>
                    <a:lstStyle/>
                    <a:p>
                      <a:r>
                        <a:rPr lang="en-US" sz="1800" b="0" i="0" kern="1200" dirty="0" smtClean="0">
                          <a:solidFill>
                            <a:schemeClr val="dk1"/>
                          </a:solidFill>
                          <a:effectLst/>
                          <a:latin typeface="+mn-lt"/>
                          <a:ea typeface="+mn-ea"/>
                          <a:cs typeface="+mn-cs"/>
                        </a:rPr>
                        <a:t>GitHub is a hosting service for Git repositories.</a:t>
                      </a:r>
                      <a:endParaRPr lang="en-US" dirty="0"/>
                    </a:p>
                  </a:txBody>
                  <a:tcPr/>
                </a:tc>
              </a:tr>
              <a:tr h="370840">
                <a:tc>
                  <a:txBody>
                    <a:bodyPr/>
                    <a:lstStyle/>
                    <a:p>
                      <a:r>
                        <a:rPr lang="en-US" dirty="0" smtClean="0"/>
                        <a:t>Typically,</a:t>
                      </a:r>
                      <a:r>
                        <a:rPr lang="en-US" baseline="0" dirty="0" smtClean="0"/>
                        <a:t> if you are coming from SVN world, </a:t>
                      </a:r>
                      <a:r>
                        <a:rPr lang="en-US" sz="1800" b="0" i="0" kern="1200" dirty="0" smtClean="0">
                          <a:solidFill>
                            <a:schemeClr val="dk1"/>
                          </a:solidFill>
                          <a:effectLst/>
                          <a:latin typeface="+mn-lt"/>
                          <a:ea typeface="+mn-ea"/>
                          <a:cs typeface="+mn-cs"/>
                        </a:rPr>
                        <a:t>Git replaces SVN</a:t>
                      </a:r>
                      <a:endParaRPr lang="en-US" dirty="0"/>
                    </a:p>
                  </a:txBody>
                  <a:tcPr/>
                </a:tc>
                <a:tc>
                  <a:txBody>
                    <a:bodyPr/>
                    <a:lstStyle/>
                    <a:p>
                      <a:r>
                        <a:rPr lang="en-US" sz="1800" b="0" i="0" kern="1200" dirty="0" smtClean="0">
                          <a:solidFill>
                            <a:schemeClr val="dk1"/>
                          </a:solidFill>
                          <a:effectLst/>
                          <a:latin typeface="+mn-lt"/>
                          <a:ea typeface="+mn-ea"/>
                          <a:cs typeface="+mn-cs"/>
                        </a:rPr>
                        <a:t>While GitHub replaces SourceForge</a:t>
                      </a:r>
                      <a:endParaRPr lang="en-US" dirty="0"/>
                    </a:p>
                  </a:txBody>
                  <a:tcPr/>
                </a:tc>
              </a:tr>
              <a:tr h="370840">
                <a:tc>
                  <a:txBody>
                    <a:bodyPr/>
                    <a:lstStyle/>
                    <a:p>
                      <a:r>
                        <a:rPr lang="en-US" sz="1800" b="0" i="0" kern="1200" dirty="0" smtClean="0">
                          <a:solidFill>
                            <a:schemeClr val="dk1"/>
                          </a:solidFill>
                          <a:effectLst/>
                          <a:latin typeface="+mn-lt"/>
                          <a:ea typeface="+mn-ea"/>
                          <a:cs typeface="+mn-cs"/>
                        </a:rPr>
                        <a:t>Git is a free and open source distributed </a:t>
                      </a:r>
                      <a:r>
                        <a:rPr lang="en-US" sz="1800" b="1" i="0" kern="1200" dirty="0" smtClean="0">
                          <a:solidFill>
                            <a:schemeClr val="dk1"/>
                          </a:solidFill>
                          <a:effectLst/>
                          <a:latin typeface="+mn-lt"/>
                          <a:ea typeface="+mn-ea"/>
                          <a:cs typeface="+mn-cs"/>
                        </a:rPr>
                        <a:t>version control system</a:t>
                      </a:r>
                      <a:r>
                        <a:rPr lang="en-US" sz="1800" b="0" i="0" kern="1200" dirty="0" smtClean="0">
                          <a:solidFill>
                            <a:schemeClr val="dk1"/>
                          </a:solidFill>
                          <a:effectLst/>
                          <a:latin typeface="+mn-lt"/>
                          <a:ea typeface="+mn-ea"/>
                          <a:cs typeface="+mn-cs"/>
                        </a:rPr>
                        <a:t> designed to handle everything from small to very large projects with speed and efficiency</a:t>
                      </a:r>
                      <a:endParaRPr lang="en-US" dirty="0"/>
                    </a:p>
                  </a:txBody>
                  <a:tcPr/>
                </a:tc>
                <a:tc>
                  <a:txBody>
                    <a:bodyPr/>
                    <a:lstStyle/>
                    <a:p>
                      <a:r>
                        <a:rPr lang="en-US" sz="1800" b="0" i="0" kern="1200" dirty="0" smtClean="0">
                          <a:solidFill>
                            <a:schemeClr val="dk1"/>
                          </a:solidFill>
                          <a:effectLst/>
                          <a:latin typeface="+mn-lt"/>
                          <a:ea typeface="+mn-ea"/>
                          <a:cs typeface="+mn-cs"/>
                        </a:rPr>
                        <a:t>GitHub is a </a:t>
                      </a:r>
                      <a:r>
                        <a:rPr lang="en-US" sz="1800" b="1" i="0" kern="1200" dirty="0" smtClean="0">
                          <a:solidFill>
                            <a:schemeClr val="dk1"/>
                          </a:solidFill>
                          <a:effectLst/>
                          <a:latin typeface="+mn-lt"/>
                          <a:ea typeface="+mn-ea"/>
                          <a:cs typeface="+mn-cs"/>
                        </a:rPr>
                        <a:t>web-based</a:t>
                      </a:r>
                      <a:r>
                        <a:rPr lang="en-US" sz="1800" b="0" i="0" kern="1200" dirty="0" smtClean="0">
                          <a:solidFill>
                            <a:schemeClr val="dk1"/>
                          </a:solidFill>
                          <a:effectLst/>
                          <a:latin typeface="+mn-lt"/>
                          <a:ea typeface="+mn-ea"/>
                          <a:cs typeface="+mn-cs"/>
                        </a:rPr>
                        <a:t> Git repository </a:t>
                      </a:r>
                      <a:r>
                        <a:rPr lang="en-US" sz="1800" b="1" i="0" kern="1200" dirty="0" smtClean="0">
                          <a:solidFill>
                            <a:schemeClr val="dk1"/>
                          </a:solidFill>
                          <a:effectLst/>
                          <a:latin typeface="+mn-lt"/>
                          <a:ea typeface="+mn-ea"/>
                          <a:cs typeface="+mn-cs"/>
                        </a:rPr>
                        <a:t>hosting service</a:t>
                      </a:r>
                      <a:r>
                        <a:rPr lang="en-US" sz="1800" b="0" i="0" kern="1200" dirty="0" smtClean="0">
                          <a:solidFill>
                            <a:schemeClr val="dk1"/>
                          </a:solidFill>
                          <a:effectLst/>
                          <a:latin typeface="+mn-lt"/>
                          <a:ea typeface="+mn-ea"/>
                          <a:cs typeface="+mn-cs"/>
                        </a:rPr>
                        <a:t>, which offers all of the distributed revision control and source code management (SCM) functionality of Git as well as adding its own features</a:t>
                      </a:r>
                      <a:endParaRPr lang="en-US" b="1" dirty="0"/>
                    </a:p>
                  </a:txBody>
                  <a:tcPr/>
                </a:tc>
              </a:tr>
              <a:tr h="370840">
                <a:tc>
                  <a:txBody>
                    <a:bodyPr/>
                    <a:lstStyle/>
                    <a:p>
                      <a:r>
                        <a:rPr lang="en-US" dirty="0" smtClean="0"/>
                        <a:t>You do not need GitHub to use Git</a:t>
                      </a:r>
                      <a:endParaRPr lang="en-US" dirty="0"/>
                    </a:p>
                  </a:txBody>
                  <a:tcPr/>
                </a:tc>
                <a:tc>
                  <a:txBody>
                    <a:bodyPr/>
                    <a:lstStyle/>
                    <a:p>
                      <a:r>
                        <a:rPr lang="en-US" dirty="0" smtClean="0"/>
                        <a:t>You need Git to use GitHub</a:t>
                      </a:r>
                      <a:endParaRPr lang="en-US" dirty="0"/>
                    </a:p>
                  </a:txBody>
                  <a:tcPr/>
                </a:tc>
              </a:tr>
              <a:tr h="370840">
                <a:tc>
                  <a:txBody>
                    <a:bodyPr/>
                    <a:lstStyle/>
                    <a:p>
                      <a:r>
                        <a:rPr lang="en-US" dirty="0" smtClean="0"/>
                        <a:t>Git is kind of local</a:t>
                      </a:r>
                      <a:endParaRPr lang="en-US" dirty="0"/>
                    </a:p>
                  </a:txBody>
                  <a:tcPr/>
                </a:tc>
                <a:tc>
                  <a:txBody>
                    <a:bodyPr/>
                    <a:lstStyle/>
                    <a:p>
                      <a:r>
                        <a:rPr lang="en-US" dirty="0" smtClean="0"/>
                        <a:t>GitHub is like a remote/ cloud.</a:t>
                      </a:r>
                      <a:endParaRPr lang="en-US" dirty="0"/>
                    </a:p>
                  </a:txBody>
                  <a:tcPr/>
                </a:tc>
              </a:tr>
            </a:tbl>
          </a:graphicData>
        </a:graphic>
      </p:graphicFrame>
    </p:spTree>
    <p:extLst>
      <p:ext uri="{BB962C8B-B14F-4D97-AF65-F5344CB8AC3E}">
        <p14:creationId xmlns:p14="http://schemas.microsoft.com/office/powerpoint/2010/main" val="1742853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Typical Daily Activities Of Folks Involved With Distributed Version Control</a:t>
            </a:r>
          </a:p>
        </p:txBody>
      </p:sp>
      <p:sp>
        <p:nvSpPr>
          <p:cNvPr id="3" name="Content Placeholder 2"/>
          <p:cNvSpPr>
            <a:spLocks noGrp="1"/>
          </p:cNvSpPr>
          <p:nvPr>
            <p:ph idx="1"/>
          </p:nvPr>
        </p:nvSpPr>
        <p:spPr/>
        <p:txBody>
          <a:bodyPr/>
          <a:lstStyle/>
          <a:p>
            <a:pPr marL="0" indent="0">
              <a:buNone/>
            </a:pPr>
            <a:r>
              <a:rPr lang="en-US" dirty="0"/>
              <a:t>Source: </a:t>
            </a:r>
            <a:r>
              <a:rPr lang="en-US" dirty="0">
                <a:hlinkClick r:id="rId2"/>
              </a:rPr>
              <a:t>http://</a:t>
            </a:r>
            <a:r>
              <a:rPr lang="en-US" dirty="0" smtClean="0">
                <a:hlinkClick r:id="rId2"/>
              </a:rPr>
              <a:t>www.tutorialspoint.com/git/git_life_cycle.htm</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8248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3114"/>
          </a:xfrm>
        </p:spPr>
        <p:txBody>
          <a:bodyPr/>
          <a:lstStyle/>
          <a:p>
            <a:r>
              <a:rPr lang="en-US" sz="3200" dirty="0"/>
              <a:t>Typical Daily Activities Of Folks Involved With Distributed Version Control</a:t>
            </a:r>
          </a:p>
        </p:txBody>
      </p:sp>
      <p:sp>
        <p:nvSpPr>
          <p:cNvPr id="3" name="Content Placeholder 2"/>
          <p:cNvSpPr>
            <a:spLocks noGrp="1"/>
          </p:cNvSpPr>
          <p:nvPr>
            <p:ph idx="1"/>
          </p:nvPr>
        </p:nvSpPr>
        <p:spPr>
          <a:xfrm>
            <a:off x="1103312" y="1555832"/>
            <a:ext cx="8946541" cy="4692567"/>
          </a:xfrm>
        </p:spPr>
        <p:txBody>
          <a:bodyPr/>
          <a:lstStyle/>
          <a:p>
            <a:pPr marL="0" indent="0">
              <a:buNone/>
            </a:pPr>
            <a:endParaRPr lang="en-US" sz="1400" dirty="0"/>
          </a:p>
          <a:p>
            <a:pPr marL="0" indent="0">
              <a:buNone/>
            </a:pPr>
            <a:endParaRPr lang="en-US" sz="1400" dirty="0"/>
          </a:p>
        </p:txBody>
      </p:sp>
      <p:sp>
        <p:nvSpPr>
          <p:cNvPr id="4" name="Can 3"/>
          <p:cNvSpPr/>
          <p:nvPr/>
        </p:nvSpPr>
        <p:spPr>
          <a:xfrm>
            <a:off x="1103312" y="1873773"/>
            <a:ext cx="1693889" cy="17238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Repository</a:t>
            </a:r>
            <a:endParaRPr lang="en-US" sz="1200"/>
          </a:p>
        </p:txBody>
      </p:sp>
      <p:sp>
        <p:nvSpPr>
          <p:cNvPr id="5" name="Cloud 4"/>
          <p:cNvSpPr/>
          <p:nvPr/>
        </p:nvSpPr>
        <p:spPr>
          <a:xfrm>
            <a:off x="5711252" y="1499024"/>
            <a:ext cx="1214204" cy="9418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Working Copy</a:t>
            </a:r>
            <a:endParaRPr lang="en-US" sz="1000" dirty="0"/>
          </a:p>
        </p:txBody>
      </p:sp>
      <p:cxnSp>
        <p:nvCxnSpPr>
          <p:cNvPr id="7" name="Straight Arrow Connector 6"/>
          <p:cNvCxnSpPr>
            <a:stCxn id="4" idx="4"/>
            <a:endCxn id="5" idx="2"/>
          </p:cNvCxnSpPr>
          <p:nvPr/>
        </p:nvCxnSpPr>
        <p:spPr>
          <a:xfrm flipV="1">
            <a:off x="2797201" y="1969965"/>
            <a:ext cx="2917817" cy="765743"/>
          </a:xfrm>
          <a:prstGeom prst="straightConnector1">
            <a:avLst/>
          </a:prstGeom>
          <a:ln>
            <a:tailEnd type="triangle"/>
          </a:ln>
          <a:effectLst>
            <a:outerShdw blurRad="38100" dist="25400" dir="5400000" rotWithShape="0">
              <a:srgbClr val="000000">
                <a:alpha val="45000"/>
              </a:srgbClr>
            </a:outerShdw>
          </a:effectLst>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3507698" y="1948729"/>
            <a:ext cx="1446230" cy="276999"/>
          </a:xfrm>
          <a:prstGeom prst="rect">
            <a:avLst/>
          </a:prstGeom>
          <a:noFill/>
        </p:spPr>
        <p:txBody>
          <a:bodyPr wrap="none" rtlCol="0">
            <a:spAutoFit/>
          </a:bodyPr>
          <a:lstStyle/>
          <a:p>
            <a:r>
              <a:rPr lang="en-US" sz="1200" dirty="0" smtClean="0"/>
              <a:t>Clone Operation</a:t>
            </a:r>
            <a:endParaRPr lang="en-US" sz="1200" dirty="0"/>
          </a:p>
        </p:txBody>
      </p:sp>
      <p:sp>
        <p:nvSpPr>
          <p:cNvPr id="9" name="Cloud 8"/>
          <p:cNvSpPr/>
          <p:nvPr/>
        </p:nvSpPr>
        <p:spPr>
          <a:xfrm>
            <a:off x="5608820" y="2580815"/>
            <a:ext cx="1376597" cy="10618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Modify the Working Copy</a:t>
            </a:r>
          </a:p>
        </p:txBody>
      </p:sp>
      <p:sp>
        <p:nvSpPr>
          <p:cNvPr id="10" name="Curved Left Arrow 9"/>
          <p:cNvSpPr/>
          <p:nvPr/>
        </p:nvSpPr>
        <p:spPr>
          <a:xfrm>
            <a:off x="7047875" y="1866286"/>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1" name="TextBox 10"/>
          <p:cNvSpPr txBox="1"/>
          <p:nvPr/>
        </p:nvSpPr>
        <p:spPr>
          <a:xfrm>
            <a:off x="7736475" y="2106226"/>
            <a:ext cx="1136850" cy="461665"/>
          </a:xfrm>
          <a:prstGeom prst="rect">
            <a:avLst/>
          </a:prstGeom>
          <a:noFill/>
        </p:spPr>
        <p:txBody>
          <a:bodyPr wrap="none" rtlCol="0">
            <a:spAutoFit/>
          </a:bodyPr>
          <a:lstStyle/>
          <a:p>
            <a:r>
              <a:rPr lang="en-US" sz="1200" dirty="0" smtClean="0"/>
              <a:t>Edit, Modify, </a:t>
            </a:r>
          </a:p>
          <a:p>
            <a:r>
              <a:rPr lang="en-US" sz="1200" dirty="0" smtClean="0"/>
              <a:t>Remove files</a:t>
            </a:r>
            <a:endParaRPr lang="en-US" sz="1200" dirty="0"/>
          </a:p>
        </p:txBody>
      </p:sp>
      <p:sp>
        <p:nvSpPr>
          <p:cNvPr id="12" name="Cloud 11"/>
          <p:cNvSpPr/>
          <p:nvPr/>
        </p:nvSpPr>
        <p:spPr>
          <a:xfrm>
            <a:off x="5656288" y="3782528"/>
            <a:ext cx="1524000" cy="9693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t>Review Changes</a:t>
            </a:r>
            <a:endParaRPr lang="en-US" sz="1000" dirty="0"/>
          </a:p>
        </p:txBody>
      </p:sp>
      <p:sp>
        <p:nvSpPr>
          <p:cNvPr id="14" name="Curved Left Arrow 13"/>
          <p:cNvSpPr/>
          <p:nvPr/>
        </p:nvSpPr>
        <p:spPr>
          <a:xfrm>
            <a:off x="7200275" y="309797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TextBox 14"/>
          <p:cNvSpPr txBox="1"/>
          <p:nvPr/>
        </p:nvSpPr>
        <p:spPr>
          <a:xfrm>
            <a:off x="7888875" y="3337913"/>
            <a:ext cx="1301959" cy="461665"/>
          </a:xfrm>
          <a:prstGeom prst="rect">
            <a:avLst/>
          </a:prstGeom>
          <a:noFill/>
        </p:spPr>
        <p:txBody>
          <a:bodyPr wrap="none" rtlCol="0">
            <a:spAutoFit/>
          </a:bodyPr>
          <a:lstStyle/>
          <a:p>
            <a:r>
              <a:rPr lang="en-US" sz="1200" dirty="0" smtClean="0"/>
              <a:t>Status and Diff </a:t>
            </a:r>
          </a:p>
          <a:p>
            <a:r>
              <a:rPr lang="en-US" sz="1200" dirty="0" smtClean="0"/>
              <a:t>operations</a:t>
            </a:r>
            <a:endParaRPr lang="en-US" sz="1200" dirty="0"/>
          </a:p>
        </p:txBody>
      </p:sp>
      <p:cxnSp>
        <p:nvCxnSpPr>
          <p:cNvPr id="17" name="Elbow Connector 16"/>
          <p:cNvCxnSpPr/>
          <p:nvPr/>
        </p:nvCxnSpPr>
        <p:spPr>
          <a:xfrm>
            <a:off x="2797201" y="2780678"/>
            <a:ext cx="2786706" cy="1251132"/>
          </a:xfrm>
          <a:prstGeom prst="bentConnector3">
            <a:avLst/>
          </a:prstGeom>
          <a:ln>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4152273" y="3085477"/>
            <a:ext cx="1329210" cy="461665"/>
          </a:xfrm>
          <a:prstGeom prst="rect">
            <a:avLst/>
          </a:prstGeom>
          <a:noFill/>
        </p:spPr>
        <p:txBody>
          <a:bodyPr wrap="none" rtlCol="0">
            <a:spAutoFit/>
          </a:bodyPr>
          <a:lstStyle/>
          <a:p>
            <a:r>
              <a:rPr lang="en-US" sz="1200" dirty="0" smtClean="0"/>
              <a:t>Update/ </a:t>
            </a:r>
            <a:r>
              <a:rPr lang="en-US" sz="1200" smtClean="0"/>
              <a:t>Fetch </a:t>
            </a:r>
          </a:p>
          <a:p>
            <a:r>
              <a:rPr lang="en-US" sz="1200" dirty="0" smtClean="0"/>
              <a:t>Operation</a:t>
            </a:r>
            <a:endParaRPr lang="en-US" sz="1200" dirty="0"/>
          </a:p>
        </p:txBody>
      </p:sp>
      <p:sp>
        <p:nvSpPr>
          <p:cNvPr id="19" name="Cloud 18"/>
          <p:cNvSpPr/>
          <p:nvPr/>
        </p:nvSpPr>
        <p:spPr>
          <a:xfrm>
            <a:off x="5793698" y="4804356"/>
            <a:ext cx="1524000" cy="9693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Commit Changes</a:t>
            </a:r>
            <a:endParaRPr lang="en-US" sz="1000" dirty="0"/>
          </a:p>
        </p:txBody>
      </p:sp>
      <p:sp>
        <p:nvSpPr>
          <p:cNvPr id="20" name="Curved Left Arrow 19"/>
          <p:cNvSpPr/>
          <p:nvPr/>
        </p:nvSpPr>
        <p:spPr>
          <a:xfrm>
            <a:off x="7352675" y="432966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1" name="TextBox 20"/>
          <p:cNvSpPr txBox="1"/>
          <p:nvPr/>
        </p:nvSpPr>
        <p:spPr>
          <a:xfrm>
            <a:off x="8041275" y="4569603"/>
            <a:ext cx="1556836" cy="461665"/>
          </a:xfrm>
          <a:prstGeom prst="rect">
            <a:avLst/>
          </a:prstGeom>
          <a:noFill/>
        </p:spPr>
        <p:txBody>
          <a:bodyPr wrap="none" rtlCol="0">
            <a:spAutoFit/>
          </a:bodyPr>
          <a:lstStyle/>
          <a:p>
            <a:r>
              <a:rPr lang="en-US" sz="1200" dirty="0" smtClean="0"/>
              <a:t>Commit and Push </a:t>
            </a:r>
          </a:p>
          <a:p>
            <a:r>
              <a:rPr lang="en-US" sz="1200" dirty="0" smtClean="0"/>
              <a:t>Operations</a:t>
            </a:r>
            <a:endParaRPr lang="en-US" sz="1200" dirty="0"/>
          </a:p>
        </p:txBody>
      </p:sp>
      <p:cxnSp>
        <p:nvCxnSpPr>
          <p:cNvPr id="25" name="Straight Arrow Connector 24"/>
          <p:cNvCxnSpPr>
            <a:stCxn id="19" idx="2"/>
          </p:cNvCxnSpPr>
          <p:nvPr/>
        </p:nvCxnSpPr>
        <p:spPr>
          <a:xfrm flipH="1">
            <a:off x="1947403" y="5289039"/>
            <a:ext cx="3851022" cy="30521"/>
          </a:xfrm>
          <a:prstGeom prst="straightConnector1">
            <a:avLst/>
          </a:prstGeom>
          <a:ln>
            <a:tailEnd type="triangle"/>
          </a:ln>
          <a:effectLst>
            <a:outerShdw blurRad="38100" dist="25400" dir="5400000" rotWithShape="0">
              <a:srgbClr val="000000">
                <a:alpha val="45000"/>
              </a:srgbClr>
            </a:outerShdw>
            <a:reflection blurRad="6350" stA="50000" endA="300" endPos="55500" dist="50800" dir="5400000" sy="-100000" algn="bl" rotWithShape="0"/>
          </a:effectLst>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a:endCxn id="4" idx="3"/>
          </p:cNvCxnSpPr>
          <p:nvPr/>
        </p:nvCxnSpPr>
        <p:spPr>
          <a:xfrm flipV="1">
            <a:off x="1950256" y="3597642"/>
            <a:ext cx="1" cy="1691396"/>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6" name="Cloud 35"/>
          <p:cNvSpPr/>
          <p:nvPr/>
        </p:nvSpPr>
        <p:spPr>
          <a:xfrm>
            <a:off x="5886138" y="5826182"/>
            <a:ext cx="1524000" cy="9693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Fix Changes</a:t>
            </a:r>
            <a:endParaRPr lang="en-US" sz="1000" dirty="0"/>
          </a:p>
        </p:txBody>
      </p:sp>
      <p:sp>
        <p:nvSpPr>
          <p:cNvPr id="37" name="Curved Left Arrow 36"/>
          <p:cNvSpPr/>
          <p:nvPr/>
        </p:nvSpPr>
        <p:spPr>
          <a:xfrm>
            <a:off x="7430125" y="556135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8" name="TextBox 37"/>
          <p:cNvSpPr txBox="1"/>
          <p:nvPr/>
        </p:nvSpPr>
        <p:spPr>
          <a:xfrm>
            <a:off x="8118725" y="5801293"/>
            <a:ext cx="1516762" cy="461665"/>
          </a:xfrm>
          <a:prstGeom prst="rect">
            <a:avLst/>
          </a:prstGeom>
          <a:noFill/>
        </p:spPr>
        <p:txBody>
          <a:bodyPr wrap="none" rtlCol="0">
            <a:spAutoFit/>
          </a:bodyPr>
          <a:lstStyle/>
          <a:p>
            <a:r>
              <a:rPr lang="en-US" sz="1200" dirty="0" smtClean="0"/>
              <a:t>Amend and Push </a:t>
            </a:r>
          </a:p>
          <a:p>
            <a:r>
              <a:rPr lang="en-US" sz="1200" dirty="0" smtClean="0"/>
              <a:t>Operations</a:t>
            </a:r>
            <a:endParaRPr lang="en-US" sz="1200" dirty="0"/>
          </a:p>
        </p:txBody>
      </p:sp>
      <p:cxnSp>
        <p:nvCxnSpPr>
          <p:cNvPr id="39" name="Straight Arrow Connector 38"/>
          <p:cNvCxnSpPr/>
          <p:nvPr/>
        </p:nvCxnSpPr>
        <p:spPr>
          <a:xfrm flipH="1">
            <a:off x="1281563" y="6385816"/>
            <a:ext cx="4654272" cy="57474"/>
          </a:xfrm>
          <a:prstGeom prst="straightConnector1">
            <a:avLst/>
          </a:prstGeom>
          <a:ln>
            <a:tailEnd type="triangle"/>
          </a:ln>
          <a:effectLst>
            <a:outerShdw blurRad="38100" dist="25400" dir="5400000" rotWithShape="0">
              <a:srgbClr val="000000">
                <a:alpha val="45000"/>
              </a:srgbClr>
            </a:outerShdw>
            <a:reflection blurRad="6350" stA="50000" endA="300" endPos="55500" dist="50800" dir="5400000" sy="-100000" algn="bl" rotWithShape="0"/>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a:xfrm flipH="1" flipV="1">
            <a:off x="1281563" y="3547142"/>
            <a:ext cx="1145" cy="2869195"/>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797201" y="4941328"/>
            <a:ext cx="1907895" cy="369332"/>
          </a:xfrm>
          <a:prstGeom prst="rect">
            <a:avLst/>
          </a:prstGeom>
          <a:noFill/>
        </p:spPr>
        <p:txBody>
          <a:bodyPr wrap="none" rtlCol="0">
            <a:spAutoFit/>
          </a:bodyPr>
          <a:lstStyle/>
          <a:p>
            <a:r>
              <a:rPr lang="en-US" smtClean="0"/>
              <a:t>Push Operation</a:t>
            </a:r>
            <a:endParaRPr lang="en-US"/>
          </a:p>
        </p:txBody>
      </p:sp>
      <p:sp>
        <p:nvSpPr>
          <p:cNvPr id="44" name="TextBox 43"/>
          <p:cNvSpPr txBox="1"/>
          <p:nvPr/>
        </p:nvSpPr>
        <p:spPr>
          <a:xfrm>
            <a:off x="2814691" y="6053097"/>
            <a:ext cx="1907895" cy="369332"/>
          </a:xfrm>
          <a:prstGeom prst="rect">
            <a:avLst/>
          </a:prstGeom>
          <a:noFill/>
        </p:spPr>
        <p:txBody>
          <a:bodyPr wrap="none" rtlCol="0">
            <a:spAutoFit/>
          </a:bodyPr>
          <a:lstStyle/>
          <a:p>
            <a:r>
              <a:rPr lang="en-US" smtClean="0"/>
              <a:t>Push Operation</a:t>
            </a:r>
            <a:endParaRPr lang="en-US"/>
          </a:p>
        </p:txBody>
      </p:sp>
    </p:spTree>
    <p:extLst>
      <p:ext uri="{BB962C8B-B14F-4D97-AF65-F5344CB8AC3E}">
        <p14:creationId xmlns:p14="http://schemas.microsoft.com/office/powerpoint/2010/main" val="99817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Note</a:t>
            </a:r>
            <a:r>
              <a:rPr lang="is-I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Hi, I am Khaja. Thank you for enrolling into the “Complete Git &amp; GitHub Course – for </a:t>
            </a:r>
            <a:r>
              <a:rPr lang="en-US" dirty="0" smtClean="0"/>
              <a:t>Dev, </a:t>
            </a:r>
            <a:r>
              <a:rPr lang="en-US" dirty="0" smtClean="0"/>
              <a:t>QA and et all” course. Git has become the leader in Version Control (which we are going to discuss what exactly in great detail) and Source Code Management. </a:t>
            </a:r>
          </a:p>
          <a:p>
            <a:pPr marL="0" indent="0">
              <a:buNone/>
            </a:pPr>
            <a:endParaRPr lang="en-US" dirty="0"/>
          </a:p>
          <a:p>
            <a:pPr marL="0" indent="0">
              <a:buNone/>
            </a:pPr>
            <a:r>
              <a:rPr lang="en-US" dirty="0" smtClean="0"/>
              <a:t>Doesn’t matter what phase of the SDLC (Software Development Life Cycle), you belong to, there’s no way hiding from this awesome tool. </a:t>
            </a:r>
          </a:p>
          <a:p>
            <a:pPr marL="0" indent="0">
              <a:buNone/>
            </a:pPr>
            <a:endParaRPr lang="en-US" dirty="0"/>
          </a:p>
          <a:p>
            <a:pPr marL="0" indent="0">
              <a:buNone/>
            </a:pPr>
            <a:r>
              <a:rPr lang="en-US" dirty="0" smtClean="0"/>
              <a:t>Once again, Welcome you to an awesome journey ahead. </a:t>
            </a:r>
            <a:endParaRPr lang="en-US" dirty="0"/>
          </a:p>
        </p:txBody>
      </p:sp>
    </p:spTree>
    <p:extLst>
      <p:ext uri="{BB962C8B-B14F-4D97-AF65-F5344CB8AC3E}">
        <p14:creationId xmlns:p14="http://schemas.microsoft.com/office/powerpoint/2010/main" val="208901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1466"/>
          </a:xfrm>
        </p:spPr>
        <p:txBody>
          <a:bodyPr/>
          <a:lstStyle/>
          <a:p>
            <a:pPr algn="ctr"/>
            <a:r>
              <a:rPr lang="en-US" dirty="0" smtClean="0"/>
              <a:t>Course Outline</a:t>
            </a:r>
            <a:endParaRPr lang="en-US" dirty="0"/>
          </a:p>
        </p:txBody>
      </p:sp>
      <p:sp>
        <p:nvSpPr>
          <p:cNvPr id="3" name="Content Placeholder 2"/>
          <p:cNvSpPr>
            <a:spLocks noGrp="1"/>
          </p:cNvSpPr>
          <p:nvPr>
            <p:ph idx="1"/>
          </p:nvPr>
        </p:nvSpPr>
        <p:spPr>
          <a:xfrm>
            <a:off x="1103312" y="1244184"/>
            <a:ext cx="8946541" cy="5004215"/>
          </a:xfrm>
        </p:spPr>
        <p:txBody>
          <a:bodyPr>
            <a:normAutofit/>
          </a:bodyPr>
          <a:lstStyle/>
          <a:p>
            <a:pPr marL="0" indent="0">
              <a:buNone/>
            </a:pPr>
            <a:r>
              <a:rPr lang="en-US" dirty="0" smtClean="0"/>
              <a:t>Hi, let me walk you through the course outline. </a:t>
            </a:r>
          </a:p>
          <a:p>
            <a:pPr marL="0" indent="0">
              <a:buNone/>
            </a:pPr>
            <a:r>
              <a:rPr lang="en-US" dirty="0" smtClean="0"/>
              <a:t>In the first section, We will start with Git Overview, where you will learn about a few important concepts like What is version control, why do we need it etc., and deep dive into Git Architecture, and understand and break some of the myths of Git vs GitHub. </a:t>
            </a:r>
          </a:p>
          <a:p>
            <a:pPr marL="0" indent="0">
              <a:buNone/>
            </a:pPr>
            <a:endParaRPr lang="en-US" dirty="0"/>
          </a:p>
          <a:p>
            <a:pPr marL="0" indent="0">
              <a:buNone/>
            </a:pPr>
            <a:r>
              <a:rPr lang="en-US" dirty="0" smtClean="0"/>
              <a:t>In the second section, you will learn the quick and dirty thing of installation and setup of Git environment. </a:t>
            </a:r>
          </a:p>
          <a:p>
            <a:pPr marL="0" indent="0">
              <a:buNone/>
            </a:pPr>
            <a:endParaRPr lang="en-US" dirty="0"/>
          </a:p>
          <a:p>
            <a:pPr marL="0" indent="0">
              <a:buNone/>
            </a:pPr>
            <a:r>
              <a:rPr lang="en-US" dirty="0" smtClean="0"/>
              <a:t>In the third section, we will try to learn and understand a few core concepts of GitHub. Though we will be concentrating on GitHub, you can easily replace it with any other hosting services like </a:t>
            </a:r>
            <a:r>
              <a:rPr lang="en-US" dirty="0" err="1" smtClean="0"/>
              <a:t>BitBucket</a:t>
            </a:r>
            <a:r>
              <a:rPr lang="en-US" dirty="0" smtClean="0"/>
              <a:t> etc., whose underlying Version Control system is Git. </a:t>
            </a:r>
          </a:p>
        </p:txBody>
      </p:sp>
    </p:spTree>
    <p:extLst>
      <p:ext uri="{BB962C8B-B14F-4D97-AF65-F5344CB8AC3E}">
        <p14:creationId xmlns:p14="http://schemas.microsoft.com/office/powerpoint/2010/main" val="873524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485"/>
          </a:xfrm>
        </p:spPr>
        <p:txBody>
          <a:bodyPr/>
          <a:lstStyle/>
          <a:p>
            <a:pPr algn="ctr"/>
            <a:r>
              <a:rPr lang="en-US"/>
              <a:t>Course Outline</a:t>
            </a:r>
          </a:p>
        </p:txBody>
      </p:sp>
      <p:sp>
        <p:nvSpPr>
          <p:cNvPr id="3" name="Content Placeholder 2"/>
          <p:cNvSpPr>
            <a:spLocks noGrp="1"/>
          </p:cNvSpPr>
          <p:nvPr>
            <p:ph idx="1"/>
          </p:nvPr>
        </p:nvSpPr>
        <p:spPr>
          <a:xfrm>
            <a:off x="1103312" y="1214204"/>
            <a:ext cx="8946541" cy="5034196"/>
          </a:xfrm>
        </p:spPr>
        <p:txBody>
          <a:bodyPr/>
          <a:lstStyle/>
          <a:p>
            <a:pPr marL="0" indent="0">
              <a:buNone/>
            </a:pPr>
            <a:r>
              <a:rPr lang="en-US" dirty="0" smtClean="0"/>
              <a:t>In the fourth section we will learn walk through some of the commonly used and very basic Git commands like Add, RM, Commit etc., </a:t>
            </a:r>
          </a:p>
          <a:p>
            <a:pPr marL="0" indent="0">
              <a:buNone/>
            </a:pPr>
            <a:endParaRPr lang="en-US" dirty="0"/>
          </a:p>
          <a:p>
            <a:pPr marL="0" indent="0">
              <a:buNone/>
            </a:pPr>
            <a:r>
              <a:rPr lang="en-US" dirty="0" smtClean="0"/>
              <a:t>In the fifth section we will deep dive into the more complex commands of Git. </a:t>
            </a:r>
          </a:p>
          <a:p>
            <a:pPr marL="0" indent="0">
              <a:buNone/>
            </a:pPr>
            <a:endParaRPr lang="en-US" dirty="0"/>
          </a:p>
          <a:p>
            <a:pPr marL="0" indent="0">
              <a:buNone/>
            </a:pPr>
            <a:r>
              <a:rPr lang="en-US" dirty="0" smtClean="0"/>
              <a:t>In the sixth section, you will try to practice all we have learnt throughout the first five sections to replicate on an IDE like Eclipse or </a:t>
            </a:r>
            <a:r>
              <a:rPr lang="en-US" dirty="0" err="1" smtClean="0"/>
              <a:t>IntelliJ</a:t>
            </a:r>
            <a:r>
              <a:rPr lang="en-US" dirty="0" smtClean="0"/>
              <a:t> Idea. </a:t>
            </a:r>
            <a:endParaRPr lang="en-US" dirty="0"/>
          </a:p>
        </p:txBody>
      </p:sp>
    </p:spTree>
    <p:extLst>
      <p:ext uri="{BB962C8B-B14F-4D97-AF65-F5344CB8AC3E}">
        <p14:creationId xmlns:p14="http://schemas.microsoft.com/office/powerpoint/2010/main" val="84416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Prerequisites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We assume that you are going to use Git to handle all levels of Java and </a:t>
            </a:r>
            <a:r>
              <a:rPr lang="en-US" dirty="0" smtClean="0"/>
              <a:t>other programming language based </a:t>
            </a:r>
            <a:r>
              <a:rPr lang="en-US" dirty="0"/>
              <a:t>projects. </a:t>
            </a:r>
            <a:r>
              <a:rPr lang="en-US" dirty="0" smtClean="0"/>
              <a:t>For that it would </a:t>
            </a:r>
            <a:r>
              <a:rPr lang="en-US" dirty="0"/>
              <a:t>be good </a:t>
            </a:r>
            <a:r>
              <a:rPr lang="en-US" dirty="0" smtClean="0"/>
              <a:t>enough if </a:t>
            </a:r>
            <a:r>
              <a:rPr lang="en-US" dirty="0"/>
              <a:t>you have some </a:t>
            </a:r>
            <a:r>
              <a:rPr lang="en-US" dirty="0" smtClean="0"/>
              <a:t>basic understanding of software </a:t>
            </a:r>
            <a:r>
              <a:rPr lang="en-US" dirty="0"/>
              <a:t>development life </a:t>
            </a:r>
            <a:r>
              <a:rPr lang="en-US" dirty="0" smtClean="0"/>
              <a:t>cycle. Well to confirm as long as you have a computer with Git installed on it, that pretty much is good enough to start our journey. </a:t>
            </a:r>
            <a:endParaRPr lang="en-US" dirty="0"/>
          </a:p>
        </p:txBody>
      </p:sp>
    </p:spTree>
    <p:extLst>
      <p:ext uri="{BB962C8B-B14F-4D97-AF65-F5344CB8AC3E}">
        <p14:creationId xmlns:p14="http://schemas.microsoft.com/office/powerpoint/2010/main" val="3316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6475"/>
          </a:xfrm>
        </p:spPr>
        <p:txBody>
          <a:bodyPr/>
          <a:lstStyle/>
          <a:p>
            <a:pPr algn="ctr"/>
            <a:r>
              <a:rPr lang="en-US" dirty="0" smtClean="0"/>
              <a:t>Version Control</a:t>
            </a:r>
            <a:endParaRPr lang="en-US" dirty="0"/>
          </a:p>
        </p:txBody>
      </p:sp>
      <p:sp>
        <p:nvSpPr>
          <p:cNvPr id="3" name="Content Placeholder 2"/>
          <p:cNvSpPr>
            <a:spLocks noGrp="1"/>
          </p:cNvSpPr>
          <p:nvPr>
            <p:ph idx="1"/>
          </p:nvPr>
        </p:nvSpPr>
        <p:spPr>
          <a:xfrm>
            <a:off x="1103312" y="1229194"/>
            <a:ext cx="8946541" cy="5019206"/>
          </a:xfrm>
        </p:spPr>
        <p:txBody>
          <a:bodyPr>
            <a:normAutofit fontScale="70000" lnSpcReduction="20000"/>
          </a:bodyPr>
          <a:lstStyle/>
          <a:p>
            <a:pPr marL="0" indent="0">
              <a:buNone/>
            </a:pPr>
            <a:r>
              <a:rPr lang="en-US" dirty="0" smtClean="0"/>
              <a:t>Even before we start anything with Git, its very important to understand what is a Version Control system and why do we have to have a version control system?</a:t>
            </a:r>
          </a:p>
          <a:p>
            <a:pPr marL="0" indent="0">
              <a:buNone/>
            </a:pPr>
            <a:r>
              <a:rPr lang="en-US" dirty="0" smtClean="0"/>
              <a:t>Let’s try to understand it visually with a very basic day to day changing file. Let’s say you have a simple file name as abc_vx.0.txt (where x keeps changing with time). If you see the diagram shown on the screen, for every simple modification we do to the file, we give a new name to the file, by giving it a new version name to the file, so that the old file is not lost. Well, this is how we do version control of our day to day files. It’s quite easy isn’t it! Well, for starters you can say YES!, but imagine you have 100 or even 1000 revisions of this file. And all of a sudden you have decided to go back to a change that you made in the past for a certain text, image or some sort of data. The problem here is you may have to revisit more than one file to be able to find the exact file you require. This may sound easy but in practicality it</a:t>
            </a:r>
            <a:r>
              <a:rPr lang="uk-UA" dirty="0" smtClean="0"/>
              <a:t>’</a:t>
            </a:r>
            <a:r>
              <a:rPr lang="en-US" dirty="0" smtClean="0"/>
              <a:t>s quite a tedious process. Also, if you have lost the physical file of that version, there is no possible way to retrieve it back. </a:t>
            </a:r>
          </a:p>
          <a:p>
            <a:pPr marL="0" indent="0">
              <a:buNone/>
            </a:pPr>
            <a:endParaRPr lang="en-US" dirty="0"/>
          </a:p>
          <a:p>
            <a:pPr marL="0" indent="0">
              <a:buNone/>
            </a:pPr>
            <a:r>
              <a:rPr lang="en-US" dirty="0" smtClean="0"/>
              <a:t>Let’s look another scenario, let’s say you have shared this file with your friend and both of you are working on the same file. He/ She will have their own versions of the file on their systems. When you decide to merge your changes with your friends, and somehow want to retrieve their old file, when they are away from their machines its impossible to get those changes. </a:t>
            </a:r>
          </a:p>
          <a:p>
            <a:pPr marL="0" indent="0">
              <a:buNone/>
            </a:pPr>
            <a:endParaRPr lang="en-US" dirty="0"/>
          </a:p>
          <a:p>
            <a:pPr marL="0" indent="0">
              <a:buNone/>
            </a:pPr>
            <a:r>
              <a:rPr lang="en-US" dirty="0" smtClean="0"/>
              <a:t>I hope you get a hangout of what Version Control </a:t>
            </a:r>
            <a:r>
              <a:rPr lang="en-US" dirty="0" smtClean="0"/>
              <a:t>is by </a:t>
            </a:r>
            <a:r>
              <a:rPr lang="en-US" dirty="0" smtClean="0"/>
              <a:t>now. But managing it in a manual way is not anywhere close to a feasible solution. So, Version Control systems like Git comes to your rescue. </a:t>
            </a:r>
            <a:r>
              <a:rPr lang="en-US" dirty="0" smtClean="0"/>
              <a:t>Git is not the lone wolf in this space of the market. The following slide should give you a glimpse of various players in this market space. </a:t>
            </a:r>
            <a:endParaRPr lang="en-US" dirty="0"/>
          </a:p>
        </p:txBody>
      </p:sp>
    </p:spTree>
    <p:extLst>
      <p:ext uri="{BB962C8B-B14F-4D97-AF65-F5344CB8AC3E}">
        <p14:creationId xmlns:p14="http://schemas.microsoft.com/office/powerpoint/2010/main" val="1983827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6475"/>
          </a:xfrm>
        </p:spPr>
        <p:txBody>
          <a:bodyPr/>
          <a:lstStyle/>
          <a:p>
            <a:pPr algn="ctr"/>
            <a:r>
              <a:rPr lang="en-US" dirty="0" smtClean="0"/>
              <a:t>Version Control</a:t>
            </a:r>
            <a:endParaRPr lang="en-US" dirty="0"/>
          </a:p>
        </p:txBody>
      </p:sp>
      <p:sp>
        <p:nvSpPr>
          <p:cNvPr id="3" name="Content Placeholder 2"/>
          <p:cNvSpPr>
            <a:spLocks noGrp="1"/>
          </p:cNvSpPr>
          <p:nvPr>
            <p:ph idx="1"/>
          </p:nvPr>
        </p:nvSpPr>
        <p:spPr>
          <a:xfrm>
            <a:off x="1103312" y="1229194"/>
            <a:ext cx="8946541" cy="5019206"/>
          </a:xfrm>
        </p:spPr>
        <p:txBody>
          <a:bodyPr>
            <a:normAutofit/>
          </a:bodyPr>
          <a:lstStyle/>
          <a:p>
            <a:pPr marL="0" indent="0">
              <a:buNone/>
            </a:pPr>
            <a:r>
              <a:rPr lang="en-US" dirty="0" smtClean="0"/>
              <a:t>It is also important for us to discuss what different models of Version Control systems are available. We have 2 major types of Version Control Systems. </a:t>
            </a:r>
          </a:p>
          <a:p>
            <a:pPr marL="0" indent="0">
              <a:buNone/>
            </a:pPr>
            <a:endParaRPr lang="en-US" dirty="0"/>
          </a:p>
          <a:p>
            <a:pPr marL="0" indent="0">
              <a:buNone/>
            </a:pPr>
            <a:r>
              <a:rPr lang="en-US" dirty="0"/>
              <a:t>1. Centralized Version Control</a:t>
            </a:r>
          </a:p>
          <a:p>
            <a:pPr marL="0" indent="0">
              <a:buNone/>
            </a:pPr>
            <a:endParaRPr lang="en-US" dirty="0" smtClean="0"/>
          </a:p>
          <a:p>
            <a:pPr marL="0" indent="0">
              <a:buNone/>
            </a:pPr>
            <a:r>
              <a:rPr lang="en-US" dirty="0" smtClean="0"/>
              <a:t>2</a:t>
            </a:r>
            <a:r>
              <a:rPr lang="en-US" dirty="0"/>
              <a:t>. Distributed Version </a:t>
            </a:r>
            <a:r>
              <a:rPr lang="en-US" dirty="0" smtClean="0"/>
              <a:t>Control</a:t>
            </a:r>
            <a:endParaRPr lang="en-US" dirty="0"/>
          </a:p>
        </p:txBody>
      </p:sp>
    </p:spTree>
    <p:extLst>
      <p:ext uri="{BB962C8B-B14F-4D97-AF65-F5344CB8AC3E}">
        <p14:creationId xmlns:p14="http://schemas.microsoft.com/office/powerpoint/2010/main" val="1395235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6593"/>
          </a:xfrm>
        </p:spPr>
        <p:txBody>
          <a:bodyPr/>
          <a:lstStyle/>
          <a:p>
            <a:pPr algn="ctr"/>
            <a:r>
              <a:rPr lang="en-US" sz="3200" dirty="0" smtClean="0"/>
              <a:t>Version Control - </a:t>
            </a:r>
            <a:r>
              <a:rPr lang="en-US" sz="3200" dirty="0"/>
              <a:t>Centralized Version </a:t>
            </a:r>
            <a:r>
              <a:rPr lang="en-US" sz="3200" dirty="0" smtClean="0"/>
              <a:t>Control</a:t>
            </a:r>
            <a:endParaRPr lang="en-US" sz="3200" dirty="0"/>
          </a:p>
        </p:txBody>
      </p:sp>
      <p:sp>
        <p:nvSpPr>
          <p:cNvPr id="3" name="Content Placeholder 2"/>
          <p:cNvSpPr>
            <a:spLocks noGrp="1"/>
          </p:cNvSpPr>
          <p:nvPr>
            <p:ph idx="1"/>
          </p:nvPr>
        </p:nvSpPr>
        <p:spPr>
          <a:xfrm>
            <a:off x="646111" y="1184223"/>
            <a:ext cx="10731423" cy="5336497"/>
          </a:xfrm>
        </p:spPr>
        <p:txBody>
          <a:bodyPr>
            <a:noAutofit/>
          </a:bodyPr>
          <a:lstStyle/>
          <a:p>
            <a:pPr marL="0" indent="0">
              <a:buNone/>
            </a:pPr>
            <a:r>
              <a:rPr lang="en-US" sz="1400" dirty="0" smtClean="0"/>
              <a:t>Centralized </a:t>
            </a:r>
            <a:r>
              <a:rPr lang="en-US" sz="1400" dirty="0"/>
              <a:t>version control systems </a:t>
            </a:r>
            <a:r>
              <a:rPr lang="en-US" sz="1400" dirty="0" smtClean="0"/>
              <a:t>have come with idea </a:t>
            </a:r>
            <a:r>
              <a:rPr lang="en-US" sz="1400" dirty="0"/>
              <a:t>that </a:t>
            </a:r>
            <a:r>
              <a:rPr lang="en-US" sz="1400" dirty="0" smtClean="0"/>
              <a:t>there’s only </a:t>
            </a:r>
            <a:r>
              <a:rPr lang="en-US" sz="1400" dirty="0"/>
              <a:t>a single “central” copy of your project </a:t>
            </a:r>
            <a:r>
              <a:rPr lang="en-US" sz="1400" dirty="0" smtClean="0"/>
              <a:t>lets say on your server, </a:t>
            </a:r>
            <a:r>
              <a:rPr lang="en-US" sz="1400" dirty="0"/>
              <a:t>and </a:t>
            </a:r>
            <a:r>
              <a:rPr lang="en-US" sz="1400" dirty="0" smtClean="0"/>
              <a:t>developers, designers or QA’s would update their </a:t>
            </a:r>
            <a:r>
              <a:rPr lang="en-US" sz="1400" dirty="0"/>
              <a:t>changes to </a:t>
            </a:r>
            <a:r>
              <a:rPr lang="en-US" sz="1400" dirty="0" smtClean="0"/>
              <a:t>this particular </a:t>
            </a:r>
            <a:r>
              <a:rPr lang="en-US" sz="1400" dirty="0"/>
              <a:t>central copy.</a:t>
            </a:r>
          </a:p>
          <a:p>
            <a:pPr marL="0" indent="0">
              <a:buNone/>
            </a:pPr>
            <a:r>
              <a:rPr lang="en-US" sz="1400" dirty="0" smtClean="0"/>
              <a:t>Well in this case, other’s involved with the project can easily see these </a:t>
            </a:r>
            <a:r>
              <a:rPr lang="en-US" sz="1400" dirty="0"/>
              <a:t>change. They can also pull </a:t>
            </a:r>
            <a:r>
              <a:rPr lang="en-US" sz="1400" dirty="0" smtClean="0"/>
              <a:t>these changes, </a:t>
            </a:r>
            <a:r>
              <a:rPr lang="en-US" sz="1400" dirty="0"/>
              <a:t>and the version control </a:t>
            </a:r>
            <a:r>
              <a:rPr lang="en-US" sz="1400" dirty="0" smtClean="0"/>
              <a:t>system/ tool </a:t>
            </a:r>
            <a:r>
              <a:rPr lang="en-US" sz="1400" dirty="0"/>
              <a:t>will automatically update the contents of any </a:t>
            </a:r>
            <a:r>
              <a:rPr lang="en-US" sz="1400" dirty="0" smtClean="0"/>
              <a:t>or all files/ folders </a:t>
            </a:r>
            <a:r>
              <a:rPr lang="en-US" sz="1400" dirty="0"/>
              <a:t>that were changed.</a:t>
            </a:r>
          </a:p>
          <a:p>
            <a:pPr marL="0" indent="0">
              <a:buNone/>
            </a:pPr>
            <a:r>
              <a:rPr lang="en-US" sz="1400" dirty="0" smtClean="0"/>
              <a:t>So, Programmers </a:t>
            </a:r>
            <a:r>
              <a:rPr lang="en-US" sz="1400" dirty="0"/>
              <a:t>no longer have to keep many </a:t>
            </a:r>
            <a:r>
              <a:rPr lang="en-US" sz="1400" dirty="0" smtClean="0"/>
              <a:t>duplicate copies </a:t>
            </a:r>
            <a:r>
              <a:rPr lang="en-US" sz="1400" dirty="0"/>
              <a:t>of </a:t>
            </a:r>
            <a:r>
              <a:rPr lang="en-US" sz="1400" dirty="0" smtClean="0"/>
              <a:t>files/ folders </a:t>
            </a:r>
            <a:r>
              <a:rPr lang="en-US" sz="1400" dirty="0"/>
              <a:t>on </a:t>
            </a:r>
            <a:r>
              <a:rPr lang="en-US" sz="1400" dirty="0" smtClean="0"/>
              <a:t>their local </a:t>
            </a:r>
            <a:r>
              <a:rPr lang="en-US" sz="1400" dirty="0"/>
              <a:t>hard drives manually, because the version control tool can talk to the central copy and retrieve any version they need on the fly.</a:t>
            </a:r>
          </a:p>
          <a:p>
            <a:pPr marL="0" indent="0">
              <a:buNone/>
            </a:pPr>
            <a:r>
              <a:rPr lang="en-US" sz="1400" dirty="0"/>
              <a:t>Some of the most common centralized version control systems you may have heard of or used are CVS, Subversion (or SVN) and Perforce.</a:t>
            </a:r>
          </a:p>
          <a:p>
            <a:pPr marL="0" indent="0" fontAlgn="base">
              <a:buNone/>
            </a:pPr>
            <a:r>
              <a:rPr lang="en-US" sz="1400" dirty="0" smtClean="0"/>
              <a:t>Some of the benefits </a:t>
            </a:r>
            <a:r>
              <a:rPr lang="en-US" sz="1400" dirty="0"/>
              <a:t>of </a:t>
            </a:r>
            <a:r>
              <a:rPr lang="en-US" sz="1400" dirty="0" smtClean="0"/>
              <a:t>Centralized Version Control system are:</a:t>
            </a:r>
            <a:endParaRPr lang="en-US" sz="1400" dirty="0"/>
          </a:p>
          <a:p>
            <a:pPr marL="0" indent="0" fontAlgn="base">
              <a:buNone/>
            </a:pPr>
            <a:r>
              <a:rPr lang="en-US" sz="1400" dirty="0" smtClean="0"/>
              <a:t>	It </a:t>
            </a:r>
            <a:r>
              <a:rPr lang="en-US" sz="1400" dirty="0"/>
              <a:t>is easy to understand.</a:t>
            </a:r>
          </a:p>
          <a:p>
            <a:pPr marL="0" indent="0" fontAlgn="base">
              <a:buNone/>
            </a:pPr>
            <a:r>
              <a:rPr lang="en-US" sz="1400" dirty="0" smtClean="0"/>
              <a:t>	You </a:t>
            </a:r>
            <a:r>
              <a:rPr lang="en-US" sz="1400" dirty="0"/>
              <a:t>have more control over users and access (since it is served from one place).</a:t>
            </a:r>
          </a:p>
          <a:p>
            <a:pPr marL="0" indent="0" fontAlgn="base">
              <a:buNone/>
            </a:pPr>
            <a:r>
              <a:rPr lang="en-US" sz="1400" dirty="0" smtClean="0"/>
              <a:t>	More</a:t>
            </a:r>
            <a:r>
              <a:rPr lang="en-US" sz="1400" dirty="0"/>
              <a:t> GUI &amp; IDE clients (Subversion has been around longer).</a:t>
            </a:r>
          </a:p>
          <a:p>
            <a:pPr marL="0" indent="0" fontAlgn="base">
              <a:buNone/>
            </a:pPr>
            <a:r>
              <a:rPr lang="en-US" sz="1400" dirty="0" smtClean="0"/>
              <a:t>	Simple </a:t>
            </a:r>
            <a:r>
              <a:rPr lang="en-US" sz="1400" dirty="0"/>
              <a:t>to get started.</a:t>
            </a:r>
          </a:p>
          <a:p>
            <a:pPr marL="0" indent="0" fontAlgn="base">
              <a:buNone/>
            </a:pPr>
            <a:r>
              <a:rPr lang="en-US" sz="1400" dirty="0" smtClean="0"/>
              <a:t>Centralized Version Control Systems have </a:t>
            </a:r>
            <a:r>
              <a:rPr lang="en-US" sz="1400" dirty="0"/>
              <a:t>some drawbacks:</a:t>
            </a:r>
          </a:p>
          <a:p>
            <a:pPr marL="0" indent="0" fontAlgn="base">
              <a:buNone/>
            </a:pPr>
            <a:r>
              <a:rPr lang="en-US" sz="1400" dirty="0" smtClean="0"/>
              <a:t>	Dependent </a:t>
            </a:r>
            <a:r>
              <a:rPr lang="en-US" sz="1400" dirty="0"/>
              <a:t>on access to the server.</a:t>
            </a:r>
          </a:p>
          <a:p>
            <a:pPr marL="0" indent="0" fontAlgn="base">
              <a:buNone/>
            </a:pPr>
            <a:r>
              <a:rPr lang="en-US" sz="1400" dirty="0" smtClean="0"/>
              <a:t>	It </a:t>
            </a:r>
            <a:r>
              <a:rPr lang="en-US" sz="1400" dirty="0"/>
              <a:t>can be slower because every command connects to the server.</a:t>
            </a:r>
          </a:p>
          <a:p>
            <a:pPr marL="0" indent="0" fontAlgn="base">
              <a:buNone/>
            </a:pPr>
            <a:r>
              <a:rPr lang="en-US" sz="1400" dirty="0" smtClean="0"/>
              <a:t>	Branching </a:t>
            </a:r>
            <a:r>
              <a:rPr lang="en-US" sz="1400" dirty="0"/>
              <a:t>and merging tools are difficult to use.</a:t>
            </a:r>
          </a:p>
          <a:p>
            <a:pPr marL="0" indent="0">
              <a:buNone/>
            </a:pPr>
            <a:endParaRPr lang="en-US" sz="1400" dirty="0"/>
          </a:p>
        </p:txBody>
      </p:sp>
    </p:spTree>
    <p:extLst>
      <p:ext uri="{BB962C8B-B14F-4D97-AF65-F5344CB8AC3E}">
        <p14:creationId xmlns:p14="http://schemas.microsoft.com/office/powerpoint/2010/main" val="142681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6593"/>
          </a:xfrm>
        </p:spPr>
        <p:txBody>
          <a:bodyPr/>
          <a:lstStyle/>
          <a:p>
            <a:pPr algn="ctr"/>
            <a:r>
              <a:rPr lang="en-US" sz="3200" dirty="0" smtClean="0"/>
              <a:t>Version Control – Distributed Version Control</a:t>
            </a:r>
            <a:endParaRPr lang="en-US" sz="3200" dirty="0"/>
          </a:p>
        </p:txBody>
      </p:sp>
      <p:sp>
        <p:nvSpPr>
          <p:cNvPr id="3" name="Content Placeholder 2"/>
          <p:cNvSpPr>
            <a:spLocks noGrp="1"/>
          </p:cNvSpPr>
          <p:nvPr>
            <p:ph idx="1"/>
          </p:nvPr>
        </p:nvSpPr>
        <p:spPr>
          <a:xfrm>
            <a:off x="646111" y="1184223"/>
            <a:ext cx="10731423" cy="5336497"/>
          </a:xfrm>
        </p:spPr>
        <p:txBody>
          <a:bodyPr>
            <a:noAutofit/>
          </a:bodyPr>
          <a:lstStyle/>
          <a:p>
            <a:pPr marL="0" indent="0">
              <a:buNone/>
            </a:pPr>
            <a:r>
              <a:rPr lang="en-US" sz="1400" dirty="0" smtClean="0"/>
              <a:t>Distributed Version Control systems </a:t>
            </a:r>
            <a:r>
              <a:rPr lang="en-US" sz="1400" dirty="0"/>
              <a:t>do not necessarily rely on a central server to store all the versions of a project’s files. Instead, every </a:t>
            </a:r>
            <a:r>
              <a:rPr lang="en-US" sz="1400" dirty="0" smtClean="0"/>
              <a:t>programmer “clones</a:t>
            </a:r>
            <a:r>
              <a:rPr lang="en-US" sz="1400" dirty="0"/>
              <a:t>” a copy of a repository </a:t>
            </a:r>
            <a:r>
              <a:rPr lang="en-US" sz="1400" dirty="0" smtClean="0"/>
              <a:t>so that they can have the</a:t>
            </a:r>
            <a:r>
              <a:rPr lang="en-US" sz="1400" dirty="0"/>
              <a:t> </a:t>
            </a:r>
            <a:r>
              <a:rPr lang="en-US" sz="1400" b="1" dirty="0"/>
              <a:t>full</a:t>
            </a:r>
            <a:r>
              <a:rPr lang="en-US" sz="1400" dirty="0"/>
              <a:t> history of the project on their own hard drive. This copy (or “clone”) has </a:t>
            </a:r>
            <a:r>
              <a:rPr lang="en-US" sz="1400" i="1" dirty="0"/>
              <a:t>all</a:t>
            </a:r>
            <a:r>
              <a:rPr lang="en-US" sz="1400" dirty="0"/>
              <a:t> of the metadata of the original.</a:t>
            </a:r>
          </a:p>
          <a:p>
            <a:pPr marL="0" indent="0">
              <a:buNone/>
            </a:pPr>
            <a:r>
              <a:rPr lang="en-US" sz="1400" dirty="0" smtClean="0"/>
              <a:t>This could sound like duplication of the repository or files, though in reality its true to an extent it solves most of the problems of the Centralized Version Control system and is an excellent upgrade from Centralized Version Control system. As these days the disk space has become more and more cheaper, maintaining duplicate copies on ones systems should not be a huge task. Well you would be thinking then, why can’t I just have it manually, well, as we discussed earlier there are so many issues of maintaining these duplicate copies manually and things would be awfully wrong in organization projects. Most </a:t>
            </a:r>
            <a:r>
              <a:rPr lang="en-US" sz="1400" dirty="0"/>
              <a:t>programming projects consist mostly of plain text files (and maybe a few images), and disk space is so cheap that </a:t>
            </a:r>
            <a:endParaRPr lang="en-US" sz="1400" dirty="0" smtClean="0"/>
          </a:p>
          <a:p>
            <a:pPr marL="0" indent="0">
              <a:buNone/>
            </a:pPr>
            <a:r>
              <a:rPr lang="en-US" sz="1400" dirty="0" smtClean="0"/>
              <a:t>One </a:t>
            </a:r>
            <a:r>
              <a:rPr lang="en-US" sz="1400" dirty="0"/>
              <a:t>common misconception about distributed version control systems is that there </a:t>
            </a:r>
            <a:r>
              <a:rPr lang="en-US" sz="1400" i="1" dirty="0"/>
              <a:t>cannot</a:t>
            </a:r>
            <a:r>
              <a:rPr lang="en-US" sz="1400" dirty="0"/>
              <a:t> be a central project repository. This is simply not true – there is nothing stopping you from saying “this copy of the project is the authoritative one.” This means that instead of a central repository being </a:t>
            </a:r>
            <a:r>
              <a:rPr lang="en-US" sz="1400" i="1" dirty="0"/>
              <a:t>required</a:t>
            </a:r>
            <a:r>
              <a:rPr lang="en-US" sz="1400" dirty="0"/>
              <a:t> by the tools you use, it is now optional and purely a </a:t>
            </a:r>
            <a:r>
              <a:rPr lang="en-US" sz="1400" dirty="0" smtClean="0"/>
              <a:t>social </a:t>
            </a:r>
            <a:r>
              <a:rPr lang="en-US" sz="1400" dirty="0"/>
              <a:t>issue</a:t>
            </a:r>
            <a:r>
              <a:rPr lang="en-US" sz="1400" dirty="0" smtClean="0"/>
              <a:t>.</a:t>
            </a:r>
            <a:endParaRPr lang="en-US" sz="1400" dirty="0"/>
          </a:p>
          <a:p>
            <a:pPr marL="0" indent="0">
              <a:buNone/>
            </a:pPr>
            <a:r>
              <a:rPr lang="en-US" sz="1400" dirty="0" smtClean="0"/>
              <a:t>One huge advantage of Distributed Version Control system is, you are not completely dependent on the Server copy. At the start of the day, you can fetch the changes from the central repository/ server and start your work. You are completely free and on your own. Once you have a copy on your own, travel around the world or go to places where there’s no internet connection and work on your own (of course as long as you don’t need internet connection for your own project resources). </a:t>
            </a:r>
          </a:p>
          <a:p>
            <a:pPr marL="0" indent="0">
              <a:buNone/>
            </a:pPr>
            <a:r>
              <a:rPr lang="en-US" sz="1400" dirty="0" smtClean="0"/>
              <a:t>Some of the disadvantages of Distributed Version Control System are: </a:t>
            </a:r>
          </a:p>
          <a:p>
            <a:pPr marL="0" indent="0">
              <a:buNone/>
            </a:pPr>
            <a:r>
              <a:rPr lang="en-US" sz="1400" dirty="0"/>
              <a:t>	</a:t>
            </a:r>
            <a:r>
              <a:rPr lang="en-US" sz="1400" dirty="0"/>
              <a:t>The distributed model is harder to understand.</a:t>
            </a:r>
          </a:p>
          <a:p>
            <a:pPr marL="0" indent="0">
              <a:buNone/>
            </a:pPr>
            <a:r>
              <a:rPr lang="en-US" sz="1400" dirty="0" smtClean="0"/>
              <a:t>	</a:t>
            </a:r>
            <a:r>
              <a:rPr lang="en-US" sz="1400" dirty="0"/>
              <a:t>The revisions are not incremental numbers, which make them harder to </a:t>
            </a:r>
            <a:r>
              <a:rPr lang="en-US" sz="1400" dirty="0" smtClean="0"/>
              <a:t>reference until you get a hang of it.</a:t>
            </a:r>
            <a:endParaRPr lang="en-US" sz="1400" dirty="0"/>
          </a:p>
          <a:p>
            <a:pPr marL="0" indent="0">
              <a:buNone/>
            </a:pPr>
            <a:endParaRPr lang="en-US" sz="1400" dirty="0"/>
          </a:p>
        </p:txBody>
      </p:sp>
    </p:spTree>
    <p:extLst>
      <p:ext uri="{BB962C8B-B14F-4D97-AF65-F5344CB8AC3E}">
        <p14:creationId xmlns:p14="http://schemas.microsoft.com/office/powerpoint/2010/main" val="620089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4934</TotalTime>
  <Words>1462</Words>
  <Application>Microsoft Macintosh PowerPoint</Application>
  <PresentationFormat>Widescreen</PresentationFormat>
  <Paragraphs>188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Wingdings 3</vt:lpstr>
      <vt:lpstr>Arial</vt:lpstr>
      <vt:lpstr>Ion</vt:lpstr>
      <vt:lpstr>Complete Git &amp; Github Course: For Dev, Qa And Et Al</vt:lpstr>
      <vt:lpstr>Welcome Note…</vt:lpstr>
      <vt:lpstr>Course Outline</vt:lpstr>
      <vt:lpstr>Course Outline</vt:lpstr>
      <vt:lpstr>Prerequisites </vt:lpstr>
      <vt:lpstr>Version Control</vt:lpstr>
      <vt:lpstr>Version Control</vt:lpstr>
      <vt:lpstr>Version Control - Centralized Version Control</vt:lpstr>
      <vt:lpstr>Version Control – Distributed Version Control</vt:lpstr>
      <vt:lpstr>Version Control</vt:lpstr>
      <vt:lpstr>Version Control</vt:lpstr>
      <vt:lpstr>Version Control - Centralized Version Control</vt:lpstr>
      <vt:lpstr>Version Control - Centralized Version Control</vt:lpstr>
      <vt:lpstr>Git – 2-tier Architecture</vt:lpstr>
      <vt:lpstr>Git – 3-tier Architecture</vt:lpstr>
      <vt:lpstr>Git – 3-tier Architecture</vt:lpstr>
      <vt:lpstr>Git vs GitHub</vt:lpstr>
      <vt:lpstr>Typical Daily Activities Of Folks Involved With Distributed Version Control</vt:lpstr>
      <vt:lpstr>Typical Daily Activities Of Folks Involved With Distributed Version Control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Git &amp; Github Course: For Dev, Qa And Et Al</dc:title>
  <dc:creator>Microsoft Office User</dc:creator>
  <cp:lastModifiedBy>Microsoft Office User</cp:lastModifiedBy>
  <cp:revision>134</cp:revision>
  <dcterms:created xsi:type="dcterms:W3CDTF">2016-07-29T17:09:12Z</dcterms:created>
  <dcterms:modified xsi:type="dcterms:W3CDTF">2016-08-02T03:28:26Z</dcterms:modified>
</cp:coreProperties>
</file>