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267" r:id="rId6"/>
    <p:sldId id="268" r:id="rId7"/>
    <p:sldId id="269" r:id="rId8"/>
    <p:sldId id="270" r:id="rId9"/>
    <p:sldId id="271" r:id="rId10"/>
    <p:sldId id="273"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39" d="100"/>
          <a:sy n="39" d="100"/>
        </p:scale>
        <p:origin x="8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inuddin Shaik" userId="2130b4a990536333" providerId="LiveId" clId="{1C6EBAF3-54E5-4AA2-AE9C-AC8453F4466E}"/>
    <pc:docChg chg="delSld">
      <pc:chgData name="Moinuddin Shaik" userId="2130b4a990536333" providerId="LiveId" clId="{1C6EBAF3-54E5-4AA2-AE9C-AC8453F4466E}" dt="2023-07-22T18:26:47.302" v="0" actId="47"/>
      <pc:docMkLst>
        <pc:docMk/>
      </pc:docMkLst>
      <pc:sldChg chg="del">
        <pc:chgData name="Moinuddin Shaik" userId="2130b4a990536333" providerId="LiveId" clId="{1C6EBAF3-54E5-4AA2-AE9C-AC8453F4466E}" dt="2023-07-22T18:26:47.302" v="0" actId="47"/>
        <pc:sldMkLst>
          <pc:docMk/>
          <pc:sldMk cId="86096060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7/22/2023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58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047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69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1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22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2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88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67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759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50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7/22/2023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5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7/22/2023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9154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866275"/>
            <a:ext cx="4813072" cy="3267614"/>
          </a:xfrm>
        </p:spPr>
        <p:txBody>
          <a:bodyPr>
            <a:normAutofit/>
          </a:bodyPr>
          <a:lstStyle/>
          <a:p>
            <a:pPr rtl="0">
              <a:spcBef>
                <a:spcPts val="0"/>
              </a:spcBef>
              <a:spcAft>
                <a:spcPts val="0"/>
              </a:spcAft>
            </a:pPr>
            <a:r>
              <a:rPr lang="en-US" sz="4400" b="1" i="0" u="none" strike="noStrike" dirty="0">
                <a:solidFill>
                  <a:srgbClr val="7030A0"/>
                </a:solidFill>
                <a:effectLst/>
                <a:latin typeface="Cambria" panose="02040503050406030204" pitchFamily="18" charset="0"/>
                <a:ea typeface="Cambria" panose="02040503050406030204" pitchFamily="18" charset="0"/>
              </a:rPr>
              <a:t>IMAGE STEGANOGRAPHY</a:t>
            </a:r>
            <a:br>
              <a:rPr lang="en-US" sz="4400" i="0" u="none" strike="noStrike" dirty="0">
                <a:solidFill>
                  <a:srgbClr val="7030A0"/>
                </a:solidFill>
                <a:latin typeface="Cambria" panose="02040503050406030204" pitchFamily="18" charset="0"/>
                <a:ea typeface="Cambria" panose="02040503050406030204" pitchFamily="18" charset="0"/>
              </a:rPr>
            </a:br>
            <a:endParaRPr lang="en-US" sz="4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sz="2400" b="1" i="0" u="none" strike="noStrike" dirty="0">
                <a:solidFill>
                  <a:srgbClr val="7030A0"/>
                </a:solidFill>
                <a:effectLst/>
                <a:latin typeface="Cambria" panose="02040503050406030204" pitchFamily="18" charset="0"/>
                <a:ea typeface="Cambria" panose="02040503050406030204" pitchFamily="18" charset="0"/>
              </a:rPr>
              <a:t>USING LEAST SIGNIFICANT BIT</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E723-F0E4-86B3-326B-8D2CFF7734D6}"/>
              </a:ext>
            </a:extLst>
          </p:cNvPr>
          <p:cNvSpPr>
            <a:spLocks noGrp="1"/>
          </p:cNvSpPr>
          <p:nvPr>
            <p:ph type="title"/>
          </p:nvPr>
        </p:nvSpPr>
        <p:spPr/>
        <p:txBody>
          <a:bodyPr>
            <a:normAutofit/>
          </a:bodyPr>
          <a:lstStyle/>
          <a:p>
            <a:r>
              <a:rPr lang="en-US" sz="4000" b="1" i="0" u="none" strike="noStrike" dirty="0">
                <a:solidFill>
                  <a:srgbClr val="7030A0"/>
                </a:solidFill>
                <a:effectLst/>
                <a:latin typeface="Times New Roman" panose="02020603050405020304" pitchFamily="18" charset="0"/>
              </a:rPr>
              <a:t>WHO ARE THE END USERS</a:t>
            </a:r>
            <a:endParaRPr lang="en-IN" sz="4000" dirty="0"/>
          </a:p>
        </p:txBody>
      </p:sp>
      <p:sp>
        <p:nvSpPr>
          <p:cNvPr id="3" name="Content Placeholder 2">
            <a:extLst>
              <a:ext uri="{FF2B5EF4-FFF2-40B4-BE49-F238E27FC236}">
                <a16:creationId xmlns:a16="http://schemas.microsoft.com/office/drawing/2014/main" id="{DE9ADC62-2527-D466-A7E8-8A443B36726D}"/>
              </a:ext>
            </a:extLst>
          </p:cNvPr>
          <p:cNvSpPr>
            <a:spLocks noGrp="1"/>
          </p:cNvSpPr>
          <p:nvPr>
            <p:ph idx="1"/>
          </p:nvPr>
        </p:nvSpPr>
        <p:spPr/>
        <p:txBody>
          <a:bodyPr>
            <a:normAutofit/>
          </a:bodyPr>
          <a:lstStyle/>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Individuals concerned about privacy</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Journalists and whistle blowers</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Intelligence and law enforcement agencies</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Corporate professionals</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Digital content creators and distributors</a:t>
            </a:r>
            <a:endParaRPr lang="en-US" sz="3600" b="0" i="0" u="none" strike="noStrike" dirty="0">
              <a:solidFill>
                <a:srgbClr val="374151"/>
              </a:solidFill>
              <a:effectLst/>
              <a:latin typeface="Noto Sans Symbols"/>
            </a:endParaRPr>
          </a:p>
        </p:txBody>
      </p:sp>
    </p:spTree>
    <p:extLst>
      <p:ext uri="{BB962C8B-B14F-4D97-AF65-F5344CB8AC3E}">
        <p14:creationId xmlns:p14="http://schemas.microsoft.com/office/powerpoint/2010/main" val="289703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995C-F49F-0A1B-DE2D-FD3EB49B243C}"/>
              </a:ext>
            </a:extLst>
          </p:cNvPr>
          <p:cNvSpPr>
            <a:spLocks noGrp="1"/>
          </p:cNvSpPr>
          <p:nvPr>
            <p:ph type="title"/>
          </p:nvPr>
        </p:nvSpPr>
        <p:spPr/>
        <p:txBody>
          <a:bodyPr>
            <a:noAutofit/>
          </a:bodyPr>
          <a:lstStyle/>
          <a:p>
            <a:pPr rtl="0">
              <a:spcBef>
                <a:spcPts val="0"/>
              </a:spcBef>
              <a:spcAft>
                <a:spcPts val="0"/>
              </a:spcAft>
            </a:pPr>
            <a:r>
              <a:rPr lang="en-IN" sz="4400" b="1" i="0" u="none" strike="noStrike" dirty="0">
                <a:solidFill>
                  <a:srgbClr val="7030A0"/>
                </a:solidFill>
                <a:effectLst/>
                <a:latin typeface="Times New Roman" panose="02020603050405020304" pitchFamily="18" charset="0"/>
              </a:rPr>
              <a:t>FUTURE ENHANCEMENT</a:t>
            </a:r>
            <a:br>
              <a:rPr lang="en-IN" sz="4400" b="0" dirty="0">
                <a:effectLst/>
              </a:rPr>
            </a:br>
            <a:br>
              <a:rPr lang="en-IN" sz="4400" dirty="0"/>
            </a:br>
            <a:endParaRPr lang="en-IN" sz="4400" dirty="0"/>
          </a:p>
        </p:txBody>
      </p:sp>
      <p:sp>
        <p:nvSpPr>
          <p:cNvPr id="3" name="Content Placeholder 2">
            <a:extLst>
              <a:ext uri="{FF2B5EF4-FFF2-40B4-BE49-F238E27FC236}">
                <a16:creationId xmlns:a16="http://schemas.microsoft.com/office/drawing/2014/main" id="{90500B18-A352-FD6F-C758-674A4EBB3CF7}"/>
              </a:ext>
            </a:extLst>
          </p:cNvPr>
          <p:cNvSpPr>
            <a:spLocks noGrp="1"/>
          </p:cNvSpPr>
          <p:nvPr>
            <p:ph idx="1"/>
          </p:nvPr>
        </p:nvSpPr>
        <p:spPr>
          <a:xfrm>
            <a:off x="1451578" y="1853754"/>
            <a:ext cx="9603275" cy="3744941"/>
          </a:xfrm>
        </p:spPr>
        <p:txBody>
          <a:bodyPr>
            <a:noAutofit/>
          </a:bodyPr>
          <a:lstStyle/>
          <a:p>
            <a:pPr algn="just" rtl="0" fontAlgn="base">
              <a:spcBef>
                <a:spcPts val="0"/>
              </a:spcBef>
              <a:spcAft>
                <a:spcPts val="0"/>
              </a:spcAft>
              <a:buFont typeface="Arial" panose="020B0604020202020204" pitchFamily="34" charset="0"/>
              <a:buChar char="•"/>
            </a:pPr>
            <a:r>
              <a:rPr lang="en-US" sz="2400" b="1" i="0" u="none" strike="noStrike" dirty="0">
                <a:solidFill>
                  <a:srgbClr val="374151"/>
                </a:solidFill>
                <a:effectLst/>
                <a:latin typeface="Times New Roman" panose="02020603050405020304" pitchFamily="18" charset="0"/>
              </a:rPr>
              <a:t>Deep learning and neural networks:</a:t>
            </a:r>
            <a:r>
              <a:rPr lang="en-US" sz="2400" b="0" i="0" u="none" strike="noStrike" dirty="0">
                <a:solidFill>
                  <a:srgbClr val="374151"/>
                </a:solidFill>
                <a:effectLst/>
                <a:latin typeface="Times New Roman" panose="02020603050405020304" pitchFamily="18" charset="0"/>
              </a:rPr>
              <a:t> The application of deep learning and neural networks in image steganography holds promise for future enhancements.</a:t>
            </a:r>
            <a:endParaRPr lang="en-US" sz="2400" b="1" i="0" u="none" strike="noStrike" dirty="0">
              <a:solidFill>
                <a:srgbClr val="374151"/>
              </a:solidFill>
              <a:effectLst/>
              <a:latin typeface="Noto Sans Symbols"/>
            </a:endParaRPr>
          </a:p>
          <a:p>
            <a:pPr algn="just" rtl="0" fontAlgn="base">
              <a:spcBef>
                <a:spcPts val="0"/>
              </a:spcBef>
              <a:spcAft>
                <a:spcPts val="0"/>
              </a:spcAft>
              <a:buFont typeface="Arial" panose="020B0604020202020204" pitchFamily="34" charset="0"/>
              <a:buChar char="•"/>
            </a:pPr>
            <a:r>
              <a:rPr lang="en-US" sz="2400" b="1" i="0" u="none" strike="noStrike" dirty="0">
                <a:solidFill>
                  <a:srgbClr val="374151"/>
                </a:solidFill>
                <a:effectLst/>
                <a:latin typeface="Times New Roman" panose="02020603050405020304" pitchFamily="18" charset="0"/>
              </a:rPr>
              <a:t>Steganography in emerging technologies: </a:t>
            </a:r>
            <a:r>
              <a:rPr lang="en-US" sz="2400" b="0" i="0" u="none" strike="noStrike" dirty="0">
                <a:solidFill>
                  <a:srgbClr val="374151"/>
                </a:solidFill>
                <a:effectLst/>
                <a:latin typeface="Times New Roman" panose="02020603050405020304" pitchFamily="18" charset="0"/>
              </a:rPr>
              <a:t>advancements in virtual reality (VR), augmented reality (AR), or the Internet of Things (IoT) can create novel applications and challenges for steganography.</a:t>
            </a:r>
            <a:endParaRPr lang="en-US" sz="2400" b="1" i="0" u="none" strike="noStrike" dirty="0">
              <a:solidFill>
                <a:srgbClr val="374151"/>
              </a:solidFill>
              <a:effectLst/>
              <a:latin typeface="Noto Sans Symbols"/>
            </a:endParaRPr>
          </a:p>
          <a:p>
            <a:r>
              <a:rPr lang="en-US" sz="2400" b="1" i="0" u="none" strike="noStrike" dirty="0">
                <a:solidFill>
                  <a:srgbClr val="374151"/>
                </a:solidFill>
                <a:effectLst/>
                <a:latin typeface="Times New Roman" panose="02020603050405020304" pitchFamily="18" charset="0"/>
              </a:rPr>
              <a:t>Security and encryption integration: </a:t>
            </a:r>
            <a:r>
              <a:rPr lang="en-US" sz="2400" b="0" i="0" u="none" strike="noStrike" dirty="0">
                <a:solidFill>
                  <a:srgbClr val="374151"/>
                </a:solidFill>
                <a:effectLst/>
                <a:latin typeface="Times New Roman" panose="02020603050405020304" pitchFamily="18" charset="0"/>
              </a:rPr>
              <a:t>Steganography can be combined with encryption techniques to provide enhanced security</a:t>
            </a:r>
            <a:endParaRPr lang="en-IN" sz="2400" dirty="0"/>
          </a:p>
        </p:txBody>
      </p:sp>
    </p:spTree>
    <p:extLst>
      <p:ext uri="{BB962C8B-B14F-4D97-AF65-F5344CB8AC3E}">
        <p14:creationId xmlns:p14="http://schemas.microsoft.com/office/powerpoint/2010/main" val="124018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B971-DA67-A6E3-70EB-CBAB651B852C}"/>
              </a:ext>
            </a:extLst>
          </p:cNvPr>
          <p:cNvSpPr>
            <a:spLocks noGrp="1"/>
          </p:cNvSpPr>
          <p:nvPr>
            <p:ph type="title"/>
          </p:nvPr>
        </p:nvSpPr>
        <p:spPr>
          <a:xfrm>
            <a:off x="1451579" y="778042"/>
            <a:ext cx="9603275" cy="1049235"/>
          </a:xfrm>
        </p:spPr>
        <p:txBody>
          <a:bodyPr>
            <a:normAutofit/>
          </a:bodyPr>
          <a:lstStyle/>
          <a:p>
            <a:r>
              <a:rPr lang="en-IN" sz="4600" b="1" i="0" u="none" strike="noStrike" dirty="0">
                <a:solidFill>
                  <a:srgbClr val="7030A0"/>
                </a:solidFill>
                <a:effectLst/>
                <a:latin typeface="Times New Roman" panose="02020603050405020304" pitchFamily="18" charset="0"/>
              </a:rPr>
              <a:t>CONCLUSION</a:t>
            </a:r>
            <a:endParaRPr lang="en-IN" sz="4600" dirty="0"/>
          </a:p>
        </p:txBody>
      </p:sp>
      <p:sp>
        <p:nvSpPr>
          <p:cNvPr id="3" name="Content Placeholder 2">
            <a:extLst>
              <a:ext uri="{FF2B5EF4-FFF2-40B4-BE49-F238E27FC236}">
                <a16:creationId xmlns:a16="http://schemas.microsoft.com/office/drawing/2014/main" id="{E8A17AEA-34D2-BBE2-BF38-817ED92E86E9}"/>
              </a:ext>
            </a:extLst>
          </p:cNvPr>
          <p:cNvSpPr>
            <a:spLocks noGrp="1"/>
          </p:cNvSpPr>
          <p:nvPr>
            <p:ph idx="1"/>
          </p:nvPr>
        </p:nvSpPr>
        <p:spPr>
          <a:xfrm>
            <a:off x="1451579" y="2015732"/>
            <a:ext cx="9603275" cy="3839636"/>
          </a:xfrm>
        </p:spPr>
        <p:txBody>
          <a:bodyPr>
            <a:no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We successfully embed data in an 8-bit color image. Additional features that could be added to this project include support for file types other than bitmap, and implementation of other steganographic methods. </a:t>
            </a:r>
            <a:endParaRPr lang="en-US" sz="28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However, this Project work and software package provide a good starting point for anyone interested in learning about steganography</a:t>
            </a:r>
            <a:endParaRPr lang="en-US" sz="2800" b="0" i="0" u="none" strike="noStrike" dirty="0">
              <a:solidFill>
                <a:srgbClr val="000000"/>
              </a:solidFill>
              <a:effectLst/>
              <a:latin typeface="Noto Sans Symbols"/>
            </a:endParaRPr>
          </a:p>
          <a:p>
            <a:endParaRPr lang="en-IN" sz="2800" dirty="0"/>
          </a:p>
        </p:txBody>
      </p:sp>
    </p:spTree>
    <p:extLst>
      <p:ext uri="{BB962C8B-B14F-4D97-AF65-F5344CB8AC3E}">
        <p14:creationId xmlns:p14="http://schemas.microsoft.com/office/powerpoint/2010/main" val="294746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0CA7-AABA-9D34-704E-E1860C36E6AD}"/>
              </a:ext>
            </a:extLst>
          </p:cNvPr>
          <p:cNvSpPr>
            <a:spLocks noGrp="1"/>
          </p:cNvSpPr>
          <p:nvPr>
            <p:ph type="title"/>
          </p:nvPr>
        </p:nvSpPr>
        <p:spPr/>
        <p:txBody>
          <a:bodyPr>
            <a:normAutofit/>
          </a:bodyPr>
          <a:lstStyle/>
          <a:p>
            <a:r>
              <a:rPr lang="en-IN" sz="4400" b="1" i="0" u="none" strike="noStrike" dirty="0">
                <a:solidFill>
                  <a:srgbClr val="7030A0"/>
                </a:solidFill>
                <a:effectLst/>
                <a:latin typeface="Times New Roman" panose="02020603050405020304" pitchFamily="18" charset="0"/>
              </a:rPr>
              <a:t>AGENDA</a:t>
            </a:r>
            <a:endParaRPr lang="en-IN" sz="4400" dirty="0"/>
          </a:p>
        </p:txBody>
      </p:sp>
      <p:sp>
        <p:nvSpPr>
          <p:cNvPr id="3" name="Content Placeholder 2">
            <a:extLst>
              <a:ext uri="{FF2B5EF4-FFF2-40B4-BE49-F238E27FC236}">
                <a16:creationId xmlns:a16="http://schemas.microsoft.com/office/drawing/2014/main" id="{02CDE2E6-119C-FA81-F3A3-B5AFFC53B97B}"/>
              </a:ext>
            </a:extLst>
          </p:cNvPr>
          <p:cNvSpPr>
            <a:spLocks noGrp="1"/>
          </p:cNvSpPr>
          <p:nvPr>
            <p:ph idx="1"/>
          </p:nvPr>
        </p:nvSpPr>
        <p:spPr/>
        <p:txBody>
          <a:bodyPr>
            <a:normAutofit/>
          </a:bodyPr>
          <a:lstStyle/>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Covert Communication</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Security and Confidentiality</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Resistance to Attacks</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Versatility</a:t>
            </a:r>
            <a:endParaRPr lang="en-US" sz="36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3600" b="0" i="0" u="none" strike="noStrike" dirty="0">
                <a:solidFill>
                  <a:srgbClr val="374151"/>
                </a:solidFill>
                <a:effectLst/>
                <a:latin typeface="Times New Roman" panose="02020603050405020304" pitchFamily="18" charset="0"/>
              </a:rPr>
              <a:t>Complementary Technique</a:t>
            </a:r>
            <a:endParaRPr lang="en-US" sz="3600" b="0" i="0" u="none" strike="noStrike" dirty="0">
              <a:solidFill>
                <a:srgbClr val="374151"/>
              </a:solidFill>
              <a:effectLst/>
              <a:latin typeface="Noto Sans Symbols"/>
            </a:endParaRPr>
          </a:p>
        </p:txBody>
      </p:sp>
    </p:spTree>
    <p:extLst>
      <p:ext uri="{BB962C8B-B14F-4D97-AF65-F5344CB8AC3E}">
        <p14:creationId xmlns:p14="http://schemas.microsoft.com/office/powerpoint/2010/main" val="366529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F3DE-4AB4-937B-5E93-2D896472D8F7}"/>
              </a:ext>
            </a:extLst>
          </p:cNvPr>
          <p:cNvSpPr>
            <a:spLocks noGrp="1"/>
          </p:cNvSpPr>
          <p:nvPr>
            <p:ph type="title"/>
          </p:nvPr>
        </p:nvSpPr>
        <p:spPr/>
        <p:txBody>
          <a:bodyPr>
            <a:noAutofit/>
          </a:bodyPr>
          <a:lstStyle/>
          <a:p>
            <a:pPr rtl="0">
              <a:spcBef>
                <a:spcPts val="0"/>
              </a:spcBef>
              <a:spcAft>
                <a:spcPts val="0"/>
              </a:spcAft>
            </a:pPr>
            <a:r>
              <a:rPr lang="en-US" sz="3600" b="1" i="0" u="none" strike="noStrike" dirty="0">
                <a:solidFill>
                  <a:srgbClr val="7030A0"/>
                </a:solidFill>
                <a:effectLst/>
                <a:latin typeface="Times New Roman" panose="02020603050405020304" pitchFamily="18" charset="0"/>
              </a:rPr>
              <a:t>PROBLEMS WITH SENDING PLAIN TEXT </a:t>
            </a:r>
            <a:br>
              <a:rPr lang="en-US" sz="3600" b="0" dirty="0">
                <a:effectLst/>
              </a:rPr>
            </a:br>
            <a:br>
              <a:rPr lang="en-US" sz="3600" dirty="0"/>
            </a:br>
            <a:endParaRPr lang="en-IN" sz="3600" dirty="0"/>
          </a:p>
        </p:txBody>
      </p:sp>
      <p:sp>
        <p:nvSpPr>
          <p:cNvPr id="3" name="Content Placeholder 2">
            <a:extLst>
              <a:ext uri="{FF2B5EF4-FFF2-40B4-BE49-F238E27FC236}">
                <a16:creationId xmlns:a16="http://schemas.microsoft.com/office/drawing/2014/main" id="{F270103E-4A63-AFC1-527D-8F2F443C2A7E}"/>
              </a:ext>
            </a:extLst>
          </p:cNvPr>
          <p:cNvSpPr>
            <a:spLocks noGrp="1"/>
          </p:cNvSpPr>
          <p:nvPr>
            <p:ph idx="1"/>
          </p:nvPr>
        </p:nvSpPr>
        <p:spPr/>
        <p:txBody>
          <a:bodyPr>
            <a:normAutofit/>
          </a:bodyPr>
          <a:lstStyle/>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Lack of Privacy</a:t>
            </a:r>
            <a:endParaRPr lang="en-US" sz="28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Security Risks</a:t>
            </a:r>
            <a:endParaRPr lang="en-US" sz="28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Message Tampering</a:t>
            </a:r>
            <a:endParaRPr lang="en-US" sz="28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Lack of Deniability</a:t>
            </a:r>
            <a:endParaRPr lang="en-US" sz="28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Regulatory Compliance</a:t>
            </a:r>
            <a:endParaRPr lang="en-US" sz="2800" b="0" i="0" u="none" strike="noStrike" dirty="0">
              <a:solidFill>
                <a:srgbClr val="374151"/>
              </a:solidFill>
              <a:effectLst/>
              <a:latin typeface="Noto Sans Symbols"/>
            </a:endParaRPr>
          </a:p>
          <a:p>
            <a:pPr rtl="0" fontAlgn="base">
              <a:spcBef>
                <a:spcPts val="0"/>
              </a:spcBef>
              <a:spcAft>
                <a:spcPts val="0"/>
              </a:spcAft>
              <a:buFont typeface="Wingdings" panose="05000000000000000000" pitchFamily="2" charset="2"/>
              <a:buChar char="q"/>
            </a:pPr>
            <a:r>
              <a:rPr lang="en-US" sz="2800" b="0" i="0" u="none" strike="noStrike" dirty="0">
                <a:solidFill>
                  <a:srgbClr val="374151"/>
                </a:solidFill>
                <a:effectLst/>
                <a:latin typeface="Times New Roman" panose="02020603050405020304" pitchFamily="18" charset="0"/>
              </a:rPr>
              <a:t>Steganalysis</a:t>
            </a:r>
            <a:endParaRPr lang="en-US" sz="2800" b="0" i="0" u="none" strike="noStrike" dirty="0">
              <a:solidFill>
                <a:srgbClr val="374151"/>
              </a:solidFill>
              <a:effectLst/>
              <a:latin typeface="Noto Sans Symbols"/>
            </a:endParaRPr>
          </a:p>
          <a:p>
            <a:pPr>
              <a:buFont typeface="Wingdings" panose="05000000000000000000" pitchFamily="2" charset="2"/>
              <a:buChar char="q"/>
            </a:pPr>
            <a:endParaRPr lang="en-IN" sz="2800" dirty="0"/>
          </a:p>
        </p:txBody>
      </p:sp>
    </p:spTree>
    <p:extLst>
      <p:ext uri="{BB962C8B-B14F-4D97-AF65-F5344CB8AC3E}">
        <p14:creationId xmlns:p14="http://schemas.microsoft.com/office/powerpoint/2010/main" val="262327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338E-A65C-F646-ADDB-A4B0259CA410}"/>
              </a:ext>
            </a:extLst>
          </p:cNvPr>
          <p:cNvSpPr>
            <a:spLocks noGrp="1"/>
          </p:cNvSpPr>
          <p:nvPr>
            <p:ph type="title"/>
          </p:nvPr>
        </p:nvSpPr>
        <p:spPr>
          <a:xfrm>
            <a:off x="1451579" y="581527"/>
            <a:ext cx="9603275" cy="842210"/>
          </a:xfrm>
        </p:spPr>
        <p:txBody>
          <a:bodyPr>
            <a:normAutofit/>
          </a:bodyPr>
          <a:lstStyle/>
          <a:p>
            <a:r>
              <a:rPr lang="en-IN" sz="4400" b="1" i="0" u="none" strike="noStrike" dirty="0">
                <a:solidFill>
                  <a:srgbClr val="7030A0"/>
                </a:solidFill>
                <a:effectLst/>
                <a:latin typeface="Times New Roman" panose="02020603050405020304" pitchFamily="18" charset="0"/>
              </a:rPr>
              <a:t>PROJECT OVERVIEW</a:t>
            </a:r>
            <a:endParaRPr lang="en-IN" sz="4400" dirty="0"/>
          </a:p>
        </p:txBody>
      </p:sp>
      <p:sp>
        <p:nvSpPr>
          <p:cNvPr id="3" name="Content Placeholder 2">
            <a:extLst>
              <a:ext uri="{FF2B5EF4-FFF2-40B4-BE49-F238E27FC236}">
                <a16:creationId xmlns:a16="http://schemas.microsoft.com/office/drawing/2014/main" id="{4244BE54-5A9F-FD5D-E88B-F39B3A6A9611}"/>
              </a:ext>
            </a:extLst>
          </p:cNvPr>
          <p:cNvSpPr>
            <a:spLocks noGrp="1"/>
          </p:cNvSpPr>
          <p:nvPr>
            <p:ph idx="1"/>
          </p:nvPr>
        </p:nvSpPr>
        <p:spPr>
          <a:xfrm>
            <a:off x="1451579" y="1876927"/>
            <a:ext cx="9603275" cy="4010526"/>
          </a:xfrm>
        </p:spPr>
        <p:txBody>
          <a:bodyPr>
            <a:noAutofit/>
          </a:bodyPr>
          <a:lstStyle/>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Get the input cover image and secret message.</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Accept the stego-key from the user and calculate average value of them.</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Convert each character of secret message and each LSB bit of cover image (R channel) from the position of average of stego-key.</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Substitute the LSB bit of cover image (R channel) with binary values of secret message with respect to the starting point until the end of secret message.</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Insert the end character value at the end of secret message.</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Calculate the PSNR, SNR of original and resulting images.</a:t>
            </a:r>
            <a:endParaRPr lang="en-US" sz="2200" b="0" i="0" u="none" strike="noStrike" dirty="0">
              <a:solidFill>
                <a:srgbClr val="000000"/>
              </a:solidFill>
              <a:effectLst/>
              <a:latin typeface="Noto Sans Symbols"/>
            </a:endParaRPr>
          </a:p>
          <a:p>
            <a:pPr algn="just" rtl="0" fontAlgn="base">
              <a:spcBef>
                <a:spcPts val="0"/>
              </a:spcBef>
              <a:spcAft>
                <a:spcPts val="0"/>
              </a:spcAft>
              <a:buFont typeface="Wingdings" panose="05000000000000000000" pitchFamily="2" charset="2"/>
              <a:buChar char="q"/>
            </a:pPr>
            <a:r>
              <a:rPr lang="en-US" sz="2200" b="0" i="0" u="none" strike="noStrike" dirty="0">
                <a:solidFill>
                  <a:srgbClr val="000000"/>
                </a:solidFill>
                <a:effectLst/>
                <a:latin typeface="Times New Roman" panose="02020603050405020304" pitchFamily="18" charset="0"/>
              </a:rPr>
              <a:t>Send a stego-image to the receiver.</a:t>
            </a:r>
            <a:endParaRPr lang="en-US" sz="2200" b="0" i="0" u="none" strike="noStrike" dirty="0">
              <a:solidFill>
                <a:srgbClr val="000000"/>
              </a:solidFill>
              <a:effectLst/>
              <a:latin typeface="Noto Sans Symbols"/>
            </a:endParaRPr>
          </a:p>
          <a:p>
            <a:pPr>
              <a:buFont typeface="Wingdings" panose="05000000000000000000" pitchFamily="2" charset="2"/>
              <a:buChar char="q"/>
            </a:pPr>
            <a:endParaRPr lang="en-IN" sz="2200" dirty="0"/>
          </a:p>
        </p:txBody>
      </p:sp>
    </p:spTree>
    <p:extLst>
      <p:ext uri="{BB962C8B-B14F-4D97-AF65-F5344CB8AC3E}">
        <p14:creationId xmlns:p14="http://schemas.microsoft.com/office/powerpoint/2010/main" val="414290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4D26-8A11-D9C0-8E7D-A85B5CDBF1AB}"/>
              </a:ext>
            </a:extLst>
          </p:cNvPr>
          <p:cNvSpPr>
            <a:spLocks noGrp="1"/>
          </p:cNvSpPr>
          <p:nvPr>
            <p:ph type="title"/>
          </p:nvPr>
        </p:nvSpPr>
        <p:spPr/>
        <p:txBody>
          <a:bodyPr>
            <a:noAutofit/>
          </a:bodyPr>
          <a:lstStyle/>
          <a:p>
            <a:pPr rtl="0">
              <a:spcBef>
                <a:spcPts val="0"/>
              </a:spcBef>
              <a:spcAft>
                <a:spcPts val="0"/>
              </a:spcAft>
            </a:pPr>
            <a:r>
              <a:rPr lang="en-IN" sz="4000" b="1" i="0" u="none" strike="noStrike" dirty="0">
                <a:solidFill>
                  <a:srgbClr val="7030A0"/>
                </a:solidFill>
                <a:effectLst/>
                <a:latin typeface="Times New Roman" panose="02020603050405020304" pitchFamily="18" charset="0"/>
              </a:rPr>
              <a:t>PROJECT REQUIREMENTS</a:t>
            </a:r>
            <a:br>
              <a:rPr lang="en-IN" sz="4000" b="0" dirty="0">
                <a:effectLst/>
              </a:rPr>
            </a:br>
            <a:br>
              <a:rPr lang="en-IN" sz="4000" dirty="0"/>
            </a:br>
            <a:endParaRPr lang="en-IN" sz="4000" dirty="0"/>
          </a:p>
        </p:txBody>
      </p:sp>
      <p:sp>
        <p:nvSpPr>
          <p:cNvPr id="3" name="Content Placeholder 2">
            <a:extLst>
              <a:ext uri="{FF2B5EF4-FFF2-40B4-BE49-F238E27FC236}">
                <a16:creationId xmlns:a16="http://schemas.microsoft.com/office/drawing/2014/main" id="{256BAFE6-F1E4-4512-CA9D-13559EEA6EDC}"/>
              </a:ext>
            </a:extLst>
          </p:cNvPr>
          <p:cNvSpPr>
            <a:spLocks noGrp="1"/>
          </p:cNvSpPr>
          <p:nvPr>
            <p:ph idx="1"/>
          </p:nvPr>
        </p:nvSpPr>
        <p:spPr>
          <a:xfrm>
            <a:off x="1451579" y="1853754"/>
            <a:ext cx="9603275" cy="3825151"/>
          </a:xfrm>
        </p:spPr>
        <p:txBody>
          <a:bodyPr>
            <a:noAutofit/>
          </a:bodyPr>
          <a:lstStyle/>
          <a:p>
            <a:pPr>
              <a:buFont typeface="Wingdings" panose="05000000000000000000" pitchFamily="2" charset="2"/>
              <a:buChar char="q"/>
            </a:pPr>
            <a:r>
              <a:rPr lang="en-US" sz="2300" dirty="0"/>
              <a:t>User Interface</a:t>
            </a:r>
          </a:p>
          <a:p>
            <a:pPr>
              <a:buFont typeface="Wingdings" panose="05000000000000000000" pitchFamily="2" charset="2"/>
              <a:buChar char="q"/>
            </a:pPr>
            <a:r>
              <a:rPr lang="en-US" sz="2300" dirty="0"/>
              <a:t>Image Handling</a:t>
            </a:r>
          </a:p>
          <a:p>
            <a:pPr>
              <a:buFont typeface="Wingdings" panose="05000000000000000000" pitchFamily="2" charset="2"/>
              <a:buChar char="q"/>
            </a:pPr>
            <a:r>
              <a:rPr lang="en-US" sz="2300" dirty="0"/>
              <a:t>Steganographic techniques</a:t>
            </a:r>
          </a:p>
          <a:p>
            <a:pPr>
              <a:buFont typeface="Wingdings" panose="05000000000000000000" pitchFamily="2" charset="2"/>
              <a:buChar char="q"/>
            </a:pPr>
            <a:r>
              <a:rPr lang="en-US" sz="2300" dirty="0"/>
              <a:t>Encryption and Security</a:t>
            </a:r>
          </a:p>
          <a:p>
            <a:pPr>
              <a:buFont typeface="Wingdings" panose="05000000000000000000" pitchFamily="2" charset="2"/>
              <a:buChar char="q"/>
            </a:pPr>
            <a:r>
              <a:rPr lang="en-US" sz="2300" dirty="0"/>
              <a:t>Compression and Error Handling</a:t>
            </a:r>
          </a:p>
          <a:p>
            <a:pPr>
              <a:buFont typeface="Wingdings" panose="05000000000000000000" pitchFamily="2" charset="2"/>
              <a:buChar char="q"/>
            </a:pPr>
            <a:r>
              <a:rPr lang="en-US" sz="2300" dirty="0"/>
              <a:t>Performance and Efficiency</a:t>
            </a:r>
          </a:p>
          <a:p>
            <a:pPr>
              <a:buFont typeface="Wingdings" panose="05000000000000000000" pitchFamily="2" charset="2"/>
              <a:buChar char="q"/>
            </a:pPr>
            <a:r>
              <a:rPr lang="en-US" sz="2300" dirty="0"/>
              <a:t>Documentation and Testing</a:t>
            </a:r>
          </a:p>
          <a:p>
            <a:pPr>
              <a:buFont typeface="Wingdings" panose="05000000000000000000" pitchFamily="2" charset="2"/>
              <a:buChar char="q"/>
            </a:pPr>
            <a:endParaRPr lang="en-IN" sz="2300" dirty="0"/>
          </a:p>
        </p:txBody>
      </p:sp>
    </p:spTree>
    <p:extLst>
      <p:ext uri="{BB962C8B-B14F-4D97-AF65-F5344CB8AC3E}">
        <p14:creationId xmlns:p14="http://schemas.microsoft.com/office/powerpoint/2010/main" val="309708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F373-A33D-742A-74EE-E8D6C55E0D99}"/>
              </a:ext>
            </a:extLst>
          </p:cNvPr>
          <p:cNvSpPr>
            <a:spLocks noGrp="1"/>
          </p:cNvSpPr>
          <p:nvPr>
            <p:ph type="title"/>
          </p:nvPr>
        </p:nvSpPr>
        <p:spPr/>
        <p:txBody>
          <a:bodyPr>
            <a:noAutofit/>
          </a:bodyPr>
          <a:lstStyle/>
          <a:p>
            <a:pPr rtl="0">
              <a:spcBef>
                <a:spcPts val="0"/>
              </a:spcBef>
              <a:spcAft>
                <a:spcPts val="0"/>
              </a:spcAft>
            </a:pPr>
            <a:r>
              <a:rPr lang="en-IN" sz="4000" b="1" i="0" u="none" strike="noStrike" dirty="0">
                <a:solidFill>
                  <a:srgbClr val="7030A0"/>
                </a:solidFill>
                <a:effectLst/>
                <a:latin typeface="Times New Roman" panose="02020603050405020304" pitchFamily="18" charset="0"/>
              </a:rPr>
              <a:t>PROJECT ARCHITECTURE DIAGRAM</a:t>
            </a:r>
            <a:br>
              <a:rPr lang="en-IN" sz="4000" b="0" dirty="0">
                <a:effectLst/>
              </a:rPr>
            </a:br>
            <a:br>
              <a:rPr lang="en-IN" sz="4000" dirty="0"/>
            </a:br>
            <a:endParaRPr lang="en-IN" sz="4000" dirty="0"/>
          </a:p>
        </p:txBody>
      </p:sp>
      <p:pic>
        <p:nvPicPr>
          <p:cNvPr id="1026" name="Picture 2" descr="SteganogarphyModel - Steganography Tutorial - Edureka">
            <a:extLst>
              <a:ext uri="{FF2B5EF4-FFF2-40B4-BE49-F238E27FC236}">
                <a16:creationId xmlns:a16="http://schemas.microsoft.com/office/drawing/2014/main" id="{A526F58C-5802-9F15-C1D5-9A24DC5A5A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774" y="2015585"/>
            <a:ext cx="7956884" cy="390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3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BF44-5621-0542-15C9-797851A44804}"/>
              </a:ext>
            </a:extLst>
          </p:cNvPr>
          <p:cNvSpPr>
            <a:spLocks noGrp="1"/>
          </p:cNvSpPr>
          <p:nvPr>
            <p:ph type="title"/>
          </p:nvPr>
        </p:nvSpPr>
        <p:spPr/>
        <p:txBody>
          <a:bodyPr>
            <a:normAutofit/>
          </a:bodyPr>
          <a:lstStyle/>
          <a:p>
            <a:r>
              <a:rPr lang="en-US" sz="4400" b="1" dirty="0">
                <a:solidFill>
                  <a:schemeClr val="accent3">
                    <a:lumMod val="50000"/>
                  </a:schemeClr>
                </a:solidFill>
                <a:latin typeface="Times New Roman" panose="02020603050405020304" pitchFamily="18" charset="0"/>
                <a:cs typeface="Times New Roman" panose="02020603050405020304" pitchFamily="18" charset="0"/>
              </a:rPr>
              <a:t>ANALYSIS</a:t>
            </a:r>
            <a:endParaRPr lang="en-IN" sz="4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401198-7FE8-6E1B-2388-6EEA7B5C03BD}"/>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600" dirty="0"/>
              <a:t>Fact finding techniques refer to the ways in which a software team discovers the various facts required for the development of the Steganography project. There are four techniques namely, </a:t>
            </a:r>
          </a:p>
          <a:p>
            <a:pPr>
              <a:buFont typeface="Wingdings" panose="05000000000000000000" pitchFamily="2" charset="2"/>
              <a:buChar char="q"/>
            </a:pPr>
            <a:r>
              <a:rPr lang="en-US" sz="2600" dirty="0"/>
              <a:t>1. Questionnaire </a:t>
            </a:r>
          </a:p>
          <a:p>
            <a:pPr>
              <a:buFont typeface="Wingdings" panose="05000000000000000000" pitchFamily="2" charset="2"/>
              <a:buChar char="q"/>
            </a:pPr>
            <a:r>
              <a:rPr lang="en-US" sz="2600" dirty="0"/>
              <a:t>2. Record Review </a:t>
            </a:r>
          </a:p>
          <a:p>
            <a:pPr>
              <a:buFont typeface="Wingdings" panose="05000000000000000000" pitchFamily="2" charset="2"/>
              <a:buChar char="q"/>
            </a:pPr>
            <a:r>
              <a:rPr lang="en-US" sz="2600" dirty="0"/>
              <a:t>3. Customer Interviews </a:t>
            </a:r>
          </a:p>
          <a:p>
            <a:pPr>
              <a:buFont typeface="Wingdings" panose="05000000000000000000" pitchFamily="2" charset="2"/>
              <a:buChar char="q"/>
            </a:pPr>
            <a:r>
              <a:rPr lang="en-US" sz="2600" dirty="0"/>
              <a:t>4. On-sight Observation</a:t>
            </a:r>
            <a:endParaRPr lang="en-IN" sz="2600" dirty="0"/>
          </a:p>
        </p:txBody>
      </p:sp>
    </p:spTree>
    <p:extLst>
      <p:ext uri="{BB962C8B-B14F-4D97-AF65-F5344CB8AC3E}">
        <p14:creationId xmlns:p14="http://schemas.microsoft.com/office/powerpoint/2010/main" val="203323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EAE84-592A-7B37-AACA-CF62373B2036}"/>
              </a:ext>
            </a:extLst>
          </p:cNvPr>
          <p:cNvSpPr txBox="1"/>
          <p:nvPr/>
        </p:nvSpPr>
        <p:spPr>
          <a:xfrm>
            <a:off x="689811" y="320842"/>
            <a:ext cx="10780294" cy="5262979"/>
          </a:xfrm>
          <a:prstGeom prst="rect">
            <a:avLst/>
          </a:prstGeom>
          <a:noFill/>
        </p:spPr>
        <p:txBody>
          <a:bodyPr wrap="square">
            <a:spAutoFit/>
          </a:bodyPr>
          <a:lstStyle/>
          <a:p>
            <a:r>
              <a:rPr lang="en-US" sz="4800" b="1" u="sng" dirty="0">
                <a:latin typeface="Times New Roman" panose="02020603050405020304" pitchFamily="18" charset="0"/>
                <a:cs typeface="Times New Roman" panose="02020603050405020304" pitchFamily="18" charset="0"/>
              </a:rPr>
              <a:t>Planning:</a:t>
            </a:r>
          </a:p>
          <a:p>
            <a:endParaRPr lang="en-US" sz="3200" dirty="0"/>
          </a:p>
          <a:p>
            <a:r>
              <a:rPr lang="en-US" sz="3200" dirty="0"/>
              <a:t> Planning is very important in every aspect of development work. Software project plan indicated scope of the project, milestones and deliverables, project estimates, resource allocation, risk management, scheduling techniques and quality control and standard. Software project plan can be viewed as the following: </a:t>
            </a:r>
          </a:p>
          <a:p>
            <a:endParaRPr lang="en-US" sz="3200" dirty="0"/>
          </a:p>
          <a:p>
            <a:endParaRPr lang="en-US" sz="3200" dirty="0"/>
          </a:p>
        </p:txBody>
      </p:sp>
    </p:spTree>
    <p:extLst>
      <p:ext uri="{BB962C8B-B14F-4D97-AF65-F5344CB8AC3E}">
        <p14:creationId xmlns:p14="http://schemas.microsoft.com/office/powerpoint/2010/main" val="146003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CE636-8E07-80A4-8E63-2A37CA7C29B1}"/>
              </a:ext>
            </a:extLst>
          </p:cNvPr>
          <p:cNvSpPr txBox="1"/>
          <p:nvPr/>
        </p:nvSpPr>
        <p:spPr>
          <a:xfrm>
            <a:off x="737937" y="224589"/>
            <a:ext cx="8626642" cy="6001643"/>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User Interfaces :</a:t>
            </a:r>
          </a:p>
          <a:p>
            <a:endParaRPr lang="en-US" sz="2800" dirty="0"/>
          </a:p>
          <a:p>
            <a:r>
              <a:rPr lang="en-US" sz="2800" dirty="0"/>
              <a:t>The use of Textbox and File and Folder browsing component for accepting input data. The input data are then used for processing the files. </a:t>
            </a:r>
          </a:p>
          <a:p>
            <a:endParaRPr lang="en-US" sz="2800" dirty="0"/>
          </a:p>
          <a:p>
            <a:r>
              <a:rPr lang="en-US" sz="3600" b="1" u="sng" dirty="0">
                <a:latin typeface="Times New Roman" panose="02020603050405020304" pitchFamily="18" charset="0"/>
                <a:cs typeface="Times New Roman" panose="02020603050405020304" pitchFamily="18" charset="0"/>
              </a:rPr>
              <a:t>Hardware Interfaces:</a:t>
            </a:r>
          </a:p>
          <a:p>
            <a:endParaRPr lang="en-US" sz="2800" dirty="0"/>
          </a:p>
          <a:p>
            <a:r>
              <a:rPr lang="en-US" sz="2800" dirty="0"/>
              <a:t>Large amount of binary data are processed in system; hence processor having free space will be useful for faster storage and retrieval of data. Here we have used 3.6 GHz P4 processor, which will have an additional support for our software. </a:t>
            </a:r>
            <a:endParaRPr lang="en-IN" sz="2800" dirty="0"/>
          </a:p>
        </p:txBody>
      </p:sp>
    </p:spTree>
    <p:extLst>
      <p:ext uri="{BB962C8B-B14F-4D97-AF65-F5344CB8AC3E}">
        <p14:creationId xmlns:p14="http://schemas.microsoft.com/office/powerpoint/2010/main" val="33988776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202</TotalTime>
  <Words>512</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Gill Sans MT</vt:lpstr>
      <vt:lpstr>Noto Sans Symbols</vt:lpstr>
      <vt:lpstr>Times New Roman</vt:lpstr>
      <vt:lpstr>Wingdings</vt:lpstr>
      <vt:lpstr>Gallery</vt:lpstr>
      <vt:lpstr>IMAGE STEGANOGRAPHY </vt:lpstr>
      <vt:lpstr>AGENDA</vt:lpstr>
      <vt:lpstr>PROBLEMS WITH SENDING PLAIN TEXT   </vt:lpstr>
      <vt:lpstr>PROJECT OVERVIEW</vt:lpstr>
      <vt:lpstr>PROJECT REQUIREMENTS  </vt:lpstr>
      <vt:lpstr>PROJECT ARCHITECTURE DIAGRAM  </vt:lpstr>
      <vt:lpstr>ANALYSIS</vt:lpstr>
      <vt:lpstr>PowerPoint Presentation</vt:lpstr>
      <vt:lpstr>PowerPoint Presentation</vt:lpstr>
      <vt:lpstr>WHO ARE THE END USERS</vt:lpstr>
      <vt:lpstr>FUTURE ENHANCEMENT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 </dc:title>
  <dc:creator>Moinuddin Shaik</dc:creator>
  <cp:lastModifiedBy>Moinuddin Shaik</cp:lastModifiedBy>
  <cp:revision>3</cp:revision>
  <dcterms:created xsi:type="dcterms:W3CDTF">2023-06-14T05:59:18Z</dcterms:created>
  <dcterms:modified xsi:type="dcterms:W3CDTF">2023-07-22T18:26:54Z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