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Titillium Web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  <p:embeddedFont>
      <p:font typeface="Asap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itilliumWeb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7.xml"/><Relationship Id="rId33" Type="http://schemas.openxmlformats.org/officeDocument/2006/relationships/font" Target="fonts/DMSans-bold.fntdata"/><Relationship Id="rId10" Type="http://schemas.openxmlformats.org/officeDocument/2006/relationships/slide" Target="slides/slide6.xml"/><Relationship Id="rId32" Type="http://schemas.openxmlformats.org/officeDocument/2006/relationships/font" Target="fonts/DMSans-regular.fntdata"/><Relationship Id="rId13" Type="http://schemas.openxmlformats.org/officeDocument/2006/relationships/slide" Target="slides/slide9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8.xml"/><Relationship Id="rId34" Type="http://schemas.openxmlformats.org/officeDocument/2006/relationships/font" Target="fonts/DMSans-italic.fntdata"/><Relationship Id="rId15" Type="http://schemas.openxmlformats.org/officeDocument/2006/relationships/slide" Target="slides/slide11.xml"/><Relationship Id="rId37" Type="http://schemas.openxmlformats.org/officeDocument/2006/relationships/font" Target="fonts/Asap-bold.fntdata"/><Relationship Id="rId14" Type="http://schemas.openxmlformats.org/officeDocument/2006/relationships/slide" Target="slides/slide10.xml"/><Relationship Id="rId36" Type="http://schemas.openxmlformats.org/officeDocument/2006/relationships/font" Target="fonts/Asap-regular.fntdata"/><Relationship Id="rId17" Type="http://schemas.openxmlformats.org/officeDocument/2006/relationships/slide" Target="slides/slide13.xml"/><Relationship Id="rId39" Type="http://schemas.openxmlformats.org/officeDocument/2006/relationships/font" Target="fonts/Asap-boldItalic.fntdata"/><Relationship Id="rId16" Type="http://schemas.openxmlformats.org/officeDocument/2006/relationships/slide" Target="slides/slide12.xml"/><Relationship Id="rId38" Type="http://schemas.openxmlformats.org/officeDocument/2006/relationships/font" Target="fonts/Asap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32787e2d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132787e2d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132787e2d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16" name="Google Shape;16;p2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flipH="1" rot="9110095">
              <a:off x="2369036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950967" y="2227067"/>
            <a:ext cx="44984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/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2309100" y="3698800"/>
            <a:ext cx="3140400" cy="1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grpSp>
        <p:nvGrpSpPr>
          <p:cNvPr id="93" name="Google Shape;93;p11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94" name="Google Shape;94;p11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3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12" name="Google Shape;112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4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30" name="Google Shape;130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4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951100" y="1356967"/>
            <a:ext cx="10290000" cy="1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36" name="Google Shape;136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15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951100" y="1509500"/>
            <a:ext cx="102900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49" name="Google Shape;149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8" name="Google Shape;158;p16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960133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2" type="subTitle"/>
          </p:nvPr>
        </p:nvSpPr>
        <p:spPr>
          <a:xfrm>
            <a:off x="4510047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3" type="subTitle"/>
          </p:nvPr>
        </p:nvSpPr>
        <p:spPr>
          <a:xfrm>
            <a:off x="8060004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4" type="subTitle"/>
          </p:nvPr>
        </p:nvSpPr>
        <p:spPr>
          <a:xfrm>
            <a:off x="960133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5" type="subTitle"/>
          </p:nvPr>
        </p:nvSpPr>
        <p:spPr>
          <a:xfrm>
            <a:off x="4510052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6" type="subTitle"/>
          </p:nvPr>
        </p:nvSpPr>
        <p:spPr>
          <a:xfrm>
            <a:off x="8060004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17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80" name="Google Shape;180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2028700" y="2089365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2" type="subTitle"/>
          </p:nvPr>
        </p:nvSpPr>
        <p:spPr>
          <a:xfrm>
            <a:off x="2028700" y="3176112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3" type="subTitle"/>
          </p:nvPr>
        </p:nvSpPr>
        <p:spPr>
          <a:xfrm>
            <a:off x="2028700" y="4266111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4" type="subTitle"/>
          </p:nvPr>
        </p:nvSpPr>
        <p:spPr>
          <a:xfrm>
            <a:off x="2028700" y="5356113"/>
            <a:ext cx="9046000" cy="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5" type="title"/>
          </p:nvPr>
        </p:nvSpPr>
        <p:spPr>
          <a:xfrm>
            <a:off x="1117300" y="1784433"/>
            <a:ext cx="926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188" name="Google Shape;188;p17"/>
          <p:cNvSpPr txBox="1"/>
          <p:nvPr>
            <p:ph idx="6" type="title"/>
          </p:nvPr>
        </p:nvSpPr>
        <p:spPr>
          <a:xfrm>
            <a:off x="1117300" y="3963367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189" name="Google Shape;189;p17"/>
          <p:cNvSpPr txBox="1"/>
          <p:nvPr>
            <p:ph idx="7" type="title"/>
          </p:nvPr>
        </p:nvSpPr>
        <p:spPr>
          <a:xfrm>
            <a:off x="1117300" y="2872300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190" name="Google Shape;190;p17"/>
          <p:cNvSpPr txBox="1"/>
          <p:nvPr>
            <p:ph idx="8" type="title"/>
          </p:nvPr>
        </p:nvSpPr>
        <p:spPr>
          <a:xfrm>
            <a:off x="1117300" y="5054433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191" name="Google Shape;191;p17"/>
          <p:cNvSpPr txBox="1"/>
          <p:nvPr>
            <p:ph idx="9" type="subTitle"/>
          </p:nvPr>
        </p:nvSpPr>
        <p:spPr>
          <a:xfrm>
            <a:off x="2028700" y="1784433"/>
            <a:ext cx="9046000" cy="4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3" type="subTitle"/>
          </p:nvPr>
        </p:nvSpPr>
        <p:spPr>
          <a:xfrm>
            <a:off x="2028700" y="2874432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4" type="subTitle"/>
          </p:nvPr>
        </p:nvSpPr>
        <p:spPr>
          <a:xfrm>
            <a:off x="2028700" y="3964431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5" type="subTitle"/>
          </p:nvPr>
        </p:nvSpPr>
        <p:spPr>
          <a:xfrm>
            <a:off x="2028700" y="5054429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8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97" name="Google Shape;197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2" name="Google Shape;212;p18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1" type="subTitle"/>
          </p:nvPr>
        </p:nvSpPr>
        <p:spPr>
          <a:xfrm>
            <a:off x="950967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2" type="subTitle"/>
          </p:nvPr>
        </p:nvSpPr>
        <p:spPr>
          <a:xfrm>
            <a:off x="4411000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3" type="subTitle"/>
          </p:nvPr>
        </p:nvSpPr>
        <p:spPr>
          <a:xfrm>
            <a:off x="950967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4" type="subTitle"/>
          </p:nvPr>
        </p:nvSpPr>
        <p:spPr>
          <a:xfrm>
            <a:off x="4411000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5" type="subTitle"/>
          </p:nvPr>
        </p:nvSpPr>
        <p:spPr>
          <a:xfrm>
            <a:off x="7871801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6" type="subTitle"/>
          </p:nvPr>
        </p:nvSpPr>
        <p:spPr>
          <a:xfrm>
            <a:off x="7871801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7" type="subTitle"/>
          </p:nvPr>
        </p:nvSpPr>
        <p:spPr>
          <a:xfrm>
            <a:off x="952484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18"/>
          <p:cNvSpPr txBox="1"/>
          <p:nvPr>
            <p:ph idx="8" type="subTitle"/>
          </p:nvPr>
        </p:nvSpPr>
        <p:spPr>
          <a:xfrm>
            <a:off x="4412517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9" type="subTitle"/>
          </p:nvPr>
        </p:nvSpPr>
        <p:spPr>
          <a:xfrm>
            <a:off x="7873319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13" type="subTitle"/>
          </p:nvPr>
        </p:nvSpPr>
        <p:spPr>
          <a:xfrm>
            <a:off x="952484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3" name="Google Shape;223;p18"/>
          <p:cNvSpPr txBox="1"/>
          <p:nvPr>
            <p:ph idx="14" type="subTitle"/>
          </p:nvPr>
        </p:nvSpPr>
        <p:spPr>
          <a:xfrm>
            <a:off x="4412517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" name="Google Shape;224;p18"/>
          <p:cNvSpPr txBox="1"/>
          <p:nvPr>
            <p:ph idx="15" type="subTitle"/>
          </p:nvPr>
        </p:nvSpPr>
        <p:spPr>
          <a:xfrm>
            <a:off x="7873319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27" name="Google Shape;227;p19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9"/>
          <p:cNvSpPr txBox="1"/>
          <p:nvPr>
            <p:ph type="title"/>
          </p:nvPr>
        </p:nvSpPr>
        <p:spPr>
          <a:xfrm>
            <a:off x="950967" y="952641"/>
            <a:ext cx="42544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950967" y="1894941"/>
            <a:ext cx="4254400" cy="1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/>
        </p:nvSpPr>
        <p:spPr>
          <a:xfrm>
            <a:off x="950967" y="4425392"/>
            <a:ext cx="42504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sap"/>
              <a:buNone/>
            </a:pPr>
            <a:r>
              <a:rPr b="1"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b="1" lang="en-US" sz="1467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-US" sz="1467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3"/>
              </a:rPr>
              <a:t>Flaticon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lang="en-US" sz="1467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4"/>
              </a:rPr>
              <a:t>Freepik</a:t>
            </a:r>
            <a:r>
              <a:rPr b="1" lang="en-US" sz="1467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sz="1467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34" name="Google Shape;234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237" name="Google Shape;237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41" name="Google Shape;241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0" name="Google Shape;20;p3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36633" y="2376837"/>
            <a:ext cx="3506800" cy="20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1236633" y="1395388"/>
            <a:ext cx="14112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245" name="Google Shape;245;p21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flipH="1" rot="9110095">
              <a:off x="2369036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54" name="Google Shape;254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7" name="Google Shape;27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30" name="Google Shape;30;p4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60000" y="1477417"/>
            <a:ext cx="102720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36" name="Google Shape;36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5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6230648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1606152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606152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6230645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667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3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52" name="Google Shape;52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64" name="Google Shape;64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67" name="Google Shape;67;p7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 txBox="1"/>
          <p:nvPr>
            <p:ph type="title"/>
          </p:nvPr>
        </p:nvSpPr>
        <p:spPr>
          <a:xfrm>
            <a:off x="5992433" y="1209392"/>
            <a:ext cx="4990400" cy="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5992433" y="2035359"/>
            <a:ext cx="4990400" cy="3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71" name="Google Shape;71;p7"/>
          <p:cNvSpPr/>
          <p:nvPr>
            <p:ph idx="2" type="pic"/>
          </p:nvPr>
        </p:nvSpPr>
        <p:spPr>
          <a:xfrm>
            <a:off x="1209167" y="904400"/>
            <a:ext cx="4338000" cy="50492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7225067" y="2068000"/>
            <a:ext cx="3688400" cy="27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grpSp>
        <p:nvGrpSpPr>
          <p:cNvPr id="74" name="Google Shape;74;p8"/>
          <p:cNvGrpSpPr/>
          <p:nvPr/>
        </p:nvGrpSpPr>
        <p:grpSpPr>
          <a:xfrm>
            <a:off x="4340159" y="-1941760"/>
            <a:ext cx="7362026" cy="11146641"/>
            <a:chOff x="3255118" y="-1456321"/>
            <a:chExt cx="5521520" cy="8359981"/>
          </a:xfrm>
        </p:grpSpPr>
        <p:sp>
          <p:nvSpPr>
            <p:cNvPr id="75" name="Google Shape;75;p8"/>
            <p:cNvSpPr/>
            <p:nvPr/>
          </p:nvSpPr>
          <p:spPr>
            <a:xfrm>
              <a:off x="62730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 rot="9110095">
              <a:off x="35316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79" name="Google Shape;79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82" name="Google Shape;82;p9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9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6151717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2" type="subTitle"/>
          </p:nvPr>
        </p:nvSpPr>
        <p:spPr>
          <a:xfrm>
            <a:off x="1107883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>
            <p:ph idx="2" type="pic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960000" y="4954400"/>
            <a:ext cx="9618800" cy="1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b="1" i="0" sz="2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b="0" i="0" sz="1867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/>
              <a:t>Breast Cancer Detection using AdaBoost Classifier</a:t>
            </a:r>
            <a:endParaRPr/>
          </a:p>
        </p:txBody>
      </p:sp>
      <p:sp>
        <p:nvSpPr>
          <p:cNvPr id="265" name="Google Shape;265;p22"/>
          <p:cNvSpPr txBox="1"/>
          <p:nvPr>
            <p:ph idx="1" type="subTitle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Presented by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4</a:t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6371000" y="4702133"/>
            <a:ext cx="149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" name="Google Shape;267;p22"/>
          <p:cNvGrpSpPr/>
          <p:nvPr/>
        </p:nvGrpSpPr>
        <p:grpSpPr>
          <a:xfrm>
            <a:off x="783968" y="1104933"/>
            <a:ext cx="4825731" cy="4648411"/>
            <a:chOff x="3293879" y="729765"/>
            <a:chExt cx="5604363" cy="5398433"/>
          </a:xfrm>
        </p:grpSpPr>
        <p:sp>
          <p:nvSpPr>
            <p:cNvPr id="268" name="Google Shape;268;p22"/>
            <p:cNvSpPr/>
            <p:nvPr/>
          </p:nvSpPr>
          <p:spPr>
            <a:xfrm>
              <a:off x="4065754" y="5321919"/>
              <a:ext cx="1240564" cy="161190"/>
            </a:xfrm>
            <a:custGeom>
              <a:rect b="b" l="l" r="r" t="t"/>
              <a:pathLst>
                <a:path extrusionOk="0" h="161190" w="1240564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50306" y="5800739"/>
              <a:ext cx="187543" cy="174762"/>
            </a:xfrm>
            <a:custGeom>
              <a:rect b="b" l="l" r="r" t="t"/>
              <a:pathLst>
                <a:path extrusionOk="0" h="174762" w="187543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923107" y="729765"/>
              <a:ext cx="4521577" cy="3604534"/>
            </a:xfrm>
            <a:custGeom>
              <a:rect b="b" l="l" r="r" t="t"/>
              <a:pathLst>
                <a:path extrusionOk="0" h="3604533" w="4521577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12954" y="3302966"/>
              <a:ext cx="1861016" cy="1016496"/>
            </a:xfrm>
            <a:custGeom>
              <a:rect b="b" l="l" r="r" t="t"/>
              <a:pathLst>
                <a:path extrusionOk="0" h="1016496" w="1861016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642310" y="3084562"/>
              <a:ext cx="1802920" cy="674656"/>
            </a:xfrm>
            <a:custGeom>
              <a:rect b="b" l="l" r="r" t="t"/>
              <a:pathLst>
                <a:path extrusionOk="0" h="674656" w="180292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145665" y="1423521"/>
              <a:ext cx="355137" cy="318131"/>
            </a:xfrm>
            <a:custGeom>
              <a:rect b="b" l="l" r="r" t="t"/>
              <a:pathLst>
                <a:path extrusionOk="0" h="318131" w="355137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28967" y="2329245"/>
              <a:ext cx="468284" cy="246254"/>
            </a:xfrm>
            <a:custGeom>
              <a:rect b="b" l="l" r="r" t="t"/>
              <a:pathLst>
                <a:path extrusionOk="0" h="246254" w="468284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349795" y="1256134"/>
              <a:ext cx="1762700" cy="1505675"/>
            </a:xfrm>
            <a:custGeom>
              <a:rect b="b" l="l" r="r" t="t"/>
              <a:pathLst>
                <a:path extrusionOk="0" h="1505675" w="176270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21523" y="2335892"/>
              <a:ext cx="519980" cy="235727"/>
            </a:xfrm>
            <a:custGeom>
              <a:rect b="b" l="l" r="r" t="t"/>
              <a:pathLst>
                <a:path extrusionOk="0" h="235727" w="51998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513035" y="1429035"/>
              <a:ext cx="519980" cy="235727"/>
            </a:xfrm>
            <a:custGeom>
              <a:rect b="b" l="l" r="r" t="t"/>
              <a:pathLst>
                <a:path extrusionOk="0" h="235727" w="51998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548411" y="1645311"/>
              <a:ext cx="1427104" cy="624804"/>
            </a:xfrm>
            <a:custGeom>
              <a:rect b="b" l="l" r="r" t="t"/>
              <a:pathLst>
                <a:path extrusionOk="0" h="624804" w="1427104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625669" y="1569662"/>
              <a:ext cx="1552283" cy="798337"/>
            </a:xfrm>
            <a:custGeom>
              <a:rect b="b" l="l" r="r" t="t"/>
              <a:pathLst>
                <a:path extrusionOk="0" h="798337" w="1552283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632963" y="1845522"/>
              <a:ext cx="1537727" cy="736123"/>
            </a:xfrm>
            <a:custGeom>
              <a:rect b="b" l="l" r="r" t="t"/>
              <a:pathLst>
                <a:path extrusionOk="0" h="736123" w="1537727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25616" y="1830799"/>
              <a:ext cx="1548732" cy="748049"/>
            </a:xfrm>
            <a:custGeom>
              <a:rect b="b" l="l" r="r" t="t"/>
              <a:pathLst>
                <a:path extrusionOk="0" h="748049" w="1548732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324426" y="1447228"/>
              <a:ext cx="215892" cy="109518"/>
            </a:xfrm>
            <a:custGeom>
              <a:rect b="b" l="l" r="r" t="t"/>
              <a:pathLst>
                <a:path extrusionOk="0" h="109518" w="215892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66731" y="1746547"/>
              <a:ext cx="215896" cy="109898"/>
            </a:xfrm>
            <a:custGeom>
              <a:rect b="b" l="l" r="r" t="t"/>
              <a:pathLst>
                <a:path extrusionOk="0" h="109898" w="215896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42869" y="1256134"/>
              <a:ext cx="1762688" cy="1505675"/>
            </a:xfrm>
            <a:custGeom>
              <a:rect b="b" l="l" r="r" t="t"/>
              <a:pathLst>
                <a:path extrusionOk="0" h="1505675" w="1762688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660304" y="1418371"/>
              <a:ext cx="100491" cy="450867"/>
            </a:xfrm>
            <a:custGeom>
              <a:rect b="b" l="l" r="r" t="t"/>
              <a:pathLst>
                <a:path extrusionOk="0" h="450867" w="100491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276821" y="1573302"/>
              <a:ext cx="660853" cy="660857"/>
            </a:xfrm>
            <a:custGeom>
              <a:rect b="b" l="l" r="r" t="t"/>
              <a:pathLst>
                <a:path extrusionOk="0" h="660857" w="660853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270150" y="1566571"/>
              <a:ext cx="680127" cy="674277"/>
            </a:xfrm>
            <a:custGeom>
              <a:rect b="b" l="l" r="r" t="t"/>
              <a:pathLst>
                <a:path extrusionOk="0" h="674277" w="680127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092997" y="1573302"/>
              <a:ext cx="660853" cy="660857"/>
            </a:xfrm>
            <a:custGeom>
              <a:rect b="b" l="l" r="r" t="t"/>
              <a:pathLst>
                <a:path extrusionOk="0" h="660857" w="660853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086314" y="1566631"/>
              <a:ext cx="674438" cy="674202"/>
            </a:xfrm>
            <a:custGeom>
              <a:rect b="b" l="l" r="r" t="t"/>
              <a:pathLst>
                <a:path extrusionOk="0" h="674202" w="674438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59516" y="1256150"/>
              <a:ext cx="1738725" cy="1505658"/>
            </a:xfrm>
            <a:custGeom>
              <a:rect b="b" l="l" r="r" t="t"/>
              <a:pathLst>
                <a:path extrusionOk="0" h="1505658" w="1738725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7312699" y="1409321"/>
              <a:ext cx="1378532" cy="1162298"/>
            </a:xfrm>
            <a:custGeom>
              <a:rect b="b" l="l" r="r" t="t"/>
              <a:pathLst>
                <a:path extrusionOk="0" h="1162298" w="1378532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227936" y="2835528"/>
              <a:ext cx="2670306" cy="2017483"/>
            </a:xfrm>
            <a:custGeom>
              <a:rect b="b" l="l" r="r" t="t"/>
              <a:pathLst>
                <a:path extrusionOk="0" h="2017483" w="2670306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605672" y="3295688"/>
              <a:ext cx="1875588" cy="1249456"/>
            </a:xfrm>
            <a:custGeom>
              <a:rect b="b" l="l" r="r" t="t"/>
              <a:pathLst>
                <a:path extrusionOk="0" h="1249456" w="1875588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625375" y="3003142"/>
              <a:ext cx="519976" cy="235727"/>
            </a:xfrm>
            <a:custGeom>
              <a:rect b="b" l="l" r="r" t="t"/>
              <a:pathLst>
                <a:path extrusionOk="0" h="235727" w="519976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293879" y="3896583"/>
              <a:ext cx="541427" cy="1494445"/>
            </a:xfrm>
            <a:custGeom>
              <a:rect b="b" l="l" r="r" t="t"/>
              <a:pathLst>
                <a:path extrusionOk="0" h="1494445" w="541427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205608" y="5380707"/>
              <a:ext cx="555979" cy="222304"/>
            </a:xfrm>
            <a:custGeom>
              <a:rect b="b" l="l" r="r" t="t"/>
              <a:pathLst>
                <a:path extrusionOk="0" h="222304" w="555979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198603" y="5372789"/>
              <a:ext cx="568160" cy="234449"/>
            </a:xfrm>
            <a:custGeom>
              <a:rect b="b" l="l" r="r" t="t"/>
              <a:pathLst>
                <a:path extrusionOk="0" h="234449" w="56816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82908" y="5422077"/>
              <a:ext cx="362232" cy="137102"/>
            </a:xfrm>
            <a:custGeom>
              <a:rect b="b" l="l" r="r" t="t"/>
              <a:pathLst>
                <a:path extrusionOk="0" h="137102" w="362232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753068" y="2876857"/>
              <a:ext cx="1556405" cy="2494226"/>
            </a:xfrm>
            <a:custGeom>
              <a:rect b="b" l="l" r="r" t="t"/>
              <a:pathLst>
                <a:path extrusionOk="0" h="2494226" w="1556405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328106" y="2888082"/>
              <a:ext cx="229519" cy="505278"/>
            </a:xfrm>
            <a:custGeom>
              <a:rect b="b" l="l" r="r" t="t"/>
              <a:pathLst>
                <a:path extrusionOk="0" h="505278" w="229519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263833" y="3600274"/>
              <a:ext cx="849403" cy="1756127"/>
            </a:xfrm>
            <a:custGeom>
              <a:rect b="b" l="l" r="r" t="t"/>
              <a:pathLst>
                <a:path extrusionOk="0" h="1756127" w="849403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196185" y="2229108"/>
              <a:ext cx="702860" cy="888172"/>
            </a:xfrm>
            <a:custGeom>
              <a:rect b="b" l="l" r="r" t="t"/>
              <a:pathLst>
                <a:path extrusionOk="0" h="888172" w="70286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209525" y="2521895"/>
              <a:ext cx="554183" cy="595506"/>
            </a:xfrm>
            <a:custGeom>
              <a:rect b="b" l="l" r="r" t="t"/>
              <a:pathLst>
                <a:path extrusionOk="0" h="595506" w="554183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440371" y="2684077"/>
              <a:ext cx="137152" cy="136858"/>
            </a:xfrm>
            <a:custGeom>
              <a:rect b="b" l="l" r="r" t="t"/>
              <a:pathLst>
                <a:path extrusionOk="0" h="136858" w="137152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446485" y="2677375"/>
              <a:ext cx="324908" cy="137478"/>
            </a:xfrm>
            <a:custGeom>
              <a:rect b="b" l="l" r="r" t="t"/>
              <a:pathLst>
                <a:path extrusionOk="0" h="137478" w="324908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639857" y="2671273"/>
              <a:ext cx="137623" cy="137619"/>
            </a:xfrm>
            <a:custGeom>
              <a:rect b="b" l="l" r="r" t="t"/>
              <a:pathLst>
                <a:path extrusionOk="0" h="137619" w="137623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315456" y="2628290"/>
              <a:ext cx="463250" cy="325750"/>
            </a:xfrm>
            <a:custGeom>
              <a:rect b="b" l="l" r="r" t="t"/>
              <a:pathLst>
                <a:path extrusionOk="0" h="325750" w="46325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196613" y="2229056"/>
              <a:ext cx="702184" cy="531729"/>
            </a:xfrm>
            <a:custGeom>
              <a:rect b="b" l="l" r="r" t="t"/>
              <a:pathLst>
                <a:path extrusionOk="0" h="531729" w="702184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270429" y="2307141"/>
              <a:ext cx="459134" cy="362810"/>
            </a:xfrm>
            <a:custGeom>
              <a:rect b="b" l="l" r="r" t="t"/>
              <a:pathLst>
                <a:path extrusionOk="0" h="362810" w="459134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058120" y="3802496"/>
              <a:ext cx="1494018" cy="1678092"/>
            </a:xfrm>
            <a:custGeom>
              <a:rect b="b" l="l" r="r" t="t"/>
              <a:pathLst>
                <a:path extrusionOk="0" h="1678092" w="1494018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283351" y="5136906"/>
              <a:ext cx="281068" cy="341580"/>
            </a:xfrm>
            <a:custGeom>
              <a:rect b="b" l="l" r="r" t="t"/>
              <a:pathLst>
                <a:path extrusionOk="0" h="341580" w="281068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69073" y="3816499"/>
              <a:ext cx="209562" cy="393053"/>
            </a:xfrm>
            <a:custGeom>
              <a:rect b="b" l="l" r="r" t="t"/>
              <a:pathLst>
                <a:path extrusionOk="0" h="393053" w="209562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773953" y="3829217"/>
              <a:ext cx="162844" cy="166716"/>
            </a:xfrm>
            <a:custGeom>
              <a:rect b="b" l="l" r="r" t="t"/>
              <a:pathLst>
                <a:path extrusionOk="0" h="166716" w="162844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795441" y="3009576"/>
              <a:ext cx="1084529" cy="1840526"/>
            </a:xfrm>
            <a:custGeom>
              <a:rect b="b" l="l" r="r" t="t"/>
              <a:pathLst>
                <a:path extrusionOk="0" h="1840526" w="1084529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53017" y="3072658"/>
              <a:ext cx="810584" cy="1651011"/>
            </a:xfrm>
            <a:custGeom>
              <a:rect b="b" l="l" r="r" t="t"/>
              <a:pathLst>
                <a:path extrusionOk="0" h="1651011" w="810584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624063" y="3873999"/>
              <a:ext cx="145010" cy="446842"/>
            </a:xfrm>
            <a:custGeom>
              <a:rect b="b" l="l" r="r" t="t"/>
              <a:pathLst>
                <a:path extrusionOk="0" h="446842" w="14501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058858" y="4091636"/>
              <a:ext cx="562436" cy="1293231"/>
            </a:xfrm>
            <a:custGeom>
              <a:rect b="b" l="l" r="r" t="t"/>
              <a:pathLst>
                <a:path extrusionOk="0" h="1293231" w="562436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058603" y="3874011"/>
              <a:ext cx="1383382" cy="1532729"/>
            </a:xfrm>
            <a:custGeom>
              <a:rect b="b" l="l" r="r" t="t"/>
              <a:pathLst>
                <a:path extrusionOk="0" h="1532729" w="1383382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383051" y="5207228"/>
              <a:ext cx="383701" cy="195284"/>
            </a:xfrm>
            <a:custGeom>
              <a:rect b="b" l="l" r="r" t="t"/>
              <a:pathLst>
                <a:path extrusionOk="0" h="195284" w="383701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052813" y="3789739"/>
              <a:ext cx="1489696" cy="1697951"/>
            </a:xfrm>
            <a:custGeom>
              <a:rect b="b" l="l" r="r" t="t"/>
              <a:pathLst>
                <a:path extrusionOk="0" h="1697951" w="1489696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66916" y="3087136"/>
              <a:ext cx="553746" cy="805644"/>
            </a:xfrm>
            <a:custGeom>
              <a:rect b="b" l="l" r="r" t="t"/>
              <a:pathLst>
                <a:path extrusionOk="0" h="805644" w="553746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566916" y="3087136"/>
              <a:ext cx="553746" cy="805644"/>
            </a:xfrm>
            <a:custGeom>
              <a:rect b="b" l="l" r="r" t="t"/>
              <a:pathLst>
                <a:path extrusionOk="0" h="805644" w="553746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66916" y="3246872"/>
              <a:ext cx="289969" cy="632002"/>
            </a:xfrm>
            <a:custGeom>
              <a:rect b="b" l="l" r="r" t="t"/>
              <a:pathLst>
                <a:path extrusionOk="0" h="632002" w="289969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560812" y="3081224"/>
              <a:ext cx="565886" cy="817463"/>
            </a:xfrm>
            <a:custGeom>
              <a:rect b="b" l="l" r="r" t="t"/>
              <a:pathLst>
                <a:path extrusionOk="0" h="817463" w="565886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760917" y="3414753"/>
              <a:ext cx="387758" cy="164082"/>
            </a:xfrm>
            <a:custGeom>
              <a:rect b="b" l="l" r="r" t="t"/>
              <a:pathLst>
                <a:path extrusionOk="0" h="164082" w="387758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605699" y="3359583"/>
              <a:ext cx="549059" cy="328327"/>
            </a:xfrm>
            <a:custGeom>
              <a:rect b="b" l="l" r="r" t="t"/>
              <a:pathLst>
                <a:path extrusionOk="0" h="328327" w="549059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86841" y="3087125"/>
              <a:ext cx="522956" cy="425568"/>
            </a:xfrm>
            <a:custGeom>
              <a:rect b="b" l="l" r="r" t="t"/>
              <a:pathLst>
                <a:path extrusionOk="0" h="425568" w="522956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76473" y="4107967"/>
              <a:ext cx="169235" cy="150304"/>
            </a:xfrm>
            <a:custGeom>
              <a:rect b="b" l="l" r="r" t="t"/>
              <a:pathLst>
                <a:path extrusionOk="0" h="150304" w="169235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070403" y="4101877"/>
              <a:ext cx="181397" cy="162444"/>
            </a:xfrm>
            <a:custGeom>
              <a:rect b="b" l="l" r="r" t="t"/>
              <a:pathLst>
                <a:path extrusionOk="0" h="162444" w="181397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657847" y="3966833"/>
              <a:ext cx="651096" cy="299820"/>
            </a:xfrm>
            <a:custGeom>
              <a:rect b="b" l="l" r="r" t="t"/>
              <a:pathLst>
                <a:path extrusionOk="0" h="299820" w="651096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762928" y="4640478"/>
              <a:ext cx="1358085" cy="1081247"/>
            </a:xfrm>
            <a:custGeom>
              <a:rect b="b" l="l" r="r" t="t"/>
              <a:pathLst>
                <a:path extrusionOk="0" h="1081247" w="1358085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750372" y="4634384"/>
              <a:ext cx="1370274" cy="1093406"/>
            </a:xfrm>
            <a:custGeom>
              <a:rect b="b" l="l" r="r" t="t"/>
              <a:pathLst>
                <a:path extrusionOk="0" h="1093406" w="1370274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44218" y="5279072"/>
              <a:ext cx="557959" cy="702473"/>
            </a:xfrm>
            <a:custGeom>
              <a:rect b="b" l="l" r="r" t="t"/>
              <a:pathLst>
                <a:path extrusionOk="0" h="702473" w="557959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320600" y="5279073"/>
              <a:ext cx="382612" cy="415601"/>
            </a:xfrm>
            <a:custGeom>
              <a:rect b="b" l="l" r="r" t="t"/>
              <a:pathLst>
                <a:path extrusionOk="0" h="415601" w="382612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347514" y="5316334"/>
              <a:ext cx="1861244" cy="78021"/>
            </a:xfrm>
            <a:custGeom>
              <a:rect b="b" l="l" r="r" t="t"/>
              <a:pathLst>
                <a:path extrusionOk="0" h="78021" w="1861244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06019" y="5276552"/>
              <a:ext cx="1258624" cy="781415"/>
            </a:xfrm>
            <a:custGeom>
              <a:rect b="b" l="l" r="r" t="t"/>
              <a:pathLst>
                <a:path extrusionOk="0" h="781415" w="1258624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193959" y="5476337"/>
              <a:ext cx="1123631" cy="521113"/>
            </a:xfrm>
            <a:custGeom>
              <a:rect b="b" l="l" r="r" t="t"/>
              <a:pathLst>
                <a:path extrusionOk="0" h="521113" w="1123631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166398" y="5607242"/>
              <a:ext cx="1000438" cy="520956"/>
            </a:xfrm>
            <a:custGeom>
              <a:rect b="b" l="l" r="r" t="t"/>
              <a:pathLst>
                <a:path extrusionOk="0" h="520956" w="1000438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179407" y="5577690"/>
              <a:ext cx="1000442" cy="520995"/>
            </a:xfrm>
            <a:custGeom>
              <a:rect b="b" l="l" r="r" t="t"/>
              <a:pathLst>
                <a:path extrusionOk="0" h="520995" w="1000442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29030" y="5960419"/>
              <a:ext cx="541463" cy="76161"/>
            </a:xfrm>
            <a:custGeom>
              <a:rect b="b" l="l" r="r" t="t"/>
              <a:pathLst>
                <a:path extrusionOk="0" h="76161" w="541463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499298" y="5924772"/>
              <a:ext cx="541464" cy="76181"/>
            </a:xfrm>
            <a:custGeom>
              <a:rect b="b" l="l" r="r" t="t"/>
              <a:pathLst>
                <a:path extrusionOk="0" h="76181" w="541464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469669" y="5889049"/>
              <a:ext cx="540600" cy="76278"/>
            </a:xfrm>
            <a:custGeom>
              <a:rect b="b" l="l" r="r" t="t"/>
              <a:pathLst>
                <a:path extrusionOk="0" h="76278" w="54060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439963" y="5853403"/>
              <a:ext cx="541465" cy="76172"/>
            </a:xfrm>
            <a:custGeom>
              <a:rect b="b" l="l" r="r" t="t"/>
              <a:pathLst>
                <a:path extrusionOk="0" h="76172" w="541465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10319" y="5817784"/>
              <a:ext cx="541000" cy="76164"/>
            </a:xfrm>
            <a:custGeom>
              <a:rect b="b" l="l" r="r" t="t"/>
              <a:pathLst>
                <a:path extrusionOk="0" h="76164" w="54100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380612" y="5781901"/>
              <a:ext cx="540964" cy="76295"/>
            </a:xfrm>
            <a:custGeom>
              <a:rect b="b" l="l" r="r" t="t"/>
              <a:pathLst>
                <a:path extrusionOk="0" h="76295" w="540964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350981" y="5746408"/>
              <a:ext cx="541010" cy="76161"/>
            </a:xfrm>
            <a:custGeom>
              <a:rect b="b" l="l" r="r" t="t"/>
              <a:pathLst>
                <a:path extrusionOk="0" h="76161" w="54101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321290" y="5710760"/>
              <a:ext cx="541461" cy="76178"/>
            </a:xfrm>
            <a:custGeom>
              <a:rect b="b" l="l" r="r" t="t"/>
              <a:pathLst>
                <a:path extrusionOk="0" h="76178" w="541461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91660" y="5675031"/>
              <a:ext cx="540970" cy="76281"/>
            </a:xfrm>
            <a:custGeom>
              <a:rect b="b" l="l" r="r" t="t"/>
              <a:pathLst>
                <a:path extrusionOk="0" h="76281" w="54097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62077" y="5639393"/>
              <a:ext cx="541484" cy="76167"/>
            </a:xfrm>
            <a:custGeom>
              <a:rect b="b" l="l" r="r" t="t"/>
              <a:pathLst>
                <a:path extrusionOk="0" h="76167" w="541484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262077" y="5639393"/>
              <a:ext cx="808416" cy="397187"/>
            </a:xfrm>
            <a:custGeom>
              <a:rect b="b" l="l" r="r" t="t"/>
              <a:pathLst>
                <a:path extrusionOk="0" h="397187" w="808416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48271" y="2871246"/>
              <a:ext cx="1566768" cy="2498896"/>
            </a:xfrm>
            <a:custGeom>
              <a:rect b="b" l="l" r="r" t="t"/>
              <a:pathLst>
                <a:path extrusionOk="0" h="2498896" w="1566768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Reading the CSV file and naming the Columns</a:t>
            </a:r>
            <a:endParaRPr sz="3000"/>
          </a:p>
        </p:txBody>
      </p:sp>
      <p:sp>
        <p:nvSpPr>
          <p:cNvPr id="416" name="Google Shape;416;p31"/>
          <p:cNvSpPr txBox="1"/>
          <p:nvPr>
            <p:ph idx="1" type="subTitle"/>
          </p:nvPr>
        </p:nvSpPr>
        <p:spPr>
          <a:xfrm>
            <a:off x="961182" y="4357581"/>
            <a:ext cx="9910018" cy="188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Shape: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Number of duplicated rows: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pic>
        <p:nvPicPr>
          <p:cNvPr id="417" name="Google Shape;4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566" y="1558418"/>
            <a:ext cx="10828867" cy="224587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18" name="Google Shape;418;p31"/>
          <p:cNvSpPr txBox="1"/>
          <p:nvPr/>
        </p:nvSpPr>
        <p:spPr>
          <a:xfrm>
            <a:off x="686298" y="39524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3714" y="5401938"/>
            <a:ext cx="3394553" cy="57568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8258" y="4794963"/>
            <a:ext cx="897980" cy="3628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" type="subTitle"/>
          </p:nvPr>
        </p:nvSpPr>
        <p:spPr>
          <a:xfrm>
            <a:off x="1071323" y="1203364"/>
            <a:ext cx="1534476" cy="9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info:  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426" name="Google Shape;426;p32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036" y="1699868"/>
            <a:ext cx="5382419" cy="505653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428" name="Google Shape;4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4086" y="694263"/>
            <a:ext cx="2638438" cy="476114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29" name="Google Shape;429;p32"/>
          <p:cNvSpPr txBox="1"/>
          <p:nvPr/>
        </p:nvSpPr>
        <p:spPr>
          <a:xfrm>
            <a:off x="7459134" y="129793"/>
            <a:ext cx="4271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NULL or missing values: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7491168" y="5619765"/>
            <a:ext cx="4271795" cy="837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missing or NULL values in our dataset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Scaling the data</a:t>
            </a:r>
            <a:endParaRPr sz="3000"/>
          </a:p>
        </p:txBody>
      </p:sp>
      <p:sp>
        <p:nvSpPr>
          <p:cNvPr id="436" name="Google Shape;436;p33"/>
          <p:cNvSpPr txBox="1"/>
          <p:nvPr/>
        </p:nvSpPr>
        <p:spPr>
          <a:xfrm>
            <a:off x="1363420" y="4953000"/>
            <a:ext cx="9910018" cy="592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437" name="Google Shape;4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597" y="1312335"/>
            <a:ext cx="5461136" cy="545253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38" name="Google Shape;438;p33"/>
          <p:cNvSpPr txBox="1"/>
          <p:nvPr/>
        </p:nvSpPr>
        <p:spPr>
          <a:xfrm>
            <a:off x="7325510" y="2528923"/>
            <a:ext cx="4205592" cy="2460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By initializes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StandardScaler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(from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sklearn lib.</a:t>
            </a:r>
            <a:r>
              <a:rPr b="0" i="1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)</a:t>
            </a:r>
            <a:r>
              <a:rPr b="1" i="1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 which will standardize the features by removing the mean and scaling to unit variance.</a:t>
            </a:r>
            <a:endParaRPr b="1" i="0" sz="2400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Data cleaning</a:t>
            </a:r>
            <a:endParaRPr sz="3000"/>
          </a:p>
        </p:txBody>
      </p:sp>
      <p:sp>
        <p:nvSpPr>
          <p:cNvPr id="444" name="Google Shape;444;p34"/>
          <p:cNvSpPr txBox="1"/>
          <p:nvPr/>
        </p:nvSpPr>
        <p:spPr>
          <a:xfrm>
            <a:off x="1117887" y="1193799"/>
            <a:ext cx="5565015" cy="592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 Detection: Using IQR (Interquartile Range)</a:t>
            </a:r>
            <a:endParaRPr b="0" i="0" sz="2000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5" name="Google Shape;445;p34"/>
          <p:cNvSpPr txBox="1"/>
          <p:nvPr>
            <p:ph idx="1" type="subTitle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40" y="1937990"/>
            <a:ext cx="8064059" cy="316661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447" name="Google Shape;4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319" y="5470817"/>
            <a:ext cx="4397696" cy="38676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48" name="Google Shape;448;p34"/>
          <p:cNvSpPr txBox="1"/>
          <p:nvPr/>
        </p:nvSpPr>
        <p:spPr>
          <a:xfrm>
            <a:off x="7386182" y="5447999"/>
            <a:ext cx="4351867" cy="1177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removing the ID column which is not required for our Model</a:t>
            </a:r>
            <a:endParaRPr b="0" i="0" sz="2133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8749317" y="2775793"/>
            <a:ext cx="3061684" cy="1491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From our dataset we got around 171 outliers right now.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 categorical labels</a:t>
            </a:r>
            <a:endParaRPr/>
          </a:p>
        </p:txBody>
      </p:sp>
      <p:grpSp>
        <p:nvGrpSpPr>
          <p:cNvPr id="455" name="Google Shape;455;p35"/>
          <p:cNvGrpSpPr/>
          <p:nvPr/>
        </p:nvGrpSpPr>
        <p:grpSpPr>
          <a:xfrm>
            <a:off x="787367" y="1583240"/>
            <a:ext cx="6366761" cy="5198426"/>
            <a:chOff x="2413560" y="1342531"/>
            <a:chExt cx="7511516" cy="5478371"/>
          </a:xfrm>
        </p:grpSpPr>
        <p:pic>
          <p:nvPicPr>
            <p:cNvPr id="456" name="Google Shape;45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1659" y="1342531"/>
              <a:ext cx="7207340" cy="2427810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cxnSp>
          <p:nvCxnSpPr>
            <p:cNvPr id="457" name="Google Shape;457;p35"/>
            <p:cNvCxnSpPr/>
            <p:nvPr/>
          </p:nvCxnSpPr>
          <p:spPr>
            <a:xfrm>
              <a:off x="6169318" y="3896277"/>
              <a:ext cx="0" cy="516466"/>
            </a:xfrm>
            <a:prstGeom prst="straightConnector1">
              <a:avLst/>
            </a:prstGeom>
            <a:noFill/>
            <a:ln cap="flat" cmpd="sng" w="50800">
              <a:solidFill>
                <a:srgbClr val="FF662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458" name="Google Shape;45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3560" y="4546173"/>
              <a:ext cx="7511516" cy="2274729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59" name="Google Shape;459;p35"/>
          <p:cNvSpPr txBox="1"/>
          <p:nvPr>
            <p:ph idx="1" type="subTitle"/>
          </p:nvPr>
        </p:nvSpPr>
        <p:spPr>
          <a:xfrm>
            <a:off x="8578703" y="4783450"/>
            <a:ext cx="24006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Mapping</a:t>
            </a:r>
            <a:endParaRPr b="1"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Malignant = 1</a:t>
            </a:r>
            <a:endParaRPr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Benign = 0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7295622" y="1701633"/>
            <a:ext cx="4966753" cy="1340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Encoding categorical labels is important because: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Mathematical Interpretability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Model Compatibility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Improved Model Performance</a:t>
            </a:r>
            <a:endParaRPr b="0" i="0" sz="2133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/>
          </a:p>
        </p:txBody>
      </p:sp>
      <p:sp>
        <p:nvSpPr>
          <p:cNvPr id="466" name="Google Shape;466;p36"/>
          <p:cNvSpPr txBox="1"/>
          <p:nvPr/>
        </p:nvSpPr>
        <p:spPr>
          <a:xfrm>
            <a:off x="6336314" y="2349197"/>
            <a:ext cx="5508551" cy="2798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given dataset is </a:t>
            </a:r>
            <a:r>
              <a:rPr b="1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imbalanced </a:t>
            </a: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which leads to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High False Negatives/Positives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Poor Performance on Minority Class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Misleading Evaluation Metrics</a:t>
            </a:r>
            <a:endParaRPr b="0" i="0" sz="2133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benign cases = 62.7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malignant cases = 37.3</a:t>
            </a:r>
            <a:endParaRPr/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458" y="1727201"/>
            <a:ext cx="4389542" cy="42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splitting</a:t>
            </a:r>
            <a:endParaRPr/>
          </a:p>
        </p:txBody>
      </p:sp>
      <p:sp>
        <p:nvSpPr>
          <p:cNvPr id="473" name="Google Shape;473;p37"/>
          <p:cNvSpPr txBox="1"/>
          <p:nvPr>
            <p:ph idx="1" type="subTitle"/>
          </p:nvPr>
        </p:nvSpPr>
        <p:spPr>
          <a:xfrm>
            <a:off x="1183840" y="1664334"/>
            <a:ext cx="3712955" cy="627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Before splitting Dataset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1260040" y="3867349"/>
            <a:ext cx="3713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After splitting Dataset</a:t>
            </a:r>
            <a:endParaRPr/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134" y="2434667"/>
            <a:ext cx="897980" cy="3628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76" name="Google Shape;476;p37"/>
          <p:cNvSpPr txBox="1"/>
          <p:nvPr/>
        </p:nvSpPr>
        <p:spPr>
          <a:xfrm>
            <a:off x="1595894" y="2362740"/>
            <a:ext cx="2180240" cy="627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Shape of dataset:</a:t>
            </a:r>
            <a:endParaRPr/>
          </a:p>
        </p:txBody>
      </p:sp>
      <p:cxnSp>
        <p:nvCxnSpPr>
          <p:cNvPr id="477" name="Google Shape;477;p37"/>
          <p:cNvCxnSpPr>
            <a:endCxn id="474" idx="0"/>
          </p:cNvCxnSpPr>
          <p:nvPr/>
        </p:nvCxnSpPr>
        <p:spPr>
          <a:xfrm flipH="1">
            <a:off x="3116590" y="3156949"/>
            <a:ext cx="5700" cy="710400"/>
          </a:xfrm>
          <a:prstGeom prst="straightConnector1">
            <a:avLst/>
          </a:prstGeom>
          <a:noFill/>
          <a:ln cap="flat" cmpd="sng" w="50800">
            <a:solidFill>
              <a:srgbClr val="FF662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818" y="4565755"/>
            <a:ext cx="2753397" cy="73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403" y="1070044"/>
            <a:ext cx="7171067" cy="24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5749047" y="4587508"/>
            <a:ext cx="5739933" cy="7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 have split the data with the ratio of 80:20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Implementing SMOTE</a:t>
            </a:r>
            <a:endParaRPr/>
          </a:p>
        </p:txBody>
      </p:sp>
      <p:sp>
        <p:nvSpPr>
          <p:cNvPr id="486" name="Google Shape;486;p38"/>
          <p:cNvSpPr txBox="1"/>
          <p:nvPr>
            <p:ph idx="1" type="subTitle"/>
          </p:nvPr>
        </p:nvSpPr>
        <p:spPr>
          <a:xfrm>
            <a:off x="1183839" y="1504649"/>
            <a:ext cx="10305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SMOTE is implemented in train data after splitting the Original dataset.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r>
              <a:rPr i="1" lang="en-US" sz="2500"/>
              <a:t>not </a:t>
            </a:r>
            <a:r>
              <a:rPr i="1" lang="en-US" sz="2500"/>
              <a:t>@test data</a:t>
            </a:r>
            <a:endParaRPr/>
          </a:p>
        </p:txBody>
      </p:sp>
      <p:pic>
        <p:nvPicPr>
          <p:cNvPr id="487" name="Google Shape;4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904" y="2601412"/>
            <a:ext cx="5545927" cy="368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205" y="2585165"/>
            <a:ext cx="5545929" cy="361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 txBox="1"/>
          <p:nvPr/>
        </p:nvSpPr>
        <p:spPr>
          <a:xfrm>
            <a:off x="4530825" y="275175"/>
            <a:ext cx="73998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ynthetic </a:t>
            </a:r>
            <a:r>
              <a:rPr b="1"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inority </a:t>
            </a:r>
            <a:r>
              <a:rPr b="1"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ver-sampling </a:t>
            </a:r>
            <a:r>
              <a:rPr b="1"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echniqu</a:t>
            </a:r>
            <a:r>
              <a:rPr b="1"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</a:t>
            </a:r>
            <a:r>
              <a:rPr lang="en-US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is a method used to handle imbalanced datasets.</a:t>
            </a:r>
            <a:endParaRPr sz="2133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5689600" y="4242209"/>
            <a:ext cx="702340" cy="0"/>
          </a:xfrm>
          <a:prstGeom prst="straightConnector1">
            <a:avLst/>
          </a:prstGeom>
          <a:noFill/>
          <a:ln cap="flat" cmpd="sng" w="50800">
            <a:solidFill>
              <a:srgbClr val="FF662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Implementation of ADABOOST Classifier</a:t>
            </a:r>
            <a:endParaRPr/>
          </a:p>
        </p:txBody>
      </p:sp>
      <p:pic>
        <p:nvPicPr>
          <p:cNvPr id="496" name="Google Shape;4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752" y="1751930"/>
            <a:ext cx="4306247" cy="25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298" y="1673733"/>
            <a:ext cx="7199455" cy="286838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/>
          <p:nvPr>
            <p:ph idx="1" type="subTitle"/>
          </p:nvPr>
        </p:nvSpPr>
        <p:spPr>
          <a:xfrm>
            <a:off x="686300" y="4863600"/>
            <a:ext cx="114564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AdaBoost (Adaptive Boosting) is a popular </a:t>
            </a:r>
            <a:r>
              <a:rPr b="1" lang="en-US" sz="2000"/>
              <a:t>ensemble method</a:t>
            </a:r>
            <a:r>
              <a:rPr lang="en-US" sz="2000"/>
              <a:t> that improves the performance of </a:t>
            </a:r>
            <a:r>
              <a:rPr b="1" lang="en-US" sz="2000"/>
              <a:t>weak learners</a:t>
            </a:r>
            <a:r>
              <a:rPr lang="en-US" sz="2000"/>
              <a:t>, typically decision trees, by combining multiple models into a single, strong model.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We use </a:t>
            </a:r>
            <a:r>
              <a:rPr b="1" i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b="1" i="1" lang="en-US" sz="2000"/>
              <a:t> </a:t>
            </a:r>
            <a:r>
              <a:rPr lang="en-US" sz="2000"/>
              <a:t>to implement Adaboost in our dataset</a:t>
            </a:r>
            <a:endParaRPr b="1" i="1" sz="2500"/>
          </a:p>
        </p:txBody>
      </p:sp>
      <p:sp>
        <p:nvSpPr>
          <p:cNvPr id="499" name="Google Shape;499;p39"/>
          <p:cNvSpPr txBox="1"/>
          <p:nvPr/>
        </p:nvSpPr>
        <p:spPr>
          <a:xfrm>
            <a:off x="8874325" y="1302125"/>
            <a:ext cx="2622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decision stump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 Matrix</a:t>
            </a:r>
            <a:endParaRPr/>
          </a:p>
        </p:txBody>
      </p:sp>
      <p:sp>
        <p:nvSpPr>
          <p:cNvPr id="505" name="Google Shape;505;p40"/>
          <p:cNvSpPr txBox="1"/>
          <p:nvPr/>
        </p:nvSpPr>
        <p:spPr>
          <a:xfrm>
            <a:off x="1101970" y="5195149"/>
            <a:ext cx="10982014" cy="411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</a:t>
            </a:r>
            <a:r>
              <a:rPr b="1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WITH Outlier</a:t>
            </a:r>
            <a:r>
              <a:rPr b="0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model has higher recall with fewer false negatives, making it slightly better at identifying positive cases than </a:t>
            </a:r>
            <a:r>
              <a:rPr b="1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WITHOUT Outlier</a:t>
            </a:r>
            <a:r>
              <a:rPr b="0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. </a:t>
            </a: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2313543" y="1279909"/>
            <a:ext cx="2079815" cy="7261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1" lang="en-US" sz="2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7960221" y="1238186"/>
            <a:ext cx="2713317" cy="7261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1" lang="en-US" sz="2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/>
          </a:p>
        </p:txBody>
      </p:sp>
      <p:pic>
        <p:nvPicPr>
          <p:cNvPr id="508" name="Google Shape;5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83" y="2101766"/>
            <a:ext cx="4363194" cy="310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970" y="2063556"/>
            <a:ext cx="4502962" cy="314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Introduction to Breast Cancer</a:t>
            </a:r>
            <a:endParaRPr/>
          </a:p>
        </p:txBody>
      </p:sp>
      <p:sp>
        <p:nvSpPr>
          <p:cNvPr id="357" name="Google Shape;357;p23"/>
          <p:cNvSpPr txBox="1"/>
          <p:nvPr>
            <p:ph idx="1" type="subTitle"/>
          </p:nvPr>
        </p:nvSpPr>
        <p:spPr>
          <a:xfrm>
            <a:off x="955625" y="1511169"/>
            <a:ext cx="6502434" cy="2171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The disease occurs when abnormal cells in the breast grow uncontrollably, forming a tumor. These tumors can be benign (non-cancerous) or malignant (cancerous). </a:t>
            </a:r>
            <a:endParaRPr sz="1933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56559" y="1137402"/>
            <a:ext cx="3892482" cy="49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125" y="3308001"/>
            <a:ext cx="5242785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</a:t>
            </a:r>
            <a:endParaRPr/>
          </a:p>
        </p:txBody>
      </p:sp>
      <p:sp>
        <p:nvSpPr>
          <p:cNvPr id="515" name="Google Shape;515;p41"/>
          <p:cNvSpPr txBox="1"/>
          <p:nvPr>
            <p:ph idx="1" type="subTitle"/>
          </p:nvPr>
        </p:nvSpPr>
        <p:spPr>
          <a:xfrm>
            <a:off x="1166906" y="1419069"/>
            <a:ext cx="6740960" cy="694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 our Dataset we have, we TRAINED the model with and without outliers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endParaRPr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471" y="244050"/>
            <a:ext cx="357332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40" y="3429000"/>
            <a:ext cx="4268693" cy="140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469" y="3356051"/>
            <a:ext cx="4446492" cy="15473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/>
        </p:nvSpPr>
        <p:spPr>
          <a:xfrm>
            <a:off x="1650253" y="5438931"/>
            <a:ext cx="8891494" cy="694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our case the </a:t>
            </a:r>
            <a:r>
              <a:rPr b="1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Performance reduced</a:t>
            </a:r>
            <a:r>
              <a:rPr b="0" i="1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after removing outliers	</a:t>
            </a:r>
            <a:endParaRPr/>
          </a:p>
        </p:txBody>
      </p:sp>
      <p:sp>
        <p:nvSpPr>
          <p:cNvPr id="520" name="Google Shape;520;p41"/>
          <p:cNvSpPr txBox="1"/>
          <p:nvPr/>
        </p:nvSpPr>
        <p:spPr>
          <a:xfrm>
            <a:off x="2162361" y="2648900"/>
            <a:ext cx="2057649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1" lang="en-US" sz="2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/>
          </a:p>
        </p:txBody>
      </p:sp>
      <p:sp>
        <p:nvSpPr>
          <p:cNvPr id="521" name="Google Shape;521;p41"/>
          <p:cNvSpPr txBox="1"/>
          <p:nvPr/>
        </p:nvSpPr>
        <p:spPr>
          <a:xfrm>
            <a:off x="7701432" y="2632825"/>
            <a:ext cx="2776566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1" lang="en-US" sz="2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/>
        </p:nvSpPr>
        <p:spPr>
          <a:xfrm>
            <a:off x="686300" y="658000"/>
            <a:ext cx="10767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lang="en-US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Importance of Recall and Precision in Medical Diagnosis</a:t>
            </a:r>
            <a:endParaRPr/>
          </a:p>
        </p:txBody>
      </p:sp>
      <p:sp>
        <p:nvSpPr>
          <p:cNvPr id="527" name="Google Shape;527;p42"/>
          <p:cNvSpPr txBox="1"/>
          <p:nvPr>
            <p:ph idx="1" type="subTitle"/>
          </p:nvPr>
        </p:nvSpPr>
        <p:spPr>
          <a:xfrm>
            <a:off x="1156073" y="1570775"/>
            <a:ext cx="8943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/>
              <a:t>In breast cancer detection, </a:t>
            </a:r>
            <a:r>
              <a:rPr b="1" lang="en-US" sz="2500"/>
              <a:t>recall</a:t>
            </a:r>
            <a:r>
              <a:rPr lang="en-US" sz="2500"/>
              <a:t> is critical to ensure cancer cases aren’t missed, as false negatives could delay treatment.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b="1" lang="en-US" sz="2500"/>
              <a:t>Precision</a:t>
            </a:r>
            <a:r>
              <a:rPr lang="en-US" sz="2500"/>
              <a:t> </a:t>
            </a:r>
            <a:r>
              <a:rPr lang="en-US" sz="2500"/>
              <a:t>also matters to reduce false positives, minimizing unnecessary anxiety and tests</a:t>
            </a:r>
            <a:r>
              <a:rPr lang="en-US" sz="2500"/>
              <a:t>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/>
              <a:t>The </a:t>
            </a:r>
            <a:r>
              <a:rPr b="1" lang="en-US" sz="2500"/>
              <a:t>F1 score </a:t>
            </a:r>
            <a:r>
              <a:rPr lang="en-US" sz="2500"/>
              <a:t>provides a balanced measure, combining both precision and recall.</a:t>
            </a:r>
            <a:endParaRPr sz="2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</p:txBody>
      </p:sp>
      <p:pic>
        <p:nvPicPr>
          <p:cNvPr id="528" name="Google Shape;5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300" y="4252120"/>
            <a:ext cx="2687600" cy="26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Balancing Precision and Recall</a:t>
            </a:r>
            <a:endParaRPr b="1" sz="3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/>
          <p:cNvSpPr txBox="1"/>
          <p:nvPr>
            <p:ph idx="1" type="subTitle"/>
          </p:nvPr>
        </p:nvSpPr>
        <p:spPr>
          <a:xfrm>
            <a:off x="1156075" y="1570775"/>
            <a:ext cx="102327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/>
              <a:t>High Precision, Low Recall:</a:t>
            </a:r>
            <a:r>
              <a:rPr lang="en-US" sz="2500"/>
              <a:t> This might mean that while most positive diagnoses are accurate, some actual cases are missed (high false negatives).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/>
              <a:t>High Recall, Low Precision:</a:t>
            </a:r>
            <a:r>
              <a:rPr lang="en-US" sz="2500"/>
              <a:t> Most actual cases are identified, but with a risk of many false positives, leading to unnecessary treatments.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</p:txBody>
      </p:sp>
      <p:pic>
        <p:nvPicPr>
          <p:cNvPr id="535" name="Google Shape;5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225" y="4272975"/>
            <a:ext cx="4133275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/>
          <p:nvPr>
            <p:ph type="title"/>
          </p:nvPr>
        </p:nvSpPr>
        <p:spPr>
          <a:xfrm>
            <a:off x="618565" y="1586814"/>
            <a:ext cx="54774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Presented by</a:t>
            </a:r>
            <a:br>
              <a:rPr lang="en-US" sz="6000"/>
            </a:br>
            <a:r>
              <a:rPr lang="en-US" sz="6000"/>
              <a:t>TEAM-4</a:t>
            </a:r>
            <a:endParaRPr/>
          </a:p>
        </p:txBody>
      </p:sp>
      <p:sp>
        <p:nvSpPr>
          <p:cNvPr id="541" name="Google Shape;541;p44"/>
          <p:cNvSpPr txBox="1"/>
          <p:nvPr>
            <p:ph idx="1" type="subTitle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549" y="690282"/>
            <a:ext cx="5477435" cy="547743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>
            <p:ph idx="1" type="subTitle"/>
          </p:nvPr>
        </p:nvSpPr>
        <p:spPr>
          <a:xfrm>
            <a:off x="1532975" y="3839075"/>
            <a:ext cx="32298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Sayyed Nizar M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A.V.K Sai Surya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Bala Sairam Goli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Jayam V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Malignant Vs Benign</a:t>
            </a:r>
            <a:endParaRPr/>
          </a:p>
        </p:txBody>
      </p:sp>
      <p:sp>
        <p:nvSpPr>
          <p:cNvPr id="365" name="Google Shape;365;p24"/>
          <p:cNvSpPr txBox="1"/>
          <p:nvPr>
            <p:ph idx="1" type="subTitle"/>
          </p:nvPr>
        </p:nvSpPr>
        <p:spPr>
          <a:xfrm>
            <a:off x="1511516" y="1591734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/>
              <a:t>Malignant Tumor: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Cancerous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Aggressive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Metastasis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Life-threatening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7027300" y="1574801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Benign Tumor: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Non-cancerous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Slow-growing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metastasis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Not life-threatening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Machine Learning in HealthCare</a:t>
            </a:r>
            <a:endParaRPr/>
          </a:p>
        </p:txBody>
      </p:sp>
      <p:sp>
        <p:nvSpPr>
          <p:cNvPr id="372" name="Google Shape;372;p25"/>
          <p:cNvSpPr txBox="1"/>
          <p:nvPr>
            <p:ph idx="1" type="subTitle"/>
          </p:nvPr>
        </p:nvSpPr>
        <p:spPr>
          <a:xfrm>
            <a:off x="1646982" y="1621138"/>
            <a:ext cx="6015351" cy="4817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Disease Prediction and Diagnosis</a:t>
            </a:r>
            <a:endParaRPr/>
          </a:p>
          <a:p>
            <a:pPr indent="-2540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Medical Imaging</a:t>
            </a:r>
            <a:endParaRPr/>
          </a:p>
          <a:p>
            <a:pPr indent="-2540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Personalized Treatment Plans</a:t>
            </a:r>
            <a:endParaRPr/>
          </a:p>
          <a:p>
            <a:pPr indent="-2540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Predictive Analytics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306" y="529396"/>
            <a:ext cx="3166318" cy="237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629" y="3317777"/>
            <a:ext cx="3885671" cy="258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Why early detection of Breast Cancer is important?</a:t>
            </a:r>
            <a:endParaRPr/>
          </a:p>
        </p:txBody>
      </p:sp>
      <p:sp>
        <p:nvSpPr>
          <p:cNvPr id="380" name="Google Shape;380;p26"/>
          <p:cNvSpPr txBox="1"/>
          <p:nvPr>
            <p:ph idx="1" type="subTitle"/>
          </p:nvPr>
        </p:nvSpPr>
        <p:spPr>
          <a:xfrm>
            <a:off x="2138048" y="1667932"/>
            <a:ext cx="7640951" cy="4588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Higher Survival Rates</a:t>
            </a:r>
            <a:endParaRPr/>
          </a:p>
          <a:p>
            <a:pPr indent="-3683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4572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Less Aggressive Treatment</a:t>
            </a:r>
            <a:endParaRPr/>
          </a:p>
          <a:p>
            <a:pPr indent="-3683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4572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Lower Risk of Metastasis</a:t>
            </a:r>
            <a:endParaRPr/>
          </a:p>
          <a:p>
            <a:pPr indent="-3683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4572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Reduced Healthcare Costs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/>
          </a:p>
          <a:p>
            <a:pPr indent="-3683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  <a:p>
            <a:pPr indent="-3683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700"/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7930" y="1550662"/>
            <a:ext cx="3430871" cy="197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9131" y="3962399"/>
            <a:ext cx="2548467" cy="254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Some Algorithms used to analyze medical data</a:t>
            </a:r>
            <a:endParaRPr sz="3000"/>
          </a:p>
        </p:txBody>
      </p:sp>
      <p:sp>
        <p:nvSpPr>
          <p:cNvPr id="388" name="Google Shape;388;p27"/>
          <p:cNvSpPr txBox="1"/>
          <p:nvPr>
            <p:ph idx="1" type="subTitle"/>
          </p:nvPr>
        </p:nvSpPr>
        <p:spPr>
          <a:xfrm>
            <a:off x="1530458" y="1511300"/>
            <a:ext cx="9910018" cy="452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Decision Trees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Random Forest</a:t>
            </a:r>
            <a:endParaRPr/>
          </a:p>
          <a:p>
            <a:pPr indent="-2540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3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Support Vector Machines (SVM)</a:t>
            </a:r>
            <a:endParaRPr/>
          </a:p>
          <a:p>
            <a:pPr indent="-2540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3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K-Nearest Neighbors (KNN)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300"/>
              <a:t>Logistic Regression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52601"/>
            <a:ext cx="5657795" cy="404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Problem Statement</a:t>
            </a:r>
            <a:endParaRPr/>
          </a:p>
        </p:txBody>
      </p:sp>
      <p:sp>
        <p:nvSpPr>
          <p:cNvPr id="395" name="Google Shape;395;p28"/>
          <p:cNvSpPr txBox="1"/>
          <p:nvPr>
            <p:ph idx="1" type="subTitle"/>
          </p:nvPr>
        </p:nvSpPr>
        <p:spPr>
          <a:xfrm>
            <a:off x="1140991" y="1413934"/>
            <a:ext cx="9910018" cy="1490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focused on detecting breast cancer using the AdaBoost classifier. To develop a machine learning model that accurately classifies breast cancer as either malignant or benign using the AdaBoost algorithm.</a:t>
            </a:r>
            <a:endParaRPr sz="2200"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800" y="3005666"/>
            <a:ext cx="5232400" cy="313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/>
        </p:nvSpPr>
        <p:spPr>
          <a:xfrm>
            <a:off x="906430" y="71966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Collection </a:t>
            </a:r>
            <a:endParaRPr b="1" i="0" sz="30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1327257" y="1525363"/>
            <a:ext cx="9910018" cy="23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preprocess breast cancer data, typically sourced from the “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UCI Breast Cancer Wisconsin dataset.”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11" y="2773525"/>
            <a:ext cx="5373875" cy="268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4" name="Google Shape;4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7475" y="2862050"/>
            <a:ext cx="6118800" cy="2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Installing necessary libraries</a:t>
            </a:r>
            <a:endParaRPr/>
          </a:p>
        </p:txBody>
      </p:sp>
      <p:sp>
        <p:nvSpPr>
          <p:cNvPr id="410" name="Google Shape;410;p30"/>
          <p:cNvSpPr txBox="1"/>
          <p:nvPr>
            <p:ph idx="1" type="subTitle"/>
          </p:nvPr>
        </p:nvSpPr>
        <p:spPr>
          <a:xfrm>
            <a:off x="2392589" y="1496262"/>
            <a:ext cx="9910018" cy="516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/>
          </a:p>
          <a:p>
            <a:pPr indent="-342900" lvl="0" marL="482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/>
          </a:p>
          <a:p>
            <a:pPr indent="-342900" lvl="0" marL="482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