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0058400" cy="7772400"/>
  <p:notesSz cx="10058400" cy="7772400"/>
  <p:defaultTextStyle>
    <a:defPPr>
      <a:defRPr kern="0"/>
    </a:defPPr>
  </p:defaultTextStyle>
  <p:extLst>
    <p:ext uri="{521415D9-36F7-43E2-AB2F-B90AF26B5E84}">
      <p14:sectionLst xmlns:p14="http://schemas.microsoft.com/office/powerpoint/2010/main">
        <p14:section name="Default Section" id="{157317EB-B9FA-41C8-9E1D-12772B87A6D4}">
          <p14:sldIdLst>
            <p14:sldId id="256"/>
            <p14:sldId id="257"/>
            <p14:sldId id="258"/>
            <p14:sldId id="259"/>
          </p14:sldIdLst>
        </p14:section>
        <p14:section name="Untitled Section" id="{1BC0C466-65D5-426B-BE9D-606135A7F5A2}">
          <p14:sldIdLst>
            <p14:sldId id="260"/>
            <p14:sldId id="265"/>
            <p14:sldId id="261"/>
            <p14:sldId id="262"/>
            <p14:sldId id="263"/>
            <p14:sldId id="26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66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D MOIN UDDIN" userId="1bd4526323e71e69" providerId="LiveId" clId="{21632EEB-44E0-421D-8C20-4B3A517CEBF4}"/>
    <pc:docChg chg="custSel modSld">
      <pc:chgData name="MOHD MOIN UDDIN" userId="1bd4526323e71e69" providerId="LiveId" clId="{21632EEB-44E0-421D-8C20-4B3A517CEBF4}" dt="2024-10-15T10:59:56.299" v="105" actId="14100"/>
      <pc:docMkLst>
        <pc:docMk/>
      </pc:docMkLst>
      <pc:sldChg chg="modSp mod">
        <pc:chgData name="MOHD MOIN UDDIN" userId="1bd4526323e71e69" providerId="LiveId" clId="{21632EEB-44E0-421D-8C20-4B3A517CEBF4}" dt="2024-10-15T10:59:56.299" v="105" actId="14100"/>
        <pc:sldMkLst>
          <pc:docMk/>
          <pc:sldMk cId="0" sldId="256"/>
        </pc:sldMkLst>
        <pc:spChg chg="mod">
          <ac:chgData name="MOHD MOIN UDDIN" userId="1bd4526323e71e69" providerId="LiveId" clId="{21632EEB-44E0-421D-8C20-4B3A517CEBF4}" dt="2024-10-15T10:59:56.299" v="105" actId="14100"/>
          <ac:spMkLst>
            <pc:docMk/>
            <pc:sldMk cId="0" sldId="256"/>
            <ac:spMk id="4" creationId="{00000000-0000-0000-0000-000000000000}"/>
          </ac:spMkLst>
        </pc:spChg>
        <pc:picChg chg="mod">
          <ac:chgData name="MOHD MOIN UDDIN" userId="1bd4526323e71e69" providerId="LiveId" clId="{21632EEB-44E0-421D-8C20-4B3A517CEBF4}" dt="2024-10-15T10:22:42.118" v="0" actId="1076"/>
          <ac:picMkLst>
            <pc:docMk/>
            <pc:sldMk cId="0" sldId="256"/>
            <ac:picMk id="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9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9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391077" y="6220922"/>
            <a:ext cx="2472138" cy="407931"/>
          </a:xfrm>
          <a:prstGeom prst="rect">
            <a:avLst/>
          </a:prstGeom>
        </p:spPr>
      </p:pic>
      <p:sp>
        <p:nvSpPr>
          <p:cNvPr id="2" name="Holder 2"/>
          <p:cNvSpPr>
            <a:spLocks noGrp="1"/>
          </p:cNvSpPr>
          <p:nvPr>
            <p:ph type="title"/>
          </p:nvPr>
        </p:nvSpPr>
        <p:spPr>
          <a:xfrm>
            <a:off x="2741409" y="1023587"/>
            <a:ext cx="4575581" cy="1075193"/>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849847" y="2655856"/>
            <a:ext cx="8453120" cy="2229485"/>
          </a:xfrm>
          <a:prstGeom prst="rect">
            <a:avLst/>
          </a:prstGeom>
        </p:spPr>
        <p:txBody>
          <a:bodyPr wrap="square" lIns="0" tIns="0" rIns="0" bIns="0">
            <a:spAutoFit/>
          </a:bodyPr>
          <a:lstStyle>
            <a:lvl1pPr>
              <a:defRPr sz="19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10/15/2024</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907" y="1216414"/>
            <a:ext cx="9982200" cy="5658611"/>
          </a:xfrm>
          <a:prstGeom prst="rect">
            <a:avLst/>
          </a:prstGeom>
        </p:spPr>
      </p:pic>
      <p:sp>
        <p:nvSpPr>
          <p:cNvPr id="3" name="object 3"/>
          <p:cNvSpPr txBox="1"/>
          <p:nvPr/>
        </p:nvSpPr>
        <p:spPr>
          <a:xfrm>
            <a:off x="2077063" y="4114800"/>
            <a:ext cx="5904273" cy="762000"/>
          </a:xfrm>
          <a:prstGeom prst="rect">
            <a:avLst/>
          </a:prstGeom>
        </p:spPr>
        <p:txBody>
          <a:bodyPr vert="horz" wrap="square" lIns="0" tIns="12700" rIns="0" bIns="0" rtlCol="0">
            <a:spAutoFit/>
          </a:bodyPr>
          <a:lstStyle/>
          <a:p>
            <a:pPr marL="12065" marR="5080" algn="ctr">
              <a:lnSpc>
                <a:spcPct val="100000"/>
              </a:lnSpc>
              <a:spcBef>
                <a:spcPts val="100"/>
              </a:spcBef>
            </a:pPr>
            <a:r>
              <a:rPr lang="en-US" sz="2400" b="1" dirty="0">
                <a:solidFill>
                  <a:srgbClr val="CC3300"/>
                </a:solidFill>
              </a:rPr>
              <a:t>AMCAT Data: Analyzing Employment Trends and Skill Demand</a:t>
            </a:r>
            <a:endParaRPr sz="2400" b="1" dirty="0">
              <a:solidFill>
                <a:srgbClr val="CC3300"/>
              </a:solidFill>
              <a:latin typeface="Arial"/>
              <a:cs typeface="Arial"/>
            </a:endParaRPr>
          </a:p>
        </p:txBody>
      </p:sp>
      <p:sp>
        <p:nvSpPr>
          <p:cNvPr id="4" name="object 4"/>
          <p:cNvSpPr txBox="1"/>
          <p:nvPr/>
        </p:nvSpPr>
        <p:spPr>
          <a:xfrm>
            <a:off x="914400" y="5922927"/>
            <a:ext cx="3200400" cy="622605"/>
          </a:xfrm>
          <a:prstGeom prst="rect">
            <a:avLst/>
          </a:prstGeom>
        </p:spPr>
        <p:txBody>
          <a:bodyPr vert="horz" wrap="square" lIns="0" tIns="14604" rIns="0" bIns="0" rtlCol="0">
            <a:spAutoFit/>
          </a:bodyPr>
          <a:lstStyle/>
          <a:p>
            <a:pPr marL="12700">
              <a:lnSpc>
                <a:spcPct val="100000"/>
              </a:lnSpc>
              <a:spcBef>
                <a:spcPts val="114"/>
              </a:spcBef>
            </a:pPr>
            <a:r>
              <a:rPr sz="2300" b="1" dirty="0">
                <a:latin typeface="Arial"/>
                <a:cs typeface="Arial"/>
              </a:rPr>
              <a:t>Presented</a:t>
            </a:r>
            <a:r>
              <a:rPr sz="2300" b="1" spc="60" dirty="0">
                <a:latin typeface="Arial"/>
                <a:cs typeface="Arial"/>
              </a:rPr>
              <a:t> </a:t>
            </a:r>
            <a:r>
              <a:rPr sz="2300" b="1" spc="-25" dirty="0">
                <a:latin typeface="Arial"/>
                <a:cs typeface="Arial"/>
              </a:rPr>
              <a:t>By:</a:t>
            </a:r>
            <a:endParaRPr sz="2300" dirty="0">
              <a:latin typeface="Arial"/>
              <a:cs typeface="Arial"/>
            </a:endParaRPr>
          </a:p>
          <a:p>
            <a:pPr marL="12700">
              <a:lnSpc>
                <a:spcPct val="100000"/>
              </a:lnSpc>
              <a:spcBef>
                <a:spcPts val="25"/>
              </a:spcBef>
            </a:pPr>
            <a:r>
              <a:rPr lang="en-US" sz="1650" b="1" dirty="0">
                <a:latin typeface="Arial MT"/>
                <a:cs typeface="Arial MT"/>
              </a:rPr>
              <a:t>Mohammed Khaja Moinuddin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E5CA40-074A-A6D1-2EA8-6DE04CD657BA}"/>
              </a:ext>
            </a:extLst>
          </p:cNvPr>
          <p:cNvSpPr>
            <a:spLocks noGrp="1"/>
          </p:cNvSpPr>
          <p:nvPr>
            <p:ph type="title"/>
          </p:nvPr>
        </p:nvSpPr>
        <p:spPr>
          <a:xfrm>
            <a:off x="2895600" y="3330342"/>
            <a:ext cx="4876800" cy="1015663"/>
          </a:xfrm>
        </p:spPr>
        <p:txBody>
          <a:bodyPr/>
          <a:lstStyle/>
          <a:p>
            <a:pPr algn="ctr"/>
            <a:r>
              <a:rPr lang="en-US" sz="6600" dirty="0">
                <a:solidFill>
                  <a:srgbClr val="C00000"/>
                </a:solidFill>
                <a:latin typeface="Calisto MT" panose="02040603050505030304" pitchFamily="18" charset="0"/>
              </a:rPr>
              <a:t>Thank  You!</a:t>
            </a:r>
            <a:endParaRPr lang="en-IN" sz="6600" dirty="0">
              <a:solidFill>
                <a:srgbClr val="C00000"/>
              </a:solidFill>
              <a:latin typeface="Calisto MT" panose="020406030505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7478" rIns="0" bIns="0" rtlCol="0">
            <a:spAutoFit/>
          </a:bodyPr>
          <a:lstStyle/>
          <a:p>
            <a:pPr marL="1043940">
              <a:lnSpc>
                <a:spcPct val="100000"/>
              </a:lnSpc>
              <a:spcBef>
                <a:spcPts val="105"/>
              </a:spcBef>
            </a:pPr>
            <a:r>
              <a:rPr sz="4950" spc="-10" dirty="0"/>
              <a:t>Objective</a:t>
            </a:r>
            <a:endParaRPr sz="4950"/>
          </a:p>
        </p:txBody>
      </p:sp>
      <p:sp>
        <p:nvSpPr>
          <p:cNvPr id="3" name="object 3"/>
          <p:cNvSpPr txBox="1"/>
          <p:nvPr/>
        </p:nvSpPr>
        <p:spPr>
          <a:xfrm>
            <a:off x="1875573" y="3007874"/>
            <a:ext cx="6689090" cy="1875257"/>
          </a:xfrm>
          <a:prstGeom prst="rect">
            <a:avLst/>
          </a:prstGeom>
        </p:spPr>
        <p:txBody>
          <a:bodyPr vert="horz" wrap="square" lIns="0" tIns="41275" rIns="0" bIns="0" rtlCol="0">
            <a:spAutoFit/>
          </a:bodyPr>
          <a:lstStyle/>
          <a:p>
            <a:pPr marL="276225" marR="268605" indent="-208915" algn="just">
              <a:lnSpc>
                <a:spcPct val="91500"/>
              </a:lnSpc>
              <a:spcBef>
                <a:spcPts val="325"/>
              </a:spcBef>
            </a:pPr>
            <a:r>
              <a:rPr lang="en-US" sz="3200" dirty="0">
                <a:latin typeface="Times New Roman"/>
                <a:cs typeface="Times New Roman"/>
              </a:rPr>
              <a:t>T</a:t>
            </a:r>
            <a:r>
              <a:rPr lang="en-US" sz="1950" dirty="0">
                <a:latin typeface="Times New Roman"/>
                <a:cs typeface="Times New Roman"/>
              </a:rPr>
              <a:t>he objective of the AMCAT Data Analysis test is to evaluate a candidate's ability to interpret and analyze data, identify trends, and derive insightful conclusions. It measures proficiency in working with datasets, applying statistical techniques, and using data visualization tools to communicate findings effectively.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4735" rIns="0" bIns="0" rtlCol="0">
            <a:spAutoFit/>
          </a:bodyPr>
          <a:lstStyle/>
          <a:p>
            <a:pPr marL="15240">
              <a:lnSpc>
                <a:spcPct val="100000"/>
              </a:lnSpc>
              <a:spcBef>
                <a:spcPts val="105"/>
              </a:spcBef>
            </a:pPr>
            <a:r>
              <a:rPr sz="4950" dirty="0"/>
              <a:t>Summary</a:t>
            </a:r>
            <a:r>
              <a:rPr sz="4950" spc="-75" dirty="0"/>
              <a:t> </a:t>
            </a:r>
            <a:r>
              <a:rPr sz="4950" dirty="0"/>
              <a:t>of</a:t>
            </a:r>
            <a:r>
              <a:rPr sz="4950" spc="-40" dirty="0"/>
              <a:t> </a:t>
            </a:r>
            <a:r>
              <a:rPr sz="4950" spc="-20" dirty="0"/>
              <a:t>Data</a:t>
            </a:r>
            <a:endParaRPr sz="4950"/>
          </a:p>
        </p:txBody>
      </p:sp>
      <p:sp>
        <p:nvSpPr>
          <p:cNvPr id="3" name="object 3"/>
          <p:cNvSpPr txBox="1"/>
          <p:nvPr/>
        </p:nvSpPr>
        <p:spPr>
          <a:xfrm>
            <a:off x="63547" y="2611654"/>
            <a:ext cx="5741670" cy="3345179"/>
          </a:xfrm>
          <a:prstGeom prst="rect">
            <a:avLst/>
          </a:prstGeom>
        </p:spPr>
        <p:txBody>
          <a:bodyPr vert="horz" wrap="square" lIns="0" tIns="12065" rIns="0" bIns="0" rtlCol="0">
            <a:spAutoFit/>
          </a:bodyPr>
          <a:lstStyle/>
          <a:p>
            <a:pPr marL="12700" marR="177165" indent="-7620">
              <a:lnSpc>
                <a:spcPct val="101499"/>
              </a:lnSpc>
              <a:spcBef>
                <a:spcPts val="95"/>
              </a:spcBef>
              <a:buSzPct val="94871"/>
              <a:buFont typeface="Times New Roman"/>
              <a:buChar char="•"/>
              <a:tabLst>
                <a:tab pos="100330" algn="l"/>
              </a:tabLst>
            </a:pPr>
            <a:r>
              <a:rPr sz="1950" b="1" dirty="0">
                <a:latin typeface="Times New Roman"/>
                <a:cs typeface="Times New Roman"/>
              </a:rPr>
              <a:t>	Total</a:t>
            </a:r>
            <a:r>
              <a:rPr sz="1950" b="1" spc="30" dirty="0">
                <a:latin typeface="Times New Roman"/>
                <a:cs typeface="Times New Roman"/>
              </a:rPr>
              <a:t> </a:t>
            </a:r>
            <a:r>
              <a:rPr sz="1950" b="1" dirty="0">
                <a:latin typeface="Times New Roman"/>
                <a:cs typeface="Times New Roman"/>
              </a:rPr>
              <a:t>Records</a:t>
            </a:r>
            <a:r>
              <a:rPr sz="1950" dirty="0">
                <a:latin typeface="Times New Roman"/>
                <a:cs typeface="Times New Roman"/>
              </a:rPr>
              <a:t>:</a:t>
            </a:r>
            <a:r>
              <a:rPr sz="1950" spc="50" dirty="0">
                <a:latin typeface="Times New Roman"/>
                <a:cs typeface="Times New Roman"/>
              </a:rPr>
              <a:t> </a:t>
            </a:r>
            <a:r>
              <a:rPr sz="1950" dirty="0">
                <a:latin typeface="Times New Roman"/>
                <a:cs typeface="Times New Roman"/>
              </a:rPr>
              <a:t>3998</a:t>
            </a:r>
            <a:r>
              <a:rPr sz="1950" spc="25" dirty="0">
                <a:latin typeface="Times New Roman"/>
                <a:cs typeface="Times New Roman"/>
              </a:rPr>
              <a:t> </a:t>
            </a:r>
            <a:r>
              <a:rPr sz="1950" dirty="0">
                <a:latin typeface="Times New Roman"/>
                <a:cs typeface="Times New Roman"/>
              </a:rPr>
              <a:t>rows</a:t>
            </a:r>
            <a:r>
              <a:rPr sz="1950" spc="65" dirty="0">
                <a:latin typeface="Times New Roman"/>
                <a:cs typeface="Times New Roman"/>
              </a:rPr>
              <a:t> </a:t>
            </a:r>
            <a:r>
              <a:rPr sz="1950" dirty="0">
                <a:latin typeface="Times New Roman"/>
                <a:cs typeface="Times New Roman"/>
              </a:rPr>
              <a:t>with</a:t>
            </a:r>
            <a:r>
              <a:rPr sz="1950" spc="50" dirty="0">
                <a:latin typeface="Times New Roman"/>
                <a:cs typeface="Times New Roman"/>
              </a:rPr>
              <a:t> </a:t>
            </a:r>
            <a:r>
              <a:rPr sz="1950" dirty="0">
                <a:latin typeface="Times New Roman"/>
                <a:cs typeface="Times New Roman"/>
              </a:rPr>
              <a:t>38</a:t>
            </a:r>
            <a:r>
              <a:rPr sz="1950" spc="45" dirty="0">
                <a:latin typeface="Times New Roman"/>
                <a:cs typeface="Times New Roman"/>
              </a:rPr>
              <a:t> </a:t>
            </a:r>
            <a:r>
              <a:rPr sz="1950" dirty="0">
                <a:latin typeface="Times New Roman"/>
                <a:cs typeface="Times New Roman"/>
              </a:rPr>
              <a:t>columns</a:t>
            </a:r>
            <a:r>
              <a:rPr sz="1950" spc="25" dirty="0">
                <a:latin typeface="Times New Roman"/>
                <a:cs typeface="Times New Roman"/>
              </a:rPr>
              <a:t> </a:t>
            </a:r>
            <a:r>
              <a:rPr sz="1950" spc="-10" dirty="0">
                <a:latin typeface="Times New Roman"/>
                <a:cs typeface="Times New Roman"/>
              </a:rPr>
              <a:t>capturing </a:t>
            </a:r>
            <a:r>
              <a:rPr sz="1950" dirty="0">
                <a:latin typeface="Times New Roman"/>
                <a:cs typeface="Times New Roman"/>
              </a:rPr>
              <a:t>candidate</a:t>
            </a:r>
            <a:r>
              <a:rPr sz="1950" spc="50" dirty="0">
                <a:latin typeface="Times New Roman"/>
                <a:cs typeface="Times New Roman"/>
              </a:rPr>
              <a:t> </a:t>
            </a:r>
            <a:r>
              <a:rPr sz="1950" spc="-10" dirty="0">
                <a:latin typeface="Times New Roman"/>
                <a:cs typeface="Times New Roman"/>
              </a:rPr>
              <a:t>information.</a:t>
            </a:r>
            <a:endParaRPr sz="1950">
              <a:latin typeface="Times New Roman"/>
              <a:cs typeface="Times New Roman"/>
            </a:endParaRPr>
          </a:p>
          <a:p>
            <a:pPr marL="12700" marR="187960" indent="-7620">
              <a:lnSpc>
                <a:spcPct val="101499"/>
              </a:lnSpc>
              <a:buSzPct val="94871"/>
              <a:buFont typeface="Times New Roman"/>
              <a:buChar char="•"/>
              <a:tabLst>
                <a:tab pos="100330" algn="l"/>
              </a:tabLst>
            </a:pPr>
            <a:r>
              <a:rPr sz="1950" b="1" dirty="0">
                <a:latin typeface="Times New Roman"/>
                <a:cs typeface="Times New Roman"/>
              </a:rPr>
              <a:t>	Key</a:t>
            </a:r>
            <a:r>
              <a:rPr sz="1950" b="1" spc="55" dirty="0">
                <a:latin typeface="Times New Roman"/>
                <a:cs typeface="Times New Roman"/>
              </a:rPr>
              <a:t> </a:t>
            </a:r>
            <a:r>
              <a:rPr sz="1950" b="1" dirty="0">
                <a:latin typeface="Times New Roman"/>
                <a:cs typeface="Times New Roman"/>
              </a:rPr>
              <a:t>Features</a:t>
            </a:r>
            <a:r>
              <a:rPr sz="1950" dirty="0">
                <a:latin typeface="Times New Roman"/>
                <a:cs typeface="Times New Roman"/>
              </a:rPr>
              <a:t>:</a:t>
            </a:r>
            <a:r>
              <a:rPr sz="1950" spc="40" dirty="0">
                <a:latin typeface="Times New Roman"/>
                <a:cs typeface="Times New Roman"/>
              </a:rPr>
              <a:t> </a:t>
            </a:r>
            <a:r>
              <a:rPr sz="1950" dirty="0">
                <a:latin typeface="Times New Roman"/>
                <a:cs typeface="Times New Roman"/>
              </a:rPr>
              <a:t>Salary,</a:t>
            </a:r>
            <a:r>
              <a:rPr sz="1950" spc="80" dirty="0">
                <a:latin typeface="Times New Roman"/>
                <a:cs typeface="Times New Roman"/>
              </a:rPr>
              <a:t> </a:t>
            </a:r>
            <a:r>
              <a:rPr sz="1950" dirty="0">
                <a:latin typeface="Times New Roman"/>
                <a:cs typeface="Times New Roman"/>
              </a:rPr>
              <a:t>Designation,</a:t>
            </a:r>
            <a:r>
              <a:rPr sz="1950" spc="15" dirty="0">
                <a:latin typeface="Times New Roman"/>
                <a:cs typeface="Times New Roman"/>
              </a:rPr>
              <a:t> </a:t>
            </a:r>
            <a:r>
              <a:rPr sz="1950" dirty="0">
                <a:latin typeface="Times New Roman"/>
                <a:cs typeface="Times New Roman"/>
              </a:rPr>
              <a:t>Gender,</a:t>
            </a:r>
            <a:r>
              <a:rPr sz="1950" spc="55" dirty="0">
                <a:latin typeface="Times New Roman"/>
                <a:cs typeface="Times New Roman"/>
              </a:rPr>
              <a:t> </a:t>
            </a:r>
            <a:r>
              <a:rPr sz="1950" dirty="0">
                <a:latin typeface="Times New Roman"/>
                <a:cs typeface="Times New Roman"/>
              </a:rPr>
              <a:t>Job</a:t>
            </a:r>
            <a:r>
              <a:rPr sz="1950" spc="60" dirty="0">
                <a:latin typeface="Times New Roman"/>
                <a:cs typeface="Times New Roman"/>
              </a:rPr>
              <a:t> </a:t>
            </a:r>
            <a:r>
              <a:rPr sz="1950" spc="-10" dirty="0">
                <a:latin typeface="Times New Roman"/>
                <a:cs typeface="Times New Roman"/>
              </a:rPr>
              <a:t>City, </a:t>
            </a:r>
            <a:r>
              <a:rPr sz="1950" dirty="0">
                <a:latin typeface="Times New Roman"/>
                <a:cs typeface="Times New Roman"/>
              </a:rPr>
              <a:t>and</a:t>
            </a:r>
            <a:r>
              <a:rPr sz="1950" spc="50" dirty="0">
                <a:latin typeface="Times New Roman"/>
                <a:cs typeface="Times New Roman"/>
              </a:rPr>
              <a:t> </a:t>
            </a:r>
            <a:r>
              <a:rPr sz="1950" dirty="0">
                <a:latin typeface="Times New Roman"/>
                <a:cs typeface="Times New Roman"/>
              </a:rPr>
              <a:t>Graduation</a:t>
            </a:r>
            <a:r>
              <a:rPr sz="1950" spc="50" dirty="0">
                <a:latin typeface="Times New Roman"/>
                <a:cs typeface="Times New Roman"/>
              </a:rPr>
              <a:t> </a:t>
            </a:r>
            <a:r>
              <a:rPr sz="1950" spc="-20" dirty="0">
                <a:latin typeface="Times New Roman"/>
                <a:cs typeface="Times New Roman"/>
              </a:rPr>
              <a:t>Year.</a:t>
            </a:r>
            <a:endParaRPr sz="1950">
              <a:latin typeface="Times New Roman"/>
              <a:cs typeface="Times New Roman"/>
            </a:endParaRPr>
          </a:p>
          <a:p>
            <a:pPr marL="12700" marR="75565" indent="-7620">
              <a:lnSpc>
                <a:spcPts val="2380"/>
              </a:lnSpc>
              <a:spcBef>
                <a:spcPts val="80"/>
              </a:spcBef>
              <a:buSzPct val="94871"/>
              <a:buFont typeface="Times New Roman"/>
              <a:buChar char="•"/>
              <a:tabLst>
                <a:tab pos="100330" algn="l"/>
              </a:tabLst>
            </a:pPr>
            <a:r>
              <a:rPr sz="1950" b="1" dirty="0">
                <a:latin typeface="Times New Roman"/>
                <a:cs typeface="Times New Roman"/>
              </a:rPr>
              <a:t>	Academic</a:t>
            </a:r>
            <a:r>
              <a:rPr sz="1950" b="1" spc="65" dirty="0">
                <a:latin typeface="Times New Roman"/>
                <a:cs typeface="Times New Roman"/>
              </a:rPr>
              <a:t> </a:t>
            </a:r>
            <a:r>
              <a:rPr sz="1950" b="1" dirty="0">
                <a:latin typeface="Times New Roman"/>
                <a:cs typeface="Times New Roman"/>
              </a:rPr>
              <a:t>Data</a:t>
            </a:r>
            <a:r>
              <a:rPr sz="1950" dirty="0">
                <a:latin typeface="Times New Roman"/>
                <a:cs typeface="Times New Roman"/>
              </a:rPr>
              <a:t>:</a:t>
            </a:r>
            <a:r>
              <a:rPr sz="1950" spc="85" dirty="0">
                <a:latin typeface="Times New Roman"/>
                <a:cs typeface="Times New Roman"/>
              </a:rPr>
              <a:t> </a:t>
            </a:r>
            <a:r>
              <a:rPr sz="1950" dirty="0">
                <a:latin typeface="Times New Roman"/>
                <a:cs typeface="Times New Roman"/>
              </a:rPr>
              <a:t>Includes</a:t>
            </a:r>
            <a:r>
              <a:rPr sz="1950" spc="55" dirty="0">
                <a:latin typeface="Times New Roman"/>
                <a:cs typeface="Times New Roman"/>
              </a:rPr>
              <a:t> </a:t>
            </a:r>
            <a:r>
              <a:rPr sz="1950" dirty="0">
                <a:latin typeface="Times New Roman"/>
                <a:cs typeface="Times New Roman"/>
              </a:rPr>
              <a:t>10percentage,</a:t>
            </a:r>
            <a:r>
              <a:rPr sz="1950" spc="30" dirty="0">
                <a:latin typeface="Times New Roman"/>
                <a:cs typeface="Times New Roman"/>
              </a:rPr>
              <a:t> </a:t>
            </a:r>
            <a:r>
              <a:rPr sz="1950" spc="-10" dirty="0">
                <a:latin typeface="Times New Roman"/>
                <a:cs typeface="Times New Roman"/>
              </a:rPr>
              <a:t>12percentage, </a:t>
            </a:r>
            <a:r>
              <a:rPr sz="1950" dirty="0">
                <a:latin typeface="Times New Roman"/>
                <a:cs typeface="Times New Roman"/>
              </a:rPr>
              <a:t>college</a:t>
            </a:r>
            <a:r>
              <a:rPr sz="1950" spc="30" dirty="0">
                <a:latin typeface="Times New Roman"/>
                <a:cs typeface="Times New Roman"/>
              </a:rPr>
              <a:t> </a:t>
            </a:r>
            <a:r>
              <a:rPr sz="1950" dirty="0">
                <a:latin typeface="Times New Roman"/>
                <a:cs typeface="Times New Roman"/>
              </a:rPr>
              <a:t>GPA,</a:t>
            </a:r>
            <a:r>
              <a:rPr sz="1950" spc="80" dirty="0">
                <a:latin typeface="Times New Roman"/>
                <a:cs typeface="Times New Roman"/>
              </a:rPr>
              <a:t> </a:t>
            </a:r>
            <a:r>
              <a:rPr sz="1950" dirty="0">
                <a:latin typeface="Times New Roman"/>
                <a:cs typeface="Times New Roman"/>
              </a:rPr>
              <a:t>and</a:t>
            </a:r>
            <a:r>
              <a:rPr sz="1950" spc="60" dirty="0">
                <a:latin typeface="Times New Roman"/>
                <a:cs typeface="Times New Roman"/>
              </a:rPr>
              <a:t> </a:t>
            </a:r>
            <a:r>
              <a:rPr sz="1950" dirty="0">
                <a:latin typeface="Times New Roman"/>
                <a:cs typeface="Times New Roman"/>
              </a:rPr>
              <a:t>specialization</a:t>
            </a:r>
            <a:r>
              <a:rPr sz="1950" spc="15" dirty="0">
                <a:latin typeface="Times New Roman"/>
                <a:cs typeface="Times New Roman"/>
              </a:rPr>
              <a:t> </a:t>
            </a:r>
            <a:r>
              <a:rPr sz="1950" spc="-10" dirty="0">
                <a:latin typeface="Times New Roman"/>
                <a:cs typeface="Times New Roman"/>
              </a:rPr>
              <a:t>details.</a:t>
            </a:r>
            <a:endParaRPr sz="1950">
              <a:latin typeface="Times New Roman"/>
              <a:cs typeface="Times New Roman"/>
            </a:endParaRPr>
          </a:p>
          <a:p>
            <a:pPr marL="100330" indent="-95250">
              <a:lnSpc>
                <a:spcPts val="2285"/>
              </a:lnSpc>
              <a:buSzPct val="94871"/>
              <a:buFont typeface="Times New Roman"/>
              <a:buChar char="•"/>
              <a:tabLst>
                <a:tab pos="100330" algn="l"/>
              </a:tabLst>
            </a:pPr>
            <a:r>
              <a:rPr sz="1950" b="1" dirty="0">
                <a:latin typeface="Times New Roman"/>
                <a:cs typeface="Times New Roman"/>
              </a:rPr>
              <a:t>Technical</a:t>
            </a:r>
            <a:r>
              <a:rPr sz="1950" b="1" spc="25" dirty="0">
                <a:latin typeface="Times New Roman"/>
                <a:cs typeface="Times New Roman"/>
              </a:rPr>
              <a:t> </a:t>
            </a:r>
            <a:r>
              <a:rPr sz="1950" b="1" dirty="0">
                <a:latin typeface="Times New Roman"/>
                <a:cs typeface="Times New Roman"/>
              </a:rPr>
              <a:t>Skills</a:t>
            </a:r>
            <a:r>
              <a:rPr sz="1950" dirty="0">
                <a:latin typeface="Times New Roman"/>
                <a:cs typeface="Times New Roman"/>
              </a:rPr>
              <a:t>:</a:t>
            </a:r>
            <a:r>
              <a:rPr sz="1950" spc="60" dirty="0">
                <a:latin typeface="Times New Roman"/>
                <a:cs typeface="Times New Roman"/>
              </a:rPr>
              <a:t> </a:t>
            </a:r>
            <a:r>
              <a:rPr sz="1950" dirty="0">
                <a:latin typeface="Times New Roman"/>
                <a:cs typeface="Times New Roman"/>
              </a:rPr>
              <a:t>Scores</a:t>
            </a:r>
            <a:r>
              <a:rPr sz="1950" spc="30" dirty="0">
                <a:latin typeface="Times New Roman"/>
                <a:cs typeface="Times New Roman"/>
              </a:rPr>
              <a:t> </a:t>
            </a:r>
            <a:r>
              <a:rPr sz="1950" dirty="0">
                <a:latin typeface="Times New Roman"/>
                <a:cs typeface="Times New Roman"/>
              </a:rPr>
              <a:t>in</a:t>
            </a:r>
            <a:r>
              <a:rPr sz="1950" spc="55" dirty="0">
                <a:latin typeface="Times New Roman"/>
                <a:cs typeface="Times New Roman"/>
              </a:rPr>
              <a:t> </a:t>
            </a:r>
            <a:r>
              <a:rPr sz="1950" dirty="0">
                <a:latin typeface="Times New Roman"/>
                <a:cs typeface="Times New Roman"/>
              </a:rPr>
              <a:t>Computer</a:t>
            </a:r>
            <a:r>
              <a:rPr sz="1950" spc="75" dirty="0">
                <a:latin typeface="Times New Roman"/>
                <a:cs typeface="Times New Roman"/>
              </a:rPr>
              <a:t> </a:t>
            </a:r>
            <a:r>
              <a:rPr sz="1950" spc="-10" dirty="0">
                <a:latin typeface="Times New Roman"/>
                <a:cs typeface="Times New Roman"/>
              </a:rPr>
              <a:t>Programming,</a:t>
            </a:r>
            <a:endParaRPr sz="1950">
              <a:latin typeface="Times New Roman"/>
              <a:cs typeface="Times New Roman"/>
            </a:endParaRPr>
          </a:p>
          <a:p>
            <a:pPr marL="12700">
              <a:lnSpc>
                <a:spcPct val="100000"/>
              </a:lnSpc>
              <a:spcBef>
                <a:spcPts val="40"/>
              </a:spcBef>
            </a:pPr>
            <a:r>
              <a:rPr sz="1950" dirty="0">
                <a:latin typeface="Times New Roman"/>
                <a:cs typeface="Times New Roman"/>
              </a:rPr>
              <a:t>Electronics,</a:t>
            </a:r>
            <a:r>
              <a:rPr sz="1950" spc="45" dirty="0">
                <a:latin typeface="Times New Roman"/>
                <a:cs typeface="Times New Roman"/>
              </a:rPr>
              <a:t> </a:t>
            </a:r>
            <a:r>
              <a:rPr sz="1950" dirty="0">
                <a:latin typeface="Times New Roman"/>
                <a:cs typeface="Times New Roman"/>
              </a:rPr>
              <a:t>Mechanical,</a:t>
            </a:r>
            <a:r>
              <a:rPr sz="1950" spc="65" dirty="0">
                <a:latin typeface="Times New Roman"/>
                <a:cs typeface="Times New Roman"/>
              </a:rPr>
              <a:t> </a:t>
            </a:r>
            <a:r>
              <a:rPr sz="1950" dirty="0">
                <a:latin typeface="Times New Roman"/>
                <a:cs typeface="Times New Roman"/>
              </a:rPr>
              <a:t>and</a:t>
            </a:r>
            <a:r>
              <a:rPr sz="1950" spc="70" dirty="0">
                <a:latin typeface="Times New Roman"/>
                <a:cs typeface="Times New Roman"/>
              </a:rPr>
              <a:t> </a:t>
            </a:r>
            <a:r>
              <a:rPr sz="1950" dirty="0">
                <a:latin typeface="Times New Roman"/>
                <a:cs typeface="Times New Roman"/>
              </a:rPr>
              <a:t>other</a:t>
            </a:r>
            <a:r>
              <a:rPr sz="1950" spc="60" dirty="0">
                <a:latin typeface="Times New Roman"/>
                <a:cs typeface="Times New Roman"/>
              </a:rPr>
              <a:t> </a:t>
            </a:r>
            <a:r>
              <a:rPr sz="1950" dirty="0">
                <a:latin typeface="Times New Roman"/>
                <a:cs typeface="Times New Roman"/>
              </a:rPr>
              <a:t>engineering</a:t>
            </a:r>
            <a:r>
              <a:rPr sz="1950" spc="25" dirty="0">
                <a:latin typeface="Times New Roman"/>
                <a:cs typeface="Times New Roman"/>
              </a:rPr>
              <a:t> </a:t>
            </a:r>
            <a:r>
              <a:rPr sz="1950" spc="-10" dirty="0">
                <a:latin typeface="Times New Roman"/>
                <a:cs typeface="Times New Roman"/>
              </a:rPr>
              <a:t>domains.</a:t>
            </a:r>
            <a:endParaRPr sz="1950">
              <a:latin typeface="Times New Roman"/>
              <a:cs typeface="Times New Roman"/>
            </a:endParaRPr>
          </a:p>
          <a:p>
            <a:pPr marL="12700" marR="236220" indent="-7620">
              <a:lnSpc>
                <a:spcPts val="2380"/>
              </a:lnSpc>
              <a:spcBef>
                <a:spcPts val="80"/>
              </a:spcBef>
              <a:buSzPct val="94871"/>
              <a:buFont typeface="Times New Roman"/>
              <a:buChar char="•"/>
              <a:tabLst>
                <a:tab pos="100330" algn="l"/>
              </a:tabLst>
            </a:pPr>
            <a:r>
              <a:rPr sz="1950" b="1" dirty="0">
                <a:latin typeface="Times New Roman"/>
                <a:cs typeface="Times New Roman"/>
              </a:rPr>
              <a:t>	Personality</a:t>
            </a:r>
            <a:r>
              <a:rPr sz="1950" b="1" spc="35" dirty="0">
                <a:latin typeface="Times New Roman"/>
                <a:cs typeface="Times New Roman"/>
              </a:rPr>
              <a:t> </a:t>
            </a:r>
            <a:r>
              <a:rPr sz="1950" b="1" dirty="0">
                <a:latin typeface="Times New Roman"/>
                <a:cs typeface="Times New Roman"/>
              </a:rPr>
              <a:t>Traits</a:t>
            </a:r>
            <a:r>
              <a:rPr sz="1950" dirty="0">
                <a:latin typeface="Times New Roman"/>
                <a:cs typeface="Times New Roman"/>
              </a:rPr>
              <a:t>:</a:t>
            </a:r>
            <a:r>
              <a:rPr sz="1950" spc="40" dirty="0">
                <a:latin typeface="Times New Roman"/>
                <a:cs typeface="Times New Roman"/>
              </a:rPr>
              <a:t> </a:t>
            </a:r>
            <a:r>
              <a:rPr sz="1950" dirty="0">
                <a:latin typeface="Times New Roman"/>
                <a:cs typeface="Times New Roman"/>
              </a:rPr>
              <a:t>Measures</a:t>
            </a:r>
            <a:r>
              <a:rPr sz="1950" spc="80" dirty="0">
                <a:latin typeface="Times New Roman"/>
                <a:cs typeface="Times New Roman"/>
              </a:rPr>
              <a:t> </a:t>
            </a:r>
            <a:r>
              <a:rPr sz="1950" dirty="0">
                <a:latin typeface="Times New Roman"/>
                <a:cs typeface="Times New Roman"/>
              </a:rPr>
              <a:t>of</a:t>
            </a:r>
            <a:r>
              <a:rPr sz="1950" spc="55" dirty="0">
                <a:latin typeface="Times New Roman"/>
                <a:cs typeface="Times New Roman"/>
              </a:rPr>
              <a:t> </a:t>
            </a:r>
            <a:r>
              <a:rPr sz="1950" spc="-10" dirty="0">
                <a:latin typeface="Times New Roman"/>
                <a:cs typeface="Times New Roman"/>
              </a:rPr>
              <a:t>conscientiousness, </a:t>
            </a:r>
            <a:r>
              <a:rPr sz="1950" dirty="0">
                <a:latin typeface="Times New Roman"/>
                <a:cs typeface="Times New Roman"/>
              </a:rPr>
              <a:t>agreeableness,</a:t>
            </a:r>
            <a:r>
              <a:rPr sz="1950" spc="95" dirty="0">
                <a:latin typeface="Times New Roman"/>
                <a:cs typeface="Times New Roman"/>
              </a:rPr>
              <a:t> </a:t>
            </a:r>
            <a:r>
              <a:rPr sz="1950" dirty="0">
                <a:latin typeface="Times New Roman"/>
                <a:cs typeface="Times New Roman"/>
              </a:rPr>
              <a:t>extraversion,</a:t>
            </a:r>
            <a:r>
              <a:rPr sz="1950" spc="55" dirty="0">
                <a:latin typeface="Times New Roman"/>
                <a:cs typeface="Times New Roman"/>
              </a:rPr>
              <a:t> </a:t>
            </a:r>
            <a:r>
              <a:rPr sz="1950" dirty="0">
                <a:latin typeface="Times New Roman"/>
                <a:cs typeface="Times New Roman"/>
              </a:rPr>
              <a:t>neuroticism,and</a:t>
            </a:r>
            <a:r>
              <a:rPr sz="1950" spc="100" dirty="0">
                <a:latin typeface="Times New Roman"/>
                <a:cs typeface="Times New Roman"/>
              </a:rPr>
              <a:t> </a:t>
            </a:r>
            <a:r>
              <a:rPr sz="1950" spc="-10" dirty="0">
                <a:latin typeface="Times New Roman"/>
                <a:cs typeface="Times New Roman"/>
              </a:rPr>
              <a:t>openness </a:t>
            </a:r>
            <a:r>
              <a:rPr sz="1950" dirty="0">
                <a:latin typeface="Times New Roman"/>
                <a:cs typeface="Times New Roman"/>
              </a:rPr>
              <a:t>to</a:t>
            </a:r>
            <a:r>
              <a:rPr sz="1950" spc="5" dirty="0">
                <a:latin typeface="Times New Roman"/>
                <a:cs typeface="Times New Roman"/>
              </a:rPr>
              <a:t> </a:t>
            </a:r>
            <a:r>
              <a:rPr sz="1950" spc="-10" dirty="0">
                <a:latin typeface="Times New Roman"/>
                <a:cs typeface="Times New Roman"/>
              </a:rPr>
              <a:t>experience</a:t>
            </a:r>
            <a:endParaRPr sz="1950">
              <a:latin typeface="Times New Roman"/>
              <a:cs typeface="Times New Roman"/>
            </a:endParaRPr>
          </a:p>
        </p:txBody>
      </p:sp>
      <p:pic>
        <p:nvPicPr>
          <p:cNvPr id="4" name="object 4"/>
          <p:cNvPicPr/>
          <p:nvPr/>
        </p:nvPicPr>
        <p:blipFill>
          <a:blip r:embed="rId2" cstate="print"/>
          <a:stretch>
            <a:fillRect/>
          </a:stretch>
        </p:blipFill>
        <p:spPr>
          <a:xfrm>
            <a:off x="6205728" y="2375916"/>
            <a:ext cx="3537203" cy="35284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872" rIns="0" bIns="0" rtlCol="0">
            <a:spAutoFit/>
          </a:bodyPr>
          <a:lstStyle/>
          <a:p>
            <a:pPr marL="449580">
              <a:lnSpc>
                <a:spcPct val="100000"/>
              </a:lnSpc>
              <a:spcBef>
                <a:spcPts val="135"/>
              </a:spcBef>
            </a:pPr>
            <a:r>
              <a:rPr dirty="0"/>
              <a:t>Univariate</a:t>
            </a:r>
            <a:r>
              <a:rPr spc="60" dirty="0"/>
              <a:t> </a:t>
            </a:r>
            <a:r>
              <a:rPr spc="-10" dirty="0"/>
              <a:t>Analysis</a:t>
            </a:r>
          </a:p>
        </p:txBody>
      </p:sp>
      <p:sp>
        <p:nvSpPr>
          <p:cNvPr id="3" name="object 3"/>
          <p:cNvSpPr txBox="1"/>
          <p:nvPr/>
        </p:nvSpPr>
        <p:spPr>
          <a:xfrm>
            <a:off x="337805" y="5117096"/>
            <a:ext cx="595630" cy="226695"/>
          </a:xfrm>
          <a:prstGeom prst="rect">
            <a:avLst/>
          </a:prstGeom>
        </p:spPr>
        <p:txBody>
          <a:bodyPr vert="horz" wrap="square" lIns="0" tIns="15240" rIns="0" bIns="0" rtlCol="0">
            <a:spAutoFit/>
          </a:bodyPr>
          <a:lstStyle/>
          <a:p>
            <a:pPr marL="12700">
              <a:lnSpc>
                <a:spcPct val="100000"/>
              </a:lnSpc>
              <a:spcBef>
                <a:spcPts val="120"/>
              </a:spcBef>
            </a:pPr>
            <a:r>
              <a:rPr sz="1300" b="1" spc="-10" dirty="0">
                <a:latin typeface="Times New Roman"/>
                <a:cs typeface="Times New Roman"/>
              </a:rPr>
              <a:t>Insights</a:t>
            </a:r>
            <a:endParaRPr sz="1300">
              <a:latin typeface="Times New Roman"/>
              <a:cs typeface="Times New Roman"/>
            </a:endParaRPr>
          </a:p>
        </p:txBody>
      </p:sp>
      <p:sp>
        <p:nvSpPr>
          <p:cNvPr id="4" name="object 4"/>
          <p:cNvSpPr txBox="1"/>
          <p:nvPr/>
        </p:nvSpPr>
        <p:spPr>
          <a:xfrm>
            <a:off x="337847" y="5405227"/>
            <a:ext cx="3916679" cy="625475"/>
          </a:xfrm>
          <a:prstGeom prst="rect">
            <a:avLst/>
          </a:prstGeom>
        </p:spPr>
        <p:txBody>
          <a:bodyPr vert="horz" wrap="square" lIns="0" tIns="21590" rIns="0" bIns="0" rtlCol="0">
            <a:spAutoFit/>
          </a:bodyPr>
          <a:lstStyle/>
          <a:p>
            <a:pPr marL="295910" indent="-283210">
              <a:lnSpc>
                <a:spcPct val="100000"/>
              </a:lnSpc>
              <a:spcBef>
                <a:spcPts val="170"/>
              </a:spcBef>
              <a:buSzPct val="170588"/>
              <a:buChar char="•"/>
              <a:tabLst>
                <a:tab pos="295910" algn="l"/>
              </a:tabLst>
            </a:pPr>
            <a:r>
              <a:rPr sz="850" dirty="0">
                <a:latin typeface="Arial MT"/>
                <a:cs typeface="Arial MT"/>
              </a:rPr>
              <a:t>THE</a:t>
            </a:r>
            <a:r>
              <a:rPr sz="850" spc="15" dirty="0">
                <a:latin typeface="Arial MT"/>
                <a:cs typeface="Arial MT"/>
              </a:rPr>
              <a:t> </a:t>
            </a:r>
            <a:r>
              <a:rPr sz="850" dirty="0">
                <a:latin typeface="Arial MT"/>
                <a:cs typeface="Arial MT"/>
              </a:rPr>
              <a:t>MOST</a:t>
            </a:r>
            <a:r>
              <a:rPr sz="850" spc="35" dirty="0">
                <a:latin typeface="Arial MT"/>
                <a:cs typeface="Arial MT"/>
              </a:rPr>
              <a:t> </a:t>
            </a:r>
            <a:r>
              <a:rPr sz="850" dirty="0">
                <a:latin typeface="Arial MT"/>
                <a:cs typeface="Arial MT"/>
              </a:rPr>
              <a:t>OF</a:t>
            </a:r>
            <a:r>
              <a:rPr sz="850" spc="25" dirty="0">
                <a:latin typeface="Arial MT"/>
                <a:cs typeface="Arial MT"/>
              </a:rPr>
              <a:t> </a:t>
            </a:r>
            <a:r>
              <a:rPr sz="850" dirty="0">
                <a:latin typeface="Arial MT"/>
                <a:cs typeface="Arial MT"/>
              </a:rPr>
              <a:t>10TH</a:t>
            </a:r>
            <a:r>
              <a:rPr sz="850" spc="25" dirty="0">
                <a:latin typeface="Arial MT"/>
                <a:cs typeface="Arial MT"/>
              </a:rPr>
              <a:t> </a:t>
            </a:r>
            <a:r>
              <a:rPr sz="850" dirty="0">
                <a:latin typeface="Arial MT"/>
                <a:cs typeface="Arial MT"/>
              </a:rPr>
              <a:t>PERCENTAGE</a:t>
            </a:r>
            <a:r>
              <a:rPr sz="850" spc="25" dirty="0">
                <a:latin typeface="Arial MT"/>
                <a:cs typeface="Arial MT"/>
              </a:rPr>
              <a:t> </a:t>
            </a:r>
            <a:r>
              <a:rPr sz="850" dirty="0">
                <a:latin typeface="Arial MT"/>
                <a:cs typeface="Arial MT"/>
              </a:rPr>
              <a:t>ARE</a:t>
            </a:r>
            <a:r>
              <a:rPr sz="850" spc="45" dirty="0">
                <a:latin typeface="Arial MT"/>
                <a:cs typeface="Arial MT"/>
              </a:rPr>
              <a:t> </a:t>
            </a:r>
            <a:r>
              <a:rPr sz="850" dirty="0">
                <a:latin typeface="Arial MT"/>
                <a:cs typeface="Arial MT"/>
              </a:rPr>
              <a:t>RANGE</a:t>
            </a:r>
            <a:r>
              <a:rPr sz="850" spc="40" dirty="0">
                <a:latin typeface="Arial MT"/>
                <a:cs typeface="Arial MT"/>
              </a:rPr>
              <a:t> </a:t>
            </a:r>
            <a:r>
              <a:rPr sz="850" dirty="0">
                <a:latin typeface="Arial MT"/>
                <a:cs typeface="Arial MT"/>
              </a:rPr>
              <a:t>BETWEEN</a:t>
            </a:r>
            <a:r>
              <a:rPr sz="850" spc="-10" dirty="0">
                <a:latin typeface="Arial MT"/>
                <a:cs typeface="Arial MT"/>
              </a:rPr>
              <a:t> </a:t>
            </a:r>
            <a:r>
              <a:rPr sz="850" dirty="0">
                <a:latin typeface="Arial MT"/>
                <a:cs typeface="Arial MT"/>
              </a:rPr>
              <a:t>60</a:t>
            </a:r>
            <a:r>
              <a:rPr sz="850" spc="35" dirty="0">
                <a:latin typeface="Arial MT"/>
                <a:cs typeface="Arial MT"/>
              </a:rPr>
              <a:t> </a:t>
            </a:r>
            <a:r>
              <a:rPr sz="850" dirty="0">
                <a:latin typeface="Arial MT"/>
                <a:cs typeface="Arial MT"/>
              </a:rPr>
              <a:t>TO</a:t>
            </a:r>
            <a:r>
              <a:rPr sz="850" spc="5" dirty="0">
                <a:latin typeface="Arial MT"/>
                <a:cs typeface="Arial MT"/>
              </a:rPr>
              <a:t> </a:t>
            </a:r>
            <a:r>
              <a:rPr sz="850" spc="-25" dirty="0">
                <a:latin typeface="Arial MT"/>
                <a:cs typeface="Arial MT"/>
              </a:rPr>
              <a:t>95.</a:t>
            </a:r>
            <a:endParaRPr sz="850">
              <a:latin typeface="Arial MT"/>
              <a:cs typeface="Arial MT"/>
            </a:endParaRPr>
          </a:p>
          <a:p>
            <a:pPr marL="295910" indent="-283210">
              <a:lnSpc>
                <a:spcPct val="100000"/>
              </a:lnSpc>
              <a:spcBef>
                <a:spcPts val="745"/>
              </a:spcBef>
              <a:buSzPct val="170588"/>
              <a:buChar char="•"/>
              <a:tabLst>
                <a:tab pos="295910" algn="l"/>
              </a:tabLst>
            </a:pPr>
            <a:r>
              <a:rPr sz="850" dirty="0">
                <a:latin typeface="Arial MT"/>
                <a:cs typeface="Arial MT"/>
              </a:rPr>
              <a:t>THE</a:t>
            </a:r>
            <a:r>
              <a:rPr sz="850" spc="5" dirty="0">
                <a:latin typeface="Arial MT"/>
                <a:cs typeface="Arial MT"/>
              </a:rPr>
              <a:t> </a:t>
            </a:r>
            <a:r>
              <a:rPr sz="850" dirty="0">
                <a:latin typeface="Arial MT"/>
                <a:cs typeface="Arial MT"/>
              </a:rPr>
              <a:t>MOST</a:t>
            </a:r>
            <a:r>
              <a:rPr sz="850" spc="25" dirty="0">
                <a:latin typeface="Arial MT"/>
                <a:cs typeface="Arial MT"/>
              </a:rPr>
              <a:t> </a:t>
            </a:r>
            <a:r>
              <a:rPr sz="850" dirty="0">
                <a:latin typeface="Arial MT"/>
                <a:cs typeface="Arial MT"/>
              </a:rPr>
              <a:t>OF</a:t>
            </a:r>
            <a:r>
              <a:rPr sz="850" spc="10" dirty="0">
                <a:latin typeface="Arial MT"/>
                <a:cs typeface="Arial MT"/>
              </a:rPr>
              <a:t> </a:t>
            </a:r>
            <a:r>
              <a:rPr sz="850" dirty="0">
                <a:latin typeface="Arial MT"/>
                <a:cs typeface="Arial MT"/>
              </a:rPr>
              <a:t>THE</a:t>
            </a:r>
            <a:r>
              <a:rPr sz="850" spc="10" dirty="0">
                <a:latin typeface="Arial MT"/>
                <a:cs typeface="Arial MT"/>
              </a:rPr>
              <a:t> </a:t>
            </a:r>
            <a:r>
              <a:rPr sz="850" dirty="0">
                <a:latin typeface="Arial MT"/>
                <a:cs typeface="Arial MT"/>
              </a:rPr>
              <a:t>12TH</a:t>
            </a:r>
            <a:r>
              <a:rPr sz="850" spc="15" dirty="0">
                <a:latin typeface="Arial MT"/>
                <a:cs typeface="Arial MT"/>
              </a:rPr>
              <a:t> </a:t>
            </a:r>
            <a:r>
              <a:rPr sz="850" dirty="0">
                <a:latin typeface="Arial MT"/>
                <a:cs typeface="Arial MT"/>
              </a:rPr>
              <a:t>GRADUATION</a:t>
            </a:r>
            <a:r>
              <a:rPr sz="850" spc="20" dirty="0">
                <a:latin typeface="Arial MT"/>
                <a:cs typeface="Arial MT"/>
              </a:rPr>
              <a:t> </a:t>
            </a:r>
            <a:r>
              <a:rPr sz="850" dirty="0">
                <a:latin typeface="Arial MT"/>
                <a:cs typeface="Arial MT"/>
              </a:rPr>
              <a:t>ARE</a:t>
            </a:r>
            <a:r>
              <a:rPr sz="850" spc="30" dirty="0">
                <a:latin typeface="Arial MT"/>
                <a:cs typeface="Arial MT"/>
              </a:rPr>
              <a:t> </a:t>
            </a:r>
            <a:r>
              <a:rPr sz="850" dirty="0">
                <a:latin typeface="Arial MT"/>
                <a:cs typeface="Arial MT"/>
              </a:rPr>
              <a:t>FROM</a:t>
            </a:r>
            <a:r>
              <a:rPr sz="850" spc="15" dirty="0">
                <a:latin typeface="Arial MT"/>
                <a:cs typeface="Arial MT"/>
              </a:rPr>
              <a:t> </a:t>
            </a:r>
            <a:r>
              <a:rPr sz="850" dirty="0">
                <a:latin typeface="Arial MT"/>
                <a:cs typeface="Arial MT"/>
              </a:rPr>
              <a:t>2009</a:t>
            </a:r>
            <a:r>
              <a:rPr sz="850" spc="20" dirty="0">
                <a:latin typeface="Arial MT"/>
                <a:cs typeface="Arial MT"/>
              </a:rPr>
              <a:t> </a:t>
            </a:r>
            <a:r>
              <a:rPr sz="850" dirty="0">
                <a:latin typeface="Arial MT"/>
                <a:cs typeface="Arial MT"/>
              </a:rPr>
              <a:t>and</a:t>
            </a:r>
            <a:r>
              <a:rPr sz="850" spc="35" dirty="0">
                <a:latin typeface="Arial MT"/>
                <a:cs typeface="Arial MT"/>
              </a:rPr>
              <a:t> </a:t>
            </a:r>
            <a:r>
              <a:rPr sz="850" spc="-10" dirty="0">
                <a:latin typeface="Arial MT"/>
                <a:cs typeface="Arial MT"/>
              </a:rPr>
              <a:t>2008.</a:t>
            </a:r>
            <a:endParaRPr sz="850">
              <a:latin typeface="Arial MT"/>
              <a:cs typeface="Arial MT"/>
            </a:endParaRPr>
          </a:p>
          <a:p>
            <a:pPr marL="295910" indent="-283210">
              <a:lnSpc>
                <a:spcPct val="100000"/>
              </a:lnSpc>
              <a:spcBef>
                <a:spcPts val="720"/>
              </a:spcBef>
              <a:buSzPct val="170588"/>
              <a:buChar char="•"/>
              <a:tabLst>
                <a:tab pos="295910" algn="l"/>
              </a:tabLst>
            </a:pPr>
            <a:r>
              <a:rPr sz="850" dirty="0">
                <a:latin typeface="Arial MT"/>
                <a:cs typeface="Arial MT"/>
              </a:rPr>
              <a:t>THE</a:t>
            </a:r>
            <a:r>
              <a:rPr sz="850" spc="5" dirty="0">
                <a:latin typeface="Arial MT"/>
                <a:cs typeface="Arial MT"/>
              </a:rPr>
              <a:t> </a:t>
            </a:r>
            <a:r>
              <a:rPr sz="850" dirty="0">
                <a:latin typeface="Arial MT"/>
                <a:cs typeface="Arial MT"/>
              </a:rPr>
              <a:t>LEAST</a:t>
            </a:r>
            <a:r>
              <a:rPr sz="850" spc="35" dirty="0">
                <a:latin typeface="Arial MT"/>
                <a:cs typeface="Arial MT"/>
              </a:rPr>
              <a:t> </a:t>
            </a:r>
            <a:r>
              <a:rPr sz="850" dirty="0">
                <a:latin typeface="Arial MT"/>
                <a:cs typeface="Arial MT"/>
              </a:rPr>
              <a:t>ARE</a:t>
            </a:r>
            <a:r>
              <a:rPr sz="850" spc="15" dirty="0">
                <a:latin typeface="Arial MT"/>
                <a:cs typeface="Arial MT"/>
              </a:rPr>
              <a:t> </a:t>
            </a:r>
            <a:r>
              <a:rPr sz="850" dirty="0">
                <a:latin typeface="Arial MT"/>
                <a:cs typeface="Arial MT"/>
              </a:rPr>
              <a:t>FROM</a:t>
            </a:r>
            <a:r>
              <a:rPr sz="850" spc="15" dirty="0">
                <a:latin typeface="Arial MT"/>
                <a:cs typeface="Arial MT"/>
              </a:rPr>
              <a:t> </a:t>
            </a:r>
            <a:r>
              <a:rPr sz="850" dirty="0">
                <a:latin typeface="Arial MT"/>
                <a:cs typeface="Arial MT"/>
              </a:rPr>
              <a:t>2001,1995,1998,2013</a:t>
            </a:r>
            <a:r>
              <a:rPr sz="850" spc="70" dirty="0">
                <a:latin typeface="Arial MT"/>
                <a:cs typeface="Arial MT"/>
              </a:rPr>
              <a:t> </a:t>
            </a:r>
            <a:r>
              <a:rPr sz="850" dirty="0">
                <a:latin typeface="Arial MT"/>
                <a:cs typeface="Arial MT"/>
              </a:rPr>
              <a:t>and</a:t>
            </a:r>
            <a:r>
              <a:rPr sz="850" spc="35" dirty="0">
                <a:latin typeface="Arial MT"/>
                <a:cs typeface="Arial MT"/>
              </a:rPr>
              <a:t> </a:t>
            </a:r>
            <a:r>
              <a:rPr sz="850" spc="-20" dirty="0">
                <a:latin typeface="Arial MT"/>
                <a:cs typeface="Arial MT"/>
              </a:rPr>
              <a:t>1999.</a:t>
            </a:r>
            <a:endParaRPr sz="850">
              <a:latin typeface="Arial MT"/>
              <a:cs typeface="Arial MT"/>
            </a:endParaRPr>
          </a:p>
        </p:txBody>
      </p:sp>
      <p:pic>
        <p:nvPicPr>
          <p:cNvPr id="5" name="object 5"/>
          <p:cNvPicPr/>
          <p:nvPr/>
        </p:nvPicPr>
        <p:blipFill>
          <a:blip r:embed="rId2" cstate="print"/>
          <a:stretch>
            <a:fillRect/>
          </a:stretch>
        </p:blipFill>
        <p:spPr>
          <a:xfrm>
            <a:off x="374774" y="2122360"/>
            <a:ext cx="9011390" cy="26594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4434" rIns="0" bIns="0" rtlCol="0">
            <a:spAutoFit/>
          </a:bodyPr>
          <a:lstStyle/>
          <a:p>
            <a:pPr marL="449580">
              <a:lnSpc>
                <a:spcPct val="100000"/>
              </a:lnSpc>
              <a:spcBef>
                <a:spcPts val="135"/>
              </a:spcBef>
            </a:pPr>
            <a:r>
              <a:rPr lang="en-IN" dirty="0"/>
              <a:t>Univariate</a:t>
            </a:r>
            <a:r>
              <a:rPr lang="en-IN" spc="60" dirty="0"/>
              <a:t> </a:t>
            </a:r>
            <a:r>
              <a:rPr lang="en-IN" spc="-10" dirty="0"/>
              <a:t>Analysis</a:t>
            </a:r>
          </a:p>
        </p:txBody>
      </p:sp>
      <p:sp>
        <p:nvSpPr>
          <p:cNvPr id="3" name="object 3"/>
          <p:cNvSpPr txBox="1"/>
          <p:nvPr/>
        </p:nvSpPr>
        <p:spPr>
          <a:xfrm>
            <a:off x="846038" y="5424846"/>
            <a:ext cx="664210" cy="252729"/>
          </a:xfrm>
          <a:prstGeom prst="rect">
            <a:avLst/>
          </a:prstGeom>
        </p:spPr>
        <p:txBody>
          <a:bodyPr vert="horz" wrap="square" lIns="0" tIns="17145" rIns="0" bIns="0" rtlCol="0">
            <a:spAutoFit/>
          </a:bodyPr>
          <a:lstStyle/>
          <a:p>
            <a:pPr marL="12700">
              <a:lnSpc>
                <a:spcPct val="100000"/>
              </a:lnSpc>
              <a:spcBef>
                <a:spcPts val="135"/>
              </a:spcBef>
            </a:pPr>
            <a:r>
              <a:rPr sz="1450" b="1" spc="-10" dirty="0">
                <a:latin typeface="Times New Roman"/>
                <a:cs typeface="Times New Roman"/>
              </a:rPr>
              <a:t>Insights</a:t>
            </a:r>
            <a:endParaRPr sz="1450" dirty="0">
              <a:latin typeface="Times New Roman"/>
              <a:cs typeface="Times New Roman"/>
            </a:endParaRPr>
          </a:p>
        </p:txBody>
      </p:sp>
      <p:sp>
        <p:nvSpPr>
          <p:cNvPr id="5" name="object 5"/>
          <p:cNvSpPr txBox="1"/>
          <p:nvPr/>
        </p:nvSpPr>
        <p:spPr>
          <a:xfrm>
            <a:off x="6517128" y="5404900"/>
            <a:ext cx="664210" cy="252729"/>
          </a:xfrm>
          <a:prstGeom prst="rect">
            <a:avLst/>
          </a:prstGeom>
        </p:spPr>
        <p:txBody>
          <a:bodyPr vert="horz" wrap="square" lIns="0" tIns="17145" rIns="0" bIns="0" rtlCol="0">
            <a:spAutoFit/>
          </a:bodyPr>
          <a:lstStyle/>
          <a:p>
            <a:pPr marL="12700">
              <a:lnSpc>
                <a:spcPct val="100000"/>
              </a:lnSpc>
              <a:spcBef>
                <a:spcPts val="135"/>
              </a:spcBef>
            </a:pPr>
            <a:r>
              <a:rPr sz="1450" b="1" spc="-10" dirty="0">
                <a:latin typeface="Times New Roman"/>
                <a:cs typeface="Times New Roman"/>
              </a:rPr>
              <a:t>Insights</a:t>
            </a:r>
            <a:endParaRPr sz="1450">
              <a:latin typeface="Times New Roman"/>
              <a:cs typeface="Times New Roman"/>
            </a:endParaRPr>
          </a:p>
        </p:txBody>
      </p:sp>
      <p:pic>
        <p:nvPicPr>
          <p:cNvPr id="1028" name="Picture 4">
            <a:extLst>
              <a:ext uri="{FF2B5EF4-FFF2-40B4-BE49-F238E27FC236}">
                <a16:creationId xmlns:a16="http://schemas.microsoft.com/office/drawing/2014/main" id="{EE3A920C-92E8-EDC5-956B-41C09461BA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838200"/>
            <a:ext cx="6161641" cy="440436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F8FBFD-80FD-11DB-0D18-D337AD0934C1}"/>
              </a:ext>
            </a:extLst>
          </p:cNvPr>
          <p:cNvSpPr txBox="1"/>
          <p:nvPr/>
        </p:nvSpPr>
        <p:spPr>
          <a:xfrm>
            <a:off x="358529" y="5607226"/>
            <a:ext cx="6098028" cy="769441"/>
          </a:xfrm>
          <a:prstGeom prst="rect">
            <a:avLst/>
          </a:prstGeom>
          <a:noFill/>
        </p:spPr>
        <p:txBody>
          <a:bodyPr wrap="square">
            <a:spAutoFit/>
          </a:bodyPr>
          <a:lstStyle/>
          <a:p>
            <a:r>
              <a:rPr lang="en-US" sz="1100" dirty="0"/>
              <a:t>The chart shows that Electronics and Communication Engineering (ECE) has the highest job opportunities, followed by tech-related fields like Computer Science &amp; Engineering and Information Technology. Traditional engineering fields like Mechanical and Electrical Engineering also have significant demand, though tech dominates the job market.</a:t>
            </a:r>
            <a:endParaRPr lang="en-IN"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61AFAAF-C8DB-CDF1-0BDA-AD5AE458F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10058400" cy="60261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D7CE61-A73C-FF1C-2396-A65A19657CB9}"/>
              </a:ext>
            </a:extLst>
          </p:cNvPr>
          <p:cNvSpPr>
            <a:spLocks noGrp="1"/>
          </p:cNvSpPr>
          <p:nvPr>
            <p:ph type="title"/>
          </p:nvPr>
        </p:nvSpPr>
        <p:spPr>
          <a:xfrm>
            <a:off x="2286000" y="914400"/>
            <a:ext cx="5792990" cy="369332"/>
          </a:xfrm>
        </p:spPr>
        <p:txBody>
          <a:bodyPr/>
          <a:lstStyle/>
          <a:p>
            <a:pPr algn="ctr"/>
            <a:r>
              <a:rPr lang="en-US" sz="2400" dirty="0" err="1"/>
              <a:t>Comaring</a:t>
            </a:r>
            <a:r>
              <a:rPr lang="en-US" sz="2400" dirty="0"/>
              <a:t> The college with Graduation year</a:t>
            </a:r>
            <a:endParaRPr lang="en-IN" sz="2400" dirty="0"/>
          </a:p>
        </p:txBody>
      </p:sp>
    </p:spTree>
    <p:extLst>
      <p:ext uri="{BB962C8B-B14F-4D97-AF65-F5344CB8AC3E}">
        <p14:creationId xmlns:p14="http://schemas.microsoft.com/office/powerpoint/2010/main" val="216059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83234">
              <a:lnSpc>
                <a:spcPct val="100000"/>
              </a:lnSpc>
              <a:spcBef>
                <a:spcPts val="100"/>
              </a:spcBef>
            </a:pPr>
            <a:r>
              <a:rPr sz="3300" dirty="0">
                <a:latin typeface="Arial"/>
                <a:cs typeface="Arial"/>
              </a:rPr>
              <a:t>Bivariate</a:t>
            </a:r>
            <a:r>
              <a:rPr sz="3300" spc="-130" dirty="0">
                <a:latin typeface="Arial"/>
                <a:cs typeface="Arial"/>
              </a:rPr>
              <a:t> </a:t>
            </a:r>
            <a:r>
              <a:rPr sz="3300" spc="-10" dirty="0">
                <a:latin typeface="Arial"/>
                <a:cs typeface="Arial"/>
              </a:rPr>
              <a:t>Analysis</a:t>
            </a:r>
            <a:endParaRPr sz="3300">
              <a:latin typeface="Arial"/>
              <a:cs typeface="Arial"/>
            </a:endParaRPr>
          </a:p>
        </p:txBody>
      </p:sp>
      <p:pic>
        <p:nvPicPr>
          <p:cNvPr id="3" name="object 3"/>
          <p:cNvPicPr/>
          <p:nvPr/>
        </p:nvPicPr>
        <p:blipFill>
          <a:blip r:embed="rId2" cstate="print"/>
          <a:stretch>
            <a:fillRect/>
          </a:stretch>
        </p:blipFill>
        <p:spPr>
          <a:xfrm>
            <a:off x="229009" y="1927575"/>
            <a:ext cx="9442851" cy="41221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8663" rIns="0" bIns="0" rtlCol="0">
            <a:spAutoFit/>
          </a:bodyPr>
          <a:lstStyle/>
          <a:p>
            <a:pPr marL="1019175">
              <a:lnSpc>
                <a:spcPct val="100000"/>
              </a:lnSpc>
              <a:spcBef>
                <a:spcPts val="135"/>
              </a:spcBef>
            </a:pPr>
            <a:r>
              <a:rPr spc="-10" dirty="0"/>
              <a:t>Observations</a:t>
            </a:r>
          </a:p>
        </p:txBody>
      </p:sp>
      <p:sp>
        <p:nvSpPr>
          <p:cNvPr id="3" name="object 3"/>
          <p:cNvSpPr txBox="1"/>
          <p:nvPr/>
        </p:nvSpPr>
        <p:spPr>
          <a:xfrm>
            <a:off x="173274" y="2924077"/>
            <a:ext cx="9199245" cy="2541270"/>
          </a:xfrm>
          <a:prstGeom prst="rect">
            <a:avLst/>
          </a:prstGeom>
        </p:spPr>
        <p:txBody>
          <a:bodyPr vert="horz" wrap="square" lIns="0" tIns="13335" rIns="0" bIns="0" rtlCol="0">
            <a:spAutoFit/>
          </a:bodyPr>
          <a:lstStyle/>
          <a:p>
            <a:pPr marL="85090" indent="-80645">
              <a:lnSpc>
                <a:spcPct val="100000"/>
              </a:lnSpc>
              <a:spcBef>
                <a:spcPts val="105"/>
              </a:spcBef>
              <a:buSzPct val="93939"/>
              <a:buFont typeface="Times New Roman"/>
              <a:buChar char="•"/>
              <a:tabLst>
                <a:tab pos="85090" algn="l"/>
              </a:tabLst>
            </a:pPr>
            <a:r>
              <a:rPr sz="1650" b="1" dirty="0">
                <a:latin typeface="Times New Roman"/>
                <a:cs typeface="Times New Roman"/>
              </a:rPr>
              <a:t>Salary</a:t>
            </a:r>
            <a:r>
              <a:rPr sz="1650" b="1" spc="-60" dirty="0">
                <a:latin typeface="Times New Roman"/>
                <a:cs typeface="Times New Roman"/>
              </a:rPr>
              <a:t> </a:t>
            </a:r>
            <a:r>
              <a:rPr sz="1650" b="1" dirty="0">
                <a:latin typeface="Times New Roman"/>
                <a:cs typeface="Times New Roman"/>
              </a:rPr>
              <a:t>Distribution</a:t>
            </a:r>
            <a:r>
              <a:rPr sz="1650" dirty="0">
                <a:latin typeface="Times New Roman"/>
                <a:cs typeface="Times New Roman"/>
              </a:rPr>
              <a:t>:</a:t>
            </a:r>
            <a:r>
              <a:rPr sz="1650" spc="-65" dirty="0">
                <a:latin typeface="Times New Roman"/>
                <a:cs typeface="Times New Roman"/>
              </a:rPr>
              <a:t> </a:t>
            </a:r>
            <a:r>
              <a:rPr sz="1650" dirty="0">
                <a:latin typeface="Times New Roman"/>
                <a:cs typeface="Times New Roman"/>
              </a:rPr>
              <a:t>Average</a:t>
            </a:r>
            <a:r>
              <a:rPr sz="1650" spc="-45" dirty="0">
                <a:latin typeface="Times New Roman"/>
                <a:cs typeface="Times New Roman"/>
              </a:rPr>
              <a:t> </a:t>
            </a:r>
            <a:r>
              <a:rPr sz="1650" dirty="0">
                <a:latin typeface="Times New Roman"/>
                <a:cs typeface="Times New Roman"/>
              </a:rPr>
              <a:t>salaries</a:t>
            </a:r>
            <a:r>
              <a:rPr sz="1650" spc="-40" dirty="0">
                <a:latin typeface="Times New Roman"/>
                <a:cs typeface="Times New Roman"/>
              </a:rPr>
              <a:t> </a:t>
            </a:r>
            <a:r>
              <a:rPr sz="1650" dirty="0">
                <a:latin typeface="Times New Roman"/>
                <a:cs typeface="Times New Roman"/>
              </a:rPr>
              <a:t>vary</a:t>
            </a:r>
            <a:r>
              <a:rPr sz="1650" spc="-25" dirty="0">
                <a:latin typeface="Times New Roman"/>
                <a:cs typeface="Times New Roman"/>
              </a:rPr>
              <a:t> </a:t>
            </a:r>
            <a:r>
              <a:rPr sz="1650" spc="-10" dirty="0">
                <a:latin typeface="Times New Roman"/>
                <a:cs typeface="Times New Roman"/>
              </a:rPr>
              <a:t>significantly</a:t>
            </a:r>
            <a:r>
              <a:rPr sz="1650" spc="-55" dirty="0">
                <a:latin typeface="Times New Roman"/>
                <a:cs typeface="Times New Roman"/>
              </a:rPr>
              <a:t> </a:t>
            </a:r>
            <a:r>
              <a:rPr sz="1650" dirty="0">
                <a:latin typeface="Times New Roman"/>
                <a:cs typeface="Times New Roman"/>
              </a:rPr>
              <a:t>across</a:t>
            </a:r>
            <a:r>
              <a:rPr sz="1650" spc="-55" dirty="0">
                <a:latin typeface="Times New Roman"/>
                <a:cs typeface="Times New Roman"/>
              </a:rPr>
              <a:t> </a:t>
            </a:r>
            <a:r>
              <a:rPr sz="1650" dirty="0">
                <a:latin typeface="Times New Roman"/>
                <a:cs typeface="Times New Roman"/>
              </a:rPr>
              <a:t>different</a:t>
            </a:r>
            <a:r>
              <a:rPr sz="1650" spc="-40" dirty="0">
                <a:latin typeface="Times New Roman"/>
                <a:cs typeface="Times New Roman"/>
              </a:rPr>
              <a:t> </a:t>
            </a:r>
            <a:r>
              <a:rPr sz="1650" dirty="0">
                <a:latin typeface="Times New Roman"/>
                <a:cs typeface="Times New Roman"/>
              </a:rPr>
              <a:t>job</a:t>
            </a:r>
            <a:r>
              <a:rPr sz="1650" spc="-20" dirty="0">
                <a:latin typeface="Times New Roman"/>
                <a:cs typeface="Times New Roman"/>
              </a:rPr>
              <a:t> </a:t>
            </a:r>
            <a:r>
              <a:rPr sz="1650" dirty="0">
                <a:latin typeface="Times New Roman"/>
                <a:cs typeface="Times New Roman"/>
              </a:rPr>
              <a:t>roles,</a:t>
            </a:r>
            <a:r>
              <a:rPr sz="1650" spc="-45" dirty="0">
                <a:latin typeface="Times New Roman"/>
                <a:cs typeface="Times New Roman"/>
              </a:rPr>
              <a:t> </a:t>
            </a:r>
            <a:r>
              <a:rPr sz="1650" dirty="0">
                <a:latin typeface="Times New Roman"/>
                <a:cs typeface="Times New Roman"/>
              </a:rPr>
              <a:t>with</a:t>
            </a:r>
            <a:r>
              <a:rPr sz="1650" spc="-25" dirty="0">
                <a:latin typeface="Times New Roman"/>
                <a:cs typeface="Times New Roman"/>
              </a:rPr>
              <a:t> </a:t>
            </a:r>
            <a:r>
              <a:rPr sz="1650" dirty="0">
                <a:latin typeface="Times New Roman"/>
                <a:cs typeface="Times New Roman"/>
              </a:rPr>
              <a:t>higher</a:t>
            </a:r>
            <a:r>
              <a:rPr sz="1650" spc="-40" dirty="0">
                <a:latin typeface="Times New Roman"/>
                <a:cs typeface="Times New Roman"/>
              </a:rPr>
              <a:t> </a:t>
            </a:r>
            <a:r>
              <a:rPr sz="1650" dirty="0">
                <a:latin typeface="Times New Roman"/>
                <a:cs typeface="Times New Roman"/>
              </a:rPr>
              <a:t>pay</a:t>
            </a:r>
            <a:r>
              <a:rPr sz="1650" spc="-25" dirty="0">
                <a:latin typeface="Times New Roman"/>
                <a:cs typeface="Times New Roman"/>
              </a:rPr>
              <a:t> </a:t>
            </a:r>
            <a:r>
              <a:rPr sz="1650" spc="-10" dirty="0">
                <a:latin typeface="Times New Roman"/>
                <a:cs typeface="Times New Roman"/>
              </a:rPr>
              <a:t>observed</a:t>
            </a:r>
            <a:endParaRPr sz="1650" dirty="0">
              <a:latin typeface="Times New Roman"/>
              <a:cs typeface="Times New Roman"/>
            </a:endParaRPr>
          </a:p>
          <a:p>
            <a:pPr marL="135890" indent="-123189">
              <a:lnSpc>
                <a:spcPct val="100000"/>
              </a:lnSpc>
              <a:buSzPct val="93939"/>
              <a:buChar char="•"/>
              <a:tabLst>
                <a:tab pos="135890" algn="l"/>
              </a:tabLst>
            </a:pPr>
            <a:r>
              <a:rPr sz="1650" dirty="0">
                <a:latin typeface="Times New Roman"/>
                <a:cs typeface="Times New Roman"/>
              </a:rPr>
              <a:t>for</a:t>
            </a:r>
            <a:r>
              <a:rPr sz="1650" spc="-10" dirty="0">
                <a:latin typeface="Times New Roman"/>
                <a:cs typeface="Times New Roman"/>
              </a:rPr>
              <a:t> technical</a:t>
            </a:r>
            <a:r>
              <a:rPr sz="1650" spc="-50" dirty="0">
                <a:latin typeface="Times New Roman"/>
                <a:cs typeface="Times New Roman"/>
              </a:rPr>
              <a:t> </a:t>
            </a:r>
            <a:r>
              <a:rPr sz="1650" dirty="0">
                <a:latin typeface="Times New Roman"/>
                <a:cs typeface="Times New Roman"/>
              </a:rPr>
              <a:t>positions</a:t>
            </a:r>
            <a:r>
              <a:rPr sz="1650" spc="-65" dirty="0">
                <a:latin typeface="Times New Roman"/>
                <a:cs typeface="Times New Roman"/>
              </a:rPr>
              <a:t> </a:t>
            </a:r>
            <a:r>
              <a:rPr sz="1650" dirty="0">
                <a:latin typeface="Times New Roman"/>
                <a:cs typeface="Times New Roman"/>
              </a:rPr>
              <a:t>such</a:t>
            </a:r>
            <a:r>
              <a:rPr sz="1650" spc="-35" dirty="0">
                <a:latin typeface="Times New Roman"/>
                <a:cs typeface="Times New Roman"/>
              </a:rPr>
              <a:t> </a:t>
            </a:r>
            <a:r>
              <a:rPr sz="1650" dirty="0">
                <a:latin typeface="Times New Roman"/>
                <a:cs typeface="Times New Roman"/>
              </a:rPr>
              <a:t>as</a:t>
            </a:r>
            <a:r>
              <a:rPr sz="1650" spc="-35" dirty="0">
                <a:latin typeface="Times New Roman"/>
                <a:cs typeface="Times New Roman"/>
              </a:rPr>
              <a:t> </a:t>
            </a:r>
            <a:r>
              <a:rPr sz="1650" dirty="0">
                <a:latin typeface="Times New Roman"/>
                <a:cs typeface="Times New Roman"/>
              </a:rPr>
              <a:t>Software</a:t>
            </a:r>
            <a:r>
              <a:rPr sz="1650" spc="-40" dirty="0">
                <a:latin typeface="Times New Roman"/>
                <a:cs typeface="Times New Roman"/>
              </a:rPr>
              <a:t> </a:t>
            </a:r>
            <a:r>
              <a:rPr sz="1650" dirty="0">
                <a:latin typeface="Times New Roman"/>
                <a:cs typeface="Times New Roman"/>
              </a:rPr>
              <a:t>Engineer</a:t>
            </a:r>
            <a:r>
              <a:rPr sz="1650" spc="-25" dirty="0">
                <a:latin typeface="Times New Roman"/>
                <a:cs typeface="Times New Roman"/>
              </a:rPr>
              <a:t> </a:t>
            </a:r>
            <a:r>
              <a:rPr sz="1650" dirty="0">
                <a:latin typeface="Times New Roman"/>
                <a:cs typeface="Times New Roman"/>
              </a:rPr>
              <a:t>and</a:t>
            </a:r>
            <a:r>
              <a:rPr sz="1650" spc="-35" dirty="0">
                <a:latin typeface="Times New Roman"/>
                <a:cs typeface="Times New Roman"/>
              </a:rPr>
              <a:t> </a:t>
            </a:r>
            <a:r>
              <a:rPr sz="1650" dirty="0">
                <a:latin typeface="Times New Roman"/>
                <a:cs typeface="Times New Roman"/>
              </a:rPr>
              <a:t>Programming</a:t>
            </a:r>
            <a:r>
              <a:rPr sz="1650" spc="-50" dirty="0">
                <a:latin typeface="Times New Roman"/>
                <a:cs typeface="Times New Roman"/>
              </a:rPr>
              <a:t> </a:t>
            </a:r>
            <a:r>
              <a:rPr sz="1650" spc="-10" dirty="0">
                <a:latin typeface="Times New Roman"/>
                <a:cs typeface="Times New Roman"/>
              </a:rPr>
              <a:t>Analyst.</a:t>
            </a:r>
            <a:endParaRPr sz="1650" dirty="0">
              <a:latin typeface="Times New Roman"/>
              <a:cs typeface="Times New Roman"/>
            </a:endParaRPr>
          </a:p>
          <a:p>
            <a:pPr marL="85090" indent="-80645">
              <a:lnSpc>
                <a:spcPct val="100000"/>
              </a:lnSpc>
              <a:buSzPct val="93939"/>
              <a:buFont typeface="Times New Roman"/>
              <a:buChar char="•"/>
              <a:tabLst>
                <a:tab pos="85090" algn="l"/>
              </a:tabLst>
            </a:pPr>
            <a:r>
              <a:rPr sz="1650" b="1" spc="-10" dirty="0">
                <a:latin typeface="Times New Roman"/>
                <a:cs typeface="Times New Roman"/>
              </a:rPr>
              <a:t>Specialization</a:t>
            </a:r>
            <a:r>
              <a:rPr sz="1650" b="1" spc="-45" dirty="0">
                <a:latin typeface="Times New Roman"/>
                <a:cs typeface="Times New Roman"/>
              </a:rPr>
              <a:t> </a:t>
            </a:r>
            <a:r>
              <a:rPr sz="1650" b="1" dirty="0">
                <a:latin typeface="Times New Roman"/>
                <a:cs typeface="Times New Roman"/>
              </a:rPr>
              <a:t>Impact</a:t>
            </a:r>
            <a:r>
              <a:rPr sz="1650" dirty="0">
                <a:latin typeface="Times New Roman"/>
                <a:cs typeface="Times New Roman"/>
              </a:rPr>
              <a:t>:</a:t>
            </a:r>
            <a:r>
              <a:rPr sz="1650" spc="-40" dirty="0">
                <a:latin typeface="Times New Roman"/>
                <a:cs typeface="Times New Roman"/>
              </a:rPr>
              <a:t> </a:t>
            </a:r>
            <a:r>
              <a:rPr sz="1650" dirty="0">
                <a:latin typeface="Times New Roman"/>
                <a:cs typeface="Times New Roman"/>
              </a:rPr>
              <a:t>Graduates</a:t>
            </a:r>
            <a:r>
              <a:rPr sz="1650" spc="-25" dirty="0">
                <a:latin typeface="Times New Roman"/>
                <a:cs typeface="Times New Roman"/>
              </a:rPr>
              <a:t> </a:t>
            </a:r>
            <a:r>
              <a:rPr sz="1650" dirty="0">
                <a:latin typeface="Times New Roman"/>
                <a:cs typeface="Times New Roman"/>
              </a:rPr>
              <a:t>with</a:t>
            </a:r>
            <a:r>
              <a:rPr sz="1650" spc="-30" dirty="0">
                <a:latin typeface="Times New Roman"/>
                <a:cs typeface="Times New Roman"/>
              </a:rPr>
              <a:t> </a:t>
            </a:r>
            <a:r>
              <a:rPr sz="1650" dirty="0">
                <a:latin typeface="Times New Roman"/>
                <a:cs typeface="Times New Roman"/>
              </a:rPr>
              <a:t>Computer</a:t>
            </a:r>
            <a:r>
              <a:rPr sz="1650" spc="-20" dirty="0">
                <a:latin typeface="Times New Roman"/>
                <a:cs typeface="Times New Roman"/>
              </a:rPr>
              <a:t> </a:t>
            </a:r>
            <a:r>
              <a:rPr sz="1650" dirty="0">
                <a:latin typeface="Times New Roman"/>
                <a:cs typeface="Times New Roman"/>
              </a:rPr>
              <a:t>Science</a:t>
            </a:r>
            <a:r>
              <a:rPr sz="1650" spc="-35" dirty="0">
                <a:latin typeface="Times New Roman"/>
                <a:cs typeface="Times New Roman"/>
              </a:rPr>
              <a:t> </a:t>
            </a:r>
            <a:r>
              <a:rPr sz="1650" dirty="0">
                <a:latin typeface="Times New Roman"/>
                <a:cs typeface="Times New Roman"/>
              </a:rPr>
              <a:t>and</a:t>
            </a:r>
            <a:r>
              <a:rPr sz="1650" spc="-30" dirty="0">
                <a:latin typeface="Times New Roman"/>
                <a:cs typeface="Times New Roman"/>
              </a:rPr>
              <a:t> </a:t>
            </a:r>
            <a:r>
              <a:rPr sz="1650" dirty="0">
                <a:latin typeface="Times New Roman"/>
                <a:cs typeface="Times New Roman"/>
              </a:rPr>
              <a:t>IT</a:t>
            </a:r>
            <a:r>
              <a:rPr sz="1650" spc="-35" dirty="0">
                <a:latin typeface="Times New Roman"/>
                <a:cs typeface="Times New Roman"/>
              </a:rPr>
              <a:t> </a:t>
            </a:r>
            <a:r>
              <a:rPr sz="1650" spc="-10" dirty="0">
                <a:latin typeface="Times New Roman"/>
                <a:cs typeface="Times New Roman"/>
              </a:rPr>
              <a:t>specializations</a:t>
            </a:r>
            <a:r>
              <a:rPr sz="1650" spc="-45" dirty="0">
                <a:latin typeface="Times New Roman"/>
                <a:cs typeface="Times New Roman"/>
              </a:rPr>
              <a:t> </a:t>
            </a:r>
            <a:r>
              <a:rPr sz="1650" spc="-10" dirty="0">
                <a:latin typeface="Times New Roman"/>
                <a:cs typeface="Times New Roman"/>
              </a:rPr>
              <a:t>generally</a:t>
            </a:r>
            <a:endParaRPr sz="1650" dirty="0">
              <a:latin typeface="Times New Roman"/>
              <a:cs typeface="Times New Roman"/>
            </a:endParaRPr>
          </a:p>
          <a:p>
            <a:pPr marL="135890" indent="-123189">
              <a:lnSpc>
                <a:spcPct val="100000"/>
              </a:lnSpc>
              <a:buSzPct val="93939"/>
              <a:buChar char="•"/>
              <a:tabLst>
                <a:tab pos="135890" algn="l"/>
              </a:tabLst>
            </a:pPr>
            <a:r>
              <a:rPr sz="1650" dirty="0">
                <a:latin typeface="Times New Roman"/>
                <a:cs typeface="Times New Roman"/>
              </a:rPr>
              <a:t>receive</a:t>
            </a:r>
            <a:r>
              <a:rPr sz="1650" spc="-40" dirty="0">
                <a:latin typeface="Times New Roman"/>
                <a:cs typeface="Times New Roman"/>
              </a:rPr>
              <a:t> </a:t>
            </a:r>
            <a:r>
              <a:rPr sz="1650" dirty="0">
                <a:latin typeface="Times New Roman"/>
                <a:cs typeface="Times New Roman"/>
              </a:rPr>
              <a:t>higher</a:t>
            </a:r>
            <a:r>
              <a:rPr sz="1650" spc="-35" dirty="0">
                <a:latin typeface="Times New Roman"/>
                <a:cs typeface="Times New Roman"/>
              </a:rPr>
              <a:t> </a:t>
            </a:r>
            <a:r>
              <a:rPr sz="1650" spc="-10" dirty="0">
                <a:latin typeface="Times New Roman"/>
                <a:cs typeface="Times New Roman"/>
              </a:rPr>
              <a:t>compensation</a:t>
            </a:r>
            <a:r>
              <a:rPr sz="1650" spc="-45" dirty="0">
                <a:latin typeface="Times New Roman"/>
                <a:cs typeface="Times New Roman"/>
              </a:rPr>
              <a:t> </a:t>
            </a:r>
            <a:r>
              <a:rPr sz="1650" dirty="0">
                <a:latin typeface="Times New Roman"/>
                <a:cs typeface="Times New Roman"/>
              </a:rPr>
              <a:t>compared</a:t>
            </a:r>
            <a:r>
              <a:rPr sz="1650" spc="-50" dirty="0">
                <a:latin typeface="Times New Roman"/>
                <a:cs typeface="Times New Roman"/>
              </a:rPr>
              <a:t> </a:t>
            </a:r>
            <a:r>
              <a:rPr sz="1650" dirty="0">
                <a:latin typeface="Times New Roman"/>
                <a:cs typeface="Times New Roman"/>
              </a:rPr>
              <a:t>to</a:t>
            </a:r>
            <a:r>
              <a:rPr sz="1650" spc="-30" dirty="0">
                <a:latin typeface="Times New Roman"/>
                <a:cs typeface="Times New Roman"/>
              </a:rPr>
              <a:t> </a:t>
            </a:r>
            <a:r>
              <a:rPr sz="1650" dirty="0">
                <a:latin typeface="Times New Roman"/>
                <a:cs typeface="Times New Roman"/>
              </a:rPr>
              <a:t>other</a:t>
            </a:r>
            <a:r>
              <a:rPr sz="1650" spc="-35" dirty="0">
                <a:latin typeface="Times New Roman"/>
                <a:cs typeface="Times New Roman"/>
              </a:rPr>
              <a:t> </a:t>
            </a:r>
            <a:r>
              <a:rPr sz="1650" dirty="0">
                <a:latin typeface="Times New Roman"/>
                <a:cs typeface="Times New Roman"/>
              </a:rPr>
              <a:t>fields,</a:t>
            </a:r>
            <a:r>
              <a:rPr sz="1650" spc="-50" dirty="0">
                <a:latin typeface="Times New Roman"/>
                <a:cs typeface="Times New Roman"/>
              </a:rPr>
              <a:t> </a:t>
            </a:r>
            <a:r>
              <a:rPr sz="1650" dirty="0">
                <a:latin typeface="Times New Roman"/>
                <a:cs typeface="Times New Roman"/>
              </a:rPr>
              <a:t>indicating</a:t>
            </a:r>
            <a:r>
              <a:rPr sz="1650" spc="-65" dirty="0">
                <a:latin typeface="Times New Roman"/>
                <a:cs typeface="Times New Roman"/>
              </a:rPr>
              <a:t> </a:t>
            </a:r>
            <a:r>
              <a:rPr sz="1650" dirty="0">
                <a:latin typeface="Times New Roman"/>
                <a:cs typeface="Times New Roman"/>
              </a:rPr>
              <a:t>a</a:t>
            </a:r>
            <a:r>
              <a:rPr sz="1650" spc="-35" dirty="0">
                <a:latin typeface="Times New Roman"/>
                <a:cs typeface="Times New Roman"/>
              </a:rPr>
              <a:t> </a:t>
            </a:r>
            <a:r>
              <a:rPr sz="1650" dirty="0">
                <a:latin typeface="Times New Roman"/>
                <a:cs typeface="Times New Roman"/>
              </a:rPr>
              <a:t>strong</a:t>
            </a:r>
            <a:r>
              <a:rPr sz="1650" spc="-50" dirty="0">
                <a:latin typeface="Times New Roman"/>
                <a:cs typeface="Times New Roman"/>
              </a:rPr>
              <a:t> </a:t>
            </a:r>
            <a:r>
              <a:rPr sz="1650" dirty="0">
                <a:latin typeface="Times New Roman"/>
                <a:cs typeface="Times New Roman"/>
              </a:rPr>
              <a:t>demand</a:t>
            </a:r>
            <a:r>
              <a:rPr sz="1650" spc="-50" dirty="0">
                <a:latin typeface="Times New Roman"/>
                <a:cs typeface="Times New Roman"/>
              </a:rPr>
              <a:t> </a:t>
            </a:r>
            <a:r>
              <a:rPr sz="1650" dirty="0">
                <a:latin typeface="Times New Roman"/>
                <a:cs typeface="Times New Roman"/>
              </a:rPr>
              <a:t>for</a:t>
            </a:r>
            <a:r>
              <a:rPr sz="1650" spc="-35" dirty="0">
                <a:latin typeface="Times New Roman"/>
                <a:cs typeface="Times New Roman"/>
              </a:rPr>
              <a:t> </a:t>
            </a:r>
            <a:r>
              <a:rPr sz="1650" spc="-10" dirty="0">
                <a:latin typeface="Times New Roman"/>
                <a:cs typeface="Times New Roman"/>
              </a:rPr>
              <a:t>tech-</a:t>
            </a:r>
            <a:r>
              <a:rPr sz="1650" dirty="0">
                <a:latin typeface="Times New Roman"/>
                <a:cs typeface="Times New Roman"/>
              </a:rPr>
              <a:t>related</a:t>
            </a:r>
            <a:r>
              <a:rPr sz="1650" spc="-45" dirty="0">
                <a:latin typeface="Times New Roman"/>
                <a:cs typeface="Times New Roman"/>
              </a:rPr>
              <a:t> </a:t>
            </a:r>
            <a:r>
              <a:rPr sz="1650" spc="-10" dirty="0">
                <a:latin typeface="Times New Roman"/>
                <a:cs typeface="Times New Roman"/>
              </a:rPr>
              <a:t>skills.</a:t>
            </a:r>
            <a:endParaRPr sz="1650" dirty="0">
              <a:latin typeface="Times New Roman"/>
              <a:cs typeface="Times New Roman"/>
            </a:endParaRPr>
          </a:p>
          <a:p>
            <a:pPr marL="85090" indent="-80645">
              <a:lnSpc>
                <a:spcPct val="100000"/>
              </a:lnSpc>
              <a:buSzPct val="93939"/>
              <a:buFont typeface="Times New Roman"/>
              <a:buChar char="•"/>
              <a:tabLst>
                <a:tab pos="85090" algn="l"/>
              </a:tabLst>
            </a:pPr>
            <a:r>
              <a:rPr sz="1650" b="1" dirty="0">
                <a:latin typeface="Times New Roman"/>
                <a:cs typeface="Times New Roman"/>
              </a:rPr>
              <a:t>Gender</a:t>
            </a:r>
            <a:r>
              <a:rPr sz="1650" b="1" spc="-60" dirty="0">
                <a:latin typeface="Times New Roman"/>
                <a:cs typeface="Times New Roman"/>
              </a:rPr>
              <a:t> </a:t>
            </a:r>
            <a:r>
              <a:rPr sz="1650" b="1" dirty="0">
                <a:latin typeface="Times New Roman"/>
                <a:cs typeface="Times New Roman"/>
              </a:rPr>
              <a:t>Disparity</a:t>
            </a:r>
            <a:r>
              <a:rPr sz="1650" dirty="0">
                <a:latin typeface="Times New Roman"/>
                <a:cs typeface="Times New Roman"/>
              </a:rPr>
              <a:t>:</a:t>
            </a:r>
            <a:r>
              <a:rPr sz="1650" spc="-80" dirty="0">
                <a:latin typeface="Times New Roman"/>
                <a:cs typeface="Times New Roman"/>
              </a:rPr>
              <a:t> </a:t>
            </a:r>
            <a:r>
              <a:rPr sz="1650" dirty="0">
                <a:latin typeface="Times New Roman"/>
                <a:cs typeface="Times New Roman"/>
              </a:rPr>
              <a:t>There</a:t>
            </a:r>
            <a:r>
              <a:rPr sz="1650" spc="-40" dirty="0">
                <a:latin typeface="Times New Roman"/>
                <a:cs typeface="Times New Roman"/>
              </a:rPr>
              <a:t> </a:t>
            </a:r>
            <a:r>
              <a:rPr sz="1650" dirty="0">
                <a:latin typeface="Times New Roman"/>
                <a:cs typeface="Times New Roman"/>
              </a:rPr>
              <a:t>is</a:t>
            </a:r>
            <a:r>
              <a:rPr sz="1650" spc="-35" dirty="0">
                <a:latin typeface="Times New Roman"/>
                <a:cs typeface="Times New Roman"/>
              </a:rPr>
              <a:t> </a:t>
            </a:r>
            <a:r>
              <a:rPr sz="1650" dirty="0">
                <a:latin typeface="Times New Roman"/>
                <a:cs typeface="Times New Roman"/>
              </a:rPr>
              <a:t>an</a:t>
            </a:r>
            <a:r>
              <a:rPr sz="1650" spc="-50" dirty="0">
                <a:latin typeface="Times New Roman"/>
                <a:cs typeface="Times New Roman"/>
              </a:rPr>
              <a:t> </a:t>
            </a:r>
            <a:r>
              <a:rPr sz="1650" dirty="0">
                <a:latin typeface="Times New Roman"/>
                <a:cs typeface="Times New Roman"/>
              </a:rPr>
              <a:t>uneven</a:t>
            </a:r>
            <a:r>
              <a:rPr sz="1650" spc="-55" dirty="0">
                <a:latin typeface="Times New Roman"/>
                <a:cs typeface="Times New Roman"/>
              </a:rPr>
              <a:t> </a:t>
            </a:r>
            <a:r>
              <a:rPr sz="1650" dirty="0">
                <a:latin typeface="Times New Roman"/>
                <a:cs typeface="Times New Roman"/>
              </a:rPr>
              <a:t>gender</a:t>
            </a:r>
            <a:r>
              <a:rPr sz="1650" spc="-55" dirty="0">
                <a:latin typeface="Times New Roman"/>
                <a:cs typeface="Times New Roman"/>
              </a:rPr>
              <a:t> </a:t>
            </a:r>
            <a:r>
              <a:rPr sz="1650" dirty="0">
                <a:latin typeface="Times New Roman"/>
                <a:cs typeface="Times New Roman"/>
              </a:rPr>
              <a:t>distribution,</a:t>
            </a:r>
            <a:r>
              <a:rPr sz="1650" spc="-70" dirty="0">
                <a:latin typeface="Times New Roman"/>
                <a:cs typeface="Times New Roman"/>
              </a:rPr>
              <a:t> </a:t>
            </a:r>
            <a:r>
              <a:rPr sz="1650" dirty="0">
                <a:latin typeface="Times New Roman"/>
                <a:cs typeface="Times New Roman"/>
              </a:rPr>
              <a:t>with</a:t>
            </a:r>
            <a:r>
              <a:rPr sz="1650" spc="-50" dirty="0">
                <a:latin typeface="Times New Roman"/>
                <a:cs typeface="Times New Roman"/>
              </a:rPr>
              <a:t> </a:t>
            </a:r>
            <a:r>
              <a:rPr sz="1650" dirty="0">
                <a:latin typeface="Times New Roman"/>
                <a:cs typeface="Times New Roman"/>
              </a:rPr>
              <a:t>male</a:t>
            </a:r>
            <a:r>
              <a:rPr sz="1650" spc="-30" dirty="0">
                <a:latin typeface="Times New Roman"/>
                <a:cs typeface="Times New Roman"/>
              </a:rPr>
              <a:t> </a:t>
            </a:r>
            <a:r>
              <a:rPr sz="1650" dirty="0">
                <a:latin typeface="Times New Roman"/>
                <a:cs typeface="Times New Roman"/>
              </a:rPr>
              <a:t>candidates</a:t>
            </a:r>
            <a:r>
              <a:rPr sz="1650" spc="-45" dirty="0">
                <a:latin typeface="Times New Roman"/>
                <a:cs typeface="Times New Roman"/>
              </a:rPr>
              <a:t> </a:t>
            </a:r>
            <a:r>
              <a:rPr sz="1650" spc="-10" dirty="0">
                <a:latin typeface="Times New Roman"/>
                <a:cs typeface="Times New Roman"/>
              </a:rPr>
              <a:t>outnumbering</a:t>
            </a:r>
            <a:endParaRPr sz="1650" dirty="0">
              <a:latin typeface="Times New Roman"/>
              <a:cs typeface="Times New Roman"/>
            </a:endParaRPr>
          </a:p>
          <a:p>
            <a:pPr marL="85090" indent="-80645">
              <a:lnSpc>
                <a:spcPct val="100000"/>
              </a:lnSpc>
              <a:buSzPct val="93939"/>
              <a:buChar char="•"/>
              <a:tabLst>
                <a:tab pos="85090" algn="l"/>
              </a:tabLst>
            </a:pPr>
            <a:r>
              <a:rPr sz="1650" dirty="0">
                <a:latin typeface="Times New Roman"/>
                <a:cs typeface="Times New Roman"/>
              </a:rPr>
              <a:t>females</a:t>
            </a:r>
            <a:r>
              <a:rPr sz="1650" spc="-25" dirty="0">
                <a:latin typeface="Times New Roman"/>
                <a:cs typeface="Times New Roman"/>
              </a:rPr>
              <a:t> </a:t>
            </a:r>
            <a:r>
              <a:rPr sz="1650" dirty="0">
                <a:latin typeface="Times New Roman"/>
                <a:cs typeface="Times New Roman"/>
              </a:rPr>
              <a:t>in</a:t>
            </a:r>
            <a:r>
              <a:rPr sz="1650" spc="-35" dirty="0">
                <a:latin typeface="Times New Roman"/>
                <a:cs typeface="Times New Roman"/>
              </a:rPr>
              <a:t> </a:t>
            </a:r>
            <a:r>
              <a:rPr sz="1650" dirty="0">
                <a:latin typeface="Times New Roman"/>
                <a:cs typeface="Times New Roman"/>
              </a:rPr>
              <a:t>most</a:t>
            </a:r>
            <a:r>
              <a:rPr sz="1650" spc="-60" dirty="0">
                <a:latin typeface="Times New Roman"/>
                <a:cs typeface="Times New Roman"/>
              </a:rPr>
              <a:t> </a:t>
            </a:r>
            <a:r>
              <a:rPr sz="1650" dirty="0">
                <a:latin typeface="Times New Roman"/>
                <a:cs typeface="Times New Roman"/>
              </a:rPr>
              <a:t>technical</a:t>
            </a:r>
            <a:r>
              <a:rPr sz="1650" spc="-50" dirty="0">
                <a:latin typeface="Times New Roman"/>
                <a:cs typeface="Times New Roman"/>
              </a:rPr>
              <a:t> </a:t>
            </a:r>
            <a:r>
              <a:rPr sz="1650" dirty="0">
                <a:latin typeface="Times New Roman"/>
                <a:cs typeface="Times New Roman"/>
              </a:rPr>
              <a:t>roles,</a:t>
            </a:r>
            <a:r>
              <a:rPr sz="1650" spc="-65" dirty="0">
                <a:latin typeface="Times New Roman"/>
                <a:cs typeface="Times New Roman"/>
              </a:rPr>
              <a:t> </a:t>
            </a:r>
            <a:r>
              <a:rPr sz="1650" dirty="0">
                <a:latin typeface="Times New Roman"/>
                <a:cs typeface="Times New Roman"/>
              </a:rPr>
              <a:t>suggesting</a:t>
            </a:r>
            <a:r>
              <a:rPr sz="1650" spc="-80" dirty="0">
                <a:latin typeface="Times New Roman"/>
                <a:cs typeface="Times New Roman"/>
              </a:rPr>
              <a:t> </a:t>
            </a:r>
            <a:r>
              <a:rPr sz="1650" dirty="0">
                <a:latin typeface="Times New Roman"/>
                <a:cs typeface="Times New Roman"/>
              </a:rPr>
              <a:t>a</a:t>
            </a:r>
            <a:r>
              <a:rPr sz="1650" spc="-30" dirty="0">
                <a:latin typeface="Times New Roman"/>
                <a:cs typeface="Times New Roman"/>
              </a:rPr>
              <a:t> </a:t>
            </a:r>
            <a:r>
              <a:rPr sz="1650" dirty="0">
                <a:latin typeface="Times New Roman"/>
                <a:cs typeface="Times New Roman"/>
              </a:rPr>
              <a:t>potential</a:t>
            </a:r>
            <a:r>
              <a:rPr sz="1650" spc="-60" dirty="0">
                <a:latin typeface="Times New Roman"/>
                <a:cs typeface="Times New Roman"/>
              </a:rPr>
              <a:t> </a:t>
            </a:r>
            <a:r>
              <a:rPr sz="1650" dirty="0">
                <a:latin typeface="Times New Roman"/>
                <a:cs typeface="Times New Roman"/>
              </a:rPr>
              <a:t>gender</a:t>
            </a:r>
            <a:r>
              <a:rPr sz="1650" spc="-55" dirty="0">
                <a:latin typeface="Times New Roman"/>
                <a:cs typeface="Times New Roman"/>
              </a:rPr>
              <a:t> </a:t>
            </a:r>
            <a:r>
              <a:rPr sz="1650" spc="-10" dirty="0">
                <a:latin typeface="Times New Roman"/>
                <a:cs typeface="Times New Roman"/>
              </a:rPr>
              <a:t>imbalance.</a:t>
            </a:r>
            <a:endParaRPr sz="1650" dirty="0">
              <a:latin typeface="Times New Roman"/>
              <a:cs typeface="Times New Roman"/>
            </a:endParaRPr>
          </a:p>
          <a:p>
            <a:pPr marL="85090" indent="-80645">
              <a:lnSpc>
                <a:spcPct val="100000"/>
              </a:lnSpc>
              <a:buSzPct val="93939"/>
              <a:buFont typeface="Times New Roman"/>
              <a:buChar char="•"/>
              <a:tabLst>
                <a:tab pos="85090" algn="l"/>
              </a:tabLst>
            </a:pPr>
            <a:r>
              <a:rPr sz="1650" b="1" dirty="0">
                <a:latin typeface="Times New Roman"/>
                <a:cs typeface="Times New Roman"/>
              </a:rPr>
              <a:t>College</a:t>
            </a:r>
            <a:r>
              <a:rPr sz="1650" b="1" spc="-60" dirty="0">
                <a:latin typeface="Times New Roman"/>
                <a:cs typeface="Times New Roman"/>
              </a:rPr>
              <a:t> </a:t>
            </a:r>
            <a:r>
              <a:rPr sz="1650" b="1" dirty="0">
                <a:latin typeface="Times New Roman"/>
                <a:cs typeface="Times New Roman"/>
              </a:rPr>
              <a:t>Tier</a:t>
            </a:r>
            <a:r>
              <a:rPr sz="1650" b="1" spc="-45" dirty="0">
                <a:latin typeface="Times New Roman"/>
                <a:cs typeface="Times New Roman"/>
              </a:rPr>
              <a:t> </a:t>
            </a:r>
            <a:r>
              <a:rPr sz="1650" b="1" dirty="0">
                <a:latin typeface="Times New Roman"/>
                <a:cs typeface="Times New Roman"/>
              </a:rPr>
              <a:t>Influence</a:t>
            </a:r>
            <a:r>
              <a:rPr sz="1650" dirty="0">
                <a:latin typeface="Times New Roman"/>
                <a:cs typeface="Times New Roman"/>
              </a:rPr>
              <a:t>:</a:t>
            </a:r>
            <a:r>
              <a:rPr sz="1650" spc="-65" dirty="0">
                <a:latin typeface="Times New Roman"/>
                <a:cs typeface="Times New Roman"/>
              </a:rPr>
              <a:t> </a:t>
            </a:r>
            <a:r>
              <a:rPr sz="1650" dirty="0">
                <a:latin typeface="Times New Roman"/>
                <a:cs typeface="Times New Roman"/>
              </a:rPr>
              <a:t>Graduates</a:t>
            </a:r>
            <a:r>
              <a:rPr sz="1650" spc="-50" dirty="0">
                <a:latin typeface="Times New Roman"/>
                <a:cs typeface="Times New Roman"/>
              </a:rPr>
              <a:t> </a:t>
            </a:r>
            <a:r>
              <a:rPr sz="1650" dirty="0">
                <a:latin typeface="Times New Roman"/>
                <a:cs typeface="Times New Roman"/>
              </a:rPr>
              <a:t>from</a:t>
            </a:r>
            <a:r>
              <a:rPr sz="1650" spc="-50" dirty="0">
                <a:latin typeface="Times New Roman"/>
                <a:cs typeface="Times New Roman"/>
              </a:rPr>
              <a:t> </a:t>
            </a:r>
            <a:r>
              <a:rPr sz="1650" dirty="0">
                <a:latin typeface="Times New Roman"/>
                <a:cs typeface="Times New Roman"/>
              </a:rPr>
              <a:t>Tier</a:t>
            </a:r>
            <a:r>
              <a:rPr sz="1650" spc="-40" dirty="0">
                <a:latin typeface="Times New Roman"/>
                <a:cs typeface="Times New Roman"/>
              </a:rPr>
              <a:t> </a:t>
            </a:r>
            <a:r>
              <a:rPr sz="1650" dirty="0">
                <a:latin typeface="Times New Roman"/>
                <a:cs typeface="Times New Roman"/>
              </a:rPr>
              <a:t>1</a:t>
            </a:r>
            <a:r>
              <a:rPr sz="1650" spc="-40" dirty="0">
                <a:latin typeface="Times New Roman"/>
                <a:cs typeface="Times New Roman"/>
              </a:rPr>
              <a:t> </a:t>
            </a:r>
            <a:r>
              <a:rPr sz="1650" dirty="0">
                <a:latin typeface="Times New Roman"/>
                <a:cs typeface="Times New Roman"/>
              </a:rPr>
              <a:t>colleges</a:t>
            </a:r>
            <a:r>
              <a:rPr sz="1650" spc="-50" dirty="0">
                <a:latin typeface="Times New Roman"/>
                <a:cs typeface="Times New Roman"/>
              </a:rPr>
              <a:t> </a:t>
            </a:r>
            <a:r>
              <a:rPr sz="1650" dirty="0">
                <a:latin typeface="Times New Roman"/>
                <a:cs typeface="Times New Roman"/>
              </a:rPr>
              <a:t>tend</a:t>
            </a:r>
            <a:r>
              <a:rPr sz="1650" spc="-55" dirty="0">
                <a:latin typeface="Times New Roman"/>
                <a:cs typeface="Times New Roman"/>
              </a:rPr>
              <a:t> </a:t>
            </a:r>
            <a:r>
              <a:rPr sz="1650" dirty="0">
                <a:latin typeface="Times New Roman"/>
                <a:cs typeface="Times New Roman"/>
              </a:rPr>
              <a:t>to</a:t>
            </a:r>
            <a:r>
              <a:rPr sz="1650" spc="-40" dirty="0">
                <a:latin typeface="Times New Roman"/>
                <a:cs typeface="Times New Roman"/>
              </a:rPr>
              <a:t> </a:t>
            </a:r>
            <a:r>
              <a:rPr sz="1650" dirty="0">
                <a:latin typeface="Times New Roman"/>
                <a:cs typeface="Times New Roman"/>
              </a:rPr>
              <a:t>have</a:t>
            </a:r>
            <a:r>
              <a:rPr sz="1650" spc="-40" dirty="0">
                <a:latin typeface="Times New Roman"/>
                <a:cs typeface="Times New Roman"/>
              </a:rPr>
              <a:t> </a:t>
            </a:r>
            <a:r>
              <a:rPr sz="1650" dirty="0">
                <a:latin typeface="Times New Roman"/>
                <a:cs typeface="Times New Roman"/>
              </a:rPr>
              <a:t>higher</a:t>
            </a:r>
            <a:r>
              <a:rPr sz="1650" spc="-40" dirty="0">
                <a:latin typeface="Times New Roman"/>
                <a:cs typeface="Times New Roman"/>
              </a:rPr>
              <a:t> </a:t>
            </a:r>
            <a:r>
              <a:rPr sz="1650" dirty="0">
                <a:latin typeface="Times New Roman"/>
                <a:cs typeface="Times New Roman"/>
              </a:rPr>
              <a:t>starting</a:t>
            </a:r>
            <a:r>
              <a:rPr sz="1650" spc="-70" dirty="0">
                <a:latin typeface="Times New Roman"/>
                <a:cs typeface="Times New Roman"/>
              </a:rPr>
              <a:t> </a:t>
            </a:r>
            <a:r>
              <a:rPr sz="1650" dirty="0">
                <a:latin typeface="Times New Roman"/>
                <a:cs typeface="Times New Roman"/>
              </a:rPr>
              <a:t>salaries</a:t>
            </a:r>
            <a:r>
              <a:rPr sz="1650" spc="-50" dirty="0">
                <a:latin typeface="Times New Roman"/>
                <a:cs typeface="Times New Roman"/>
              </a:rPr>
              <a:t> </a:t>
            </a:r>
            <a:r>
              <a:rPr sz="1650" dirty="0">
                <a:latin typeface="Times New Roman"/>
                <a:cs typeface="Times New Roman"/>
              </a:rPr>
              <a:t>compared</a:t>
            </a:r>
            <a:r>
              <a:rPr sz="1650" spc="-55" dirty="0">
                <a:latin typeface="Times New Roman"/>
                <a:cs typeface="Times New Roman"/>
              </a:rPr>
              <a:t> </a:t>
            </a:r>
            <a:r>
              <a:rPr sz="1650" spc="-25" dirty="0">
                <a:latin typeface="Times New Roman"/>
                <a:cs typeface="Times New Roman"/>
              </a:rPr>
              <a:t>to</a:t>
            </a:r>
            <a:endParaRPr sz="1650" dirty="0">
              <a:latin typeface="Times New Roman"/>
              <a:cs typeface="Times New Roman"/>
            </a:endParaRPr>
          </a:p>
          <a:p>
            <a:pPr marL="85090" indent="-80645">
              <a:lnSpc>
                <a:spcPct val="100000"/>
              </a:lnSpc>
              <a:buSzPct val="93939"/>
              <a:buChar char="•"/>
              <a:tabLst>
                <a:tab pos="85090" algn="l"/>
              </a:tabLst>
            </a:pPr>
            <a:r>
              <a:rPr sz="1650" dirty="0">
                <a:latin typeface="Times New Roman"/>
                <a:cs typeface="Times New Roman"/>
              </a:rPr>
              <a:t>Tier</a:t>
            </a:r>
            <a:r>
              <a:rPr sz="1650" spc="-30" dirty="0">
                <a:latin typeface="Times New Roman"/>
                <a:cs typeface="Times New Roman"/>
              </a:rPr>
              <a:t> </a:t>
            </a:r>
            <a:r>
              <a:rPr sz="1650" dirty="0">
                <a:latin typeface="Times New Roman"/>
                <a:cs typeface="Times New Roman"/>
              </a:rPr>
              <a:t>2</a:t>
            </a:r>
            <a:r>
              <a:rPr sz="1650" spc="-20" dirty="0">
                <a:latin typeface="Times New Roman"/>
                <a:cs typeface="Times New Roman"/>
              </a:rPr>
              <a:t> </a:t>
            </a:r>
            <a:r>
              <a:rPr sz="1650" dirty="0">
                <a:latin typeface="Times New Roman"/>
                <a:cs typeface="Times New Roman"/>
              </a:rPr>
              <a:t>and</a:t>
            </a:r>
            <a:r>
              <a:rPr sz="1650" spc="-20" dirty="0">
                <a:latin typeface="Times New Roman"/>
                <a:cs typeface="Times New Roman"/>
              </a:rPr>
              <a:t> </a:t>
            </a:r>
            <a:r>
              <a:rPr sz="1650" dirty="0">
                <a:latin typeface="Times New Roman"/>
                <a:cs typeface="Times New Roman"/>
              </a:rPr>
              <a:t>Tier</a:t>
            </a:r>
            <a:r>
              <a:rPr sz="1650" spc="-25" dirty="0">
                <a:latin typeface="Times New Roman"/>
                <a:cs typeface="Times New Roman"/>
              </a:rPr>
              <a:t> </a:t>
            </a:r>
            <a:r>
              <a:rPr sz="1650" dirty="0">
                <a:latin typeface="Times New Roman"/>
                <a:cs typeface="Times New Roman"/>
              </a:rPr>
              <a:t>3</a:t>
            </a:r>
            <a:r>
              <a:rPr sz="1650" spc="-25" dirty="0">
                <a:latin typeface="Times New Roman"/>
                <a:cs typeface="Times New Roman"/>
              </a:rPr>
              <a:t> </a:t>
            </a:r>
            <a:r>
              <a:rPr sz="1650" dirty="0">
                <a:latin typeface="Times New Roman"/>
                <a:cs typeface="Times New Roman"/>
              </a:rPr>
              <a:t>college</a:t>
            </a:r>
            <a:r>
              <a:rPr sz="1650" spc="-25" dirty="0">
                <a:latin typeface="Times New Roman"/>
                <a:cs typeface="Times New Roman"/>
              </a:rPr>
              <a:t> </a:t>
            </a:r>
            <a:r>
              <a:rPr sz="1650" dirty="0">
                <a:latin typeface="Times New Roman"/>
                <a:cs typeface="Times New Roman"/>
              </a:rPr>
              <a:t>graduates,</a:t>
            </a:r>
            <a:r>
              <a:rPr sz="1650" spc="-55" dirty="0">
                <a:latin typeface="Times New Roman"/>
                <a:cs typeface="Times New Roman"/>
              </a:rPr>
              <a:t> </a:t>
            </a:r>
            <a:r>
              <a:rPr sz="1650" dirty="0">
                <a:latin typeface="Times New Roman"/>
                <a:cs typeface="Times New Roman"/>
              </a:rPr>
              <a:t>showing</a:t>
            </a:r>
            <a:r>
              <a:rPr sz="1650" spc="-50" dirty="0">
                <a:latin typeface="Times New Roman"/>
                <a:cs typeface="Times New Roman"/>
              </a:rPr>
              <a:t> </a:t>
            </a:r>
            <a:r>
              <a:rPr sz="1650" dirty="0">
                <a:latin typeface="Times New Roman"/>
                <a:cs typeface="Times New Roman"/>
              </a:rPr>
              <a:t>the</a:t>
            </a:r>
            <a:r>
              <a:rPr sz="1650" spc="-45" dirty="0">
                <a:latin typeface="Times New Roman"/>
                <a:cs typeface="Times New Roman"/>
              </a:rPr>
              <a:t> </a:t>
            </a:r>
            <a:r>
              <a:rPr sz="1650" dirty="0">
                <a:latin typeface="Times New Roman"/>
                <a:cs typeface="Times New Roman"/>
              </a:rPr>
              <a:t>impact</a:t>
            </a:r>
            <a:r>
              <a:rPr sz="1650" spc="-20" dirty="0">
                <a:latin typeface="Times New Roman"/>
                <a:cs typeface="Times New Roman"/>
              </a:rPr>
              <a:t> </a:t>
            </a:r>
            <a:r>
              <a:rPr sz="1650" dirty="0">
                <a:latin typeface="Times New Roman"/>
                <a:cs typeface="Times New Roman"/>
              </a:rPr>
              <a:t>of</a:t>
            </a:r>
            <a:r>
              <a:rPr sz="1650" spc="-40" dirty="0">
                <a:latin typeface="Times New Roman"/>
                <a:cs typeface="Times New Roman"/>
              </a:rPr>
              <a:t> </a:t>
            </a:r>
            <a:r>
              <a:rPr sz="1650" spc="-10" dirty="0">
                <a:latin typeface="Times New Roman"/>
                <a:cs typeface="Times New Roman"/>
              </a:rPr>
              <a:t>institutional</a:t>
            </a:r>
            <a:r>
              <a:rPr sz="1650" spc="-50" dirty="0">
                <a:latin typeface="Times New Roman"/>
                <a:cs typeface="Times New Roman"/>
              </a:rPr>
              <a:t> </a:t>
            </a:r>
            <a:r>
              <a:rPr sz="1650" spc="-10" dirty="0">
                <a:latin typeface="Times New Roman"/>
                <a:cs typeface="Times New Roman"/>
              </a:rPr>
              <a:t>reputation.</a:t>
            </a:r>
            <a:endParaRPr sz="1650" dirty="0">
              <a:latin typeface="Times New Roman"/>
              <a:cs typeface="Times New Roman"/>
            </a:endParaRPr>
          </a:p>
          <a:p>
            <a:pPr marL="85090" indent="-80645">
              <a:lnSpc>
                <a:spcPct val="100000"/>
              </a:lnSpc>
              <a:buSzPct val="93939"/>
              <a:buFont typeface="Times New Roman"/>
              <a:buChar char="•"/>
              <a:tabLst>
                <a:tab pos="85090" algn="l"/>
              </a:tabLst>
            </a:pPr>
            <a:r>
              <a:rPr sz="1650" b="1" dirty="0">
                <a:latin typeface="Times New Roman"/>
                <a:cs typeface="Times New Roman"/>
              </a:rPr>
              <a:t>Skills</a:t>
            </a:r>
            <a:r>
              <a:rPr sz="1650" b="1" spc="-50" dirty="0">
                <a:latin typeface="Times New Roman"/>
                <a:cs typeface="Times New Roman"/>
              </a:rPr>
              <a:t> </a:t>
            </a:r>
            <a:r>
              <a:rPr sz="1650" b="1" dirty="0">
                <a:latin typeface="Times New Roman"/>
                <a:cs typeface="Times New Roman"/>
              </a:rPr>
              <a:t>Correlation</a:t>
            </a:r>
            <a:r>
              <a:rPr sz="1650" dirty="0">
                <a:latin typeface="Times New Roman"/>
                <a:cs typeface="Times New Roman"/>
              </a:rPr>
              <a:t>:</a:t>
            </a:r>
            <a:r>
              <a:rPr sz="1650" spc="-55" dirty="0">
                <a:latin typeface="Times New Roman"/>
                <a:cs typeface="Times New Roman"/>
              </a:rPr>
              <a:t> </a:t>
            </a:r>
            <a:r>
              <a:rPr sz="1650" spc="-10" dirty="0">
                <a:latin typeface="Times New Roman"/>
                <a:cs typeface="Times New Roman"/>
              </a:rPr>
              <a:t>Technical</a:t>
            </a:r>
            <a:r>
              <a:rPr sz="1650" spc="-45" dirty="0">
                <a:latin typeface="Times New Roman"/>
                <a:cs typeface="Times New Roman"/>
              </a:rPr>
              <a:t> </a:t>
            </a:r>
            <a:r>
              <a:rPr sz="1650" dirty="0">
                <a:latin typeface="Times New Roman"/>
                <a:cs typeface="Times New Roman"/>
              </a:rPr>
              <a:t>and</a:t>
            </a:r>
            <a:r>
              <a:rPr sz="1650" spc="-35" dirty="0">
                <a:latin typeface="Times New Roman"/>
                <a:cs typeface="Times New Roman"/>
              </a:rPr>
              <a:t> </a:t>
            </a:r>
            <a:r>
              <a:rPr sz="1650" spc="-10" dirty="0">
                <a:latin typeface="Times New Roman"/>
                <a:cs typeface="Times New Roman"/>
              </a:rPr>
              <a:t>analytical</a:t>
            </a:r>
            <a:r>
              <a:rPr sz="1650" spc="-25" dirty="0">
                <a:latin typeface="Times New Roman"/>
                <a:cs typeface="Times New Roman"/>
              </a:rPr>
              <a:t> </a:t>
            </a:r>
            <a:r>
              <a:rPr sz="1650" dirty="0">
                <a:latin typeface="Times New Roman"/>
                <a:cs typeface="Times New Roman"/>
              </a:rPr>
              <a:t>skills</a:t>
            </a:r>
            <a:r>
              <a:rPr sz="1650" spc="-65" dirty="0">
                <a:latin typeface="Times New Roman"/>
                <a:cs typeface="Times New Roman"/>
              </a:rPr>
              <a:t> </a:t>
            </a:r>
            <a:r>
              <a:rPr sz="1650" dirty="0">
                <a:latin typeface="Times New Roman"/>
                <a:cs typeface="Times New Roman"/>
              </a:rPr>
              <a:t>like</a:t>
            </a:r>
            <a:r>
              <a:rPr sz="1650" spc="-35" dirty="0">
                <a:latin typeface="Times New Roman"/>
                <a:cs typeface="Times New Roman"/>
              </a:rPr>
              <a:t> </a:t>
            </a:r>
            <a:r>
              <a:rPr sz="1650" dirty="0">
                <a:latin typeface="Times New Roman"/>
                <a:cs typeface="Times New Roman"/>
              </a:rPr>
              <a:t>programming,</a:t>
            </a:r>
            <a:r>
              <a:rPr sz="1650" spc="-60" dirty="0">
                <a:latin typeface="Times New Roman"/>
                <a:cs typeface="Times New Roman"/>
              </a:rPr>
              <a:t> </a:t>
            </a:r>
            <a:r>
              <a:rPr sz="1650" dirty="0">
                <a:latin typeface="Times New Roman"/>
                <a:cs typeface="Times New Roman"/>
              </a:rPr>
              <a:t>along</a:t>
            </a:r>
            <a:r>
              <a:rPr sz="1650" spc="-35" dirty="0">
                <a:latin typeface="Times New Roman"/>
                <a:cs typeface="Times New Roman"/>
              </a:rPr>
              <a:t> </a:t>
            </a:r>
            <a:r>
              <a:rPr sz="1650" dirty="0">
                <a:latin typeface="Times New Roman"/>
                <a:cs typeface="Times New Roman"/>
              </a:rPr>
              <a:t>with</a:t>
            </a:r>
            <a:r>
              <a:rPr sz="1650" spc="-50" dirty="0">
                <a:latin typeface="Times New Roman"/>
                <a:cs typeface="Times New Roman"/>
              </a:rPr>
              <a:t> </a:t>
            </a:r>
            <a:r>
              <a:rPr sz="1650" dirty="0">
                <a:latin typeface="Times New Roman"/>
                <a:cs typeface="Times New Roman"/>
              </a:rPr>
              <a:t>behavioral</a:t>
            </a:r>
            <a:r>
              <a:rPr sz="1650" spc="-55" dirty="0">
                <a:latin typeface="Times New Roman"/>
                <a:cs typeface="Times New Roman"/>
              </a:rPr>
              <a:t> </a:t>
            </a:r>
            <a:r>
              <a:rPr sz="1650" dirty="0">
                <a:latin typeface="Times New Roman"/>
                <a:cs typeface="Times New Roman"/>
              </a:rPr>
              <a:t>traits</a:t>
            </a:r>
            <a:r>
              <a:rPr sz="1650" spc="-45" dirty="0">
                <a:latin typeface="Times New Roman"/>
                <a:cs typeface="Times New Roman"/>
              </a:rPr>
              <a:t> </a:t>
            </a:r>
            <a:r>
              <a:rPr sz="1650" dirty="0">
                <a:latin typeface="Times New Roman"/>
                <a:cs typeface="Times New Roman"/>
              </a:rPr>
              <a:t>such</a:t>
            </a:r>
            <a:r>
              <a:rPr sz="1650" spc="-35" dirty="0">
                <a:latin typeface="Times New Roman"/>
                <a:cs typeface="Times New Roman"/>
              </a:rPr>
              <a:t> </a:t>
            </a:r>
            <a:r>
              <a:rPr sz="1650" spc="-25" dirty="0">
                <a:latin typeface="Times New Roman"/>
                <a:cs typeface="Times New Roman"/>
              </a:rPr>
              <a:t>as</a:t>
            </a:r>
            <a:endParaRPr sz="1650" dirty="0">
              <a:latin typeface="Times New Roman"/>
              <a:cs typeface="Times New Roman"/>
            </a:endParaRPr>
          </a:p>
          <a:p>
            <a:pPr marL="135890" indent="-123189">
              <a:lnSpc>
                <a:spcPct val="100000"/>
              </a:lnSpc>
              <a:buSzPct val="93939"/>
              <a:buChar char="•"/>
              <a:tabLst>
                <a:tab pos="135890" algn="l"/>
              </a:tabLst>
            </a:pPr>
            <a:r>
              <a:rPr sz="1650" dirty="0">
                <a:latin typeface="Times New Roman"/>
                <a:cs typeface="Times New Roman"/>
              </a:rPr>
              <a:t>conscientiousness,</a:t>
            </a:r>
            <a:r>
              <a:rPr sz="1650" spc="-80" dirty="0">
                <a:latin typeface="Times New Roman"/>
                <a:cs typeface="Times New Roman"/>
              </a:rPr>
              <a:t> </a:t>
            </a:r>
            <a:r>
              <a:rPr sz="1650" dirty="0">
                <a:latin typeface="Times New Roman"/>
                <a:cs typeface="Times New Roman"/>
              </a:rPr>
              <a:t>are</a:t>
            </a:r>
            <a:r>
              <a:rPr sz="1650" spc="-30" dirty="0">
                <a:latin typeface="Times New Roman"/>
                <a:cs typeface="Times New Roman"/>
              </a:rPr>
              <a:t> </a:t>
            </a:r>
            <a:r>
              <a:rPr sz="1650" dirty="0">
                <a:latin typeface="Times New Roman"/>
                <a:cs typeface="Times New Roman"/>
              </a:rPr>
              <a:t>positively</a:t>
            </a:r>
            <a:r>
              <a:rPr sz="1650" spc="-65" dirty="0">
                <a:latin typeface="Times New Roman"/>
                <a:cs typeface="Times New Roman"/>
              </a:rPr>
              <a:t> </a:t>
            </a:r>
            <a:r>
              <a:rPr sz="1650" spc="-10" dirty="0">
                <a:latin typeface="Times New Roman"/>
                <a:cs typeface="Times New Roman"/>
              </a:rPr>
              <a:t>correlated</a:t>
            </a:r>
            <a:r>
              <a:rPr sz="1650" spc="-45" dirty="0">
                <a:latin typeface="Times New Roman"/>
                <a:cs typeface="Times New Roman"/>
              </a:rPr>
              <a:t> </a:t>
            </a:r>
            <a:r>
              <a:rPr sz="1650" dirty="0">
                <a:latin typeface="Times New Roman"/>
                <a:cs typeface="Times New Roman"/>
              </a:rPr>
              <a:t>with</a:t>
            </a:r>
            <a:r>
              <a:rPr sz="1650" spc="-50" dirty="0">
                <a:latin typeface="Times New Roman"/>
                <a:cs typeface="Times New Roman"/>
              </a:rPr>
              <a:t> </a:t>
            </a:r>
            <a:r>
              <a:rPr sz="1650" dirty="0">
                <a:latin typeface="Times New Roman"/>
                <a:cs typeface="Times New Roman"/>
              </a:rPr>
              <a:t>higher</a:t>
            </a:r>
            <a:r>
              <a:rPr sz="1650" spc="-35" dirty="0">
                <a:latin typeface="Times New Roman"/>
                <a:cs typeface="Times New Roman"/>
              </a:rPr>
              <a:t> </a:t>
            </a:r>
            <a:r>
              <a:rPr sz="1650" dirty="0">
                <a:latin typeface="Times New Roman"/>
                <a:cs typeface="Times New Roman"/>
              </a:rPr>
              <a:t>salaries</a:t>
            </a:r>
            <a:r>
              <a:rPr sz="1650" spc="-60" dirty="0">
                <a:latin typeface="Times New Roman"/>
                <a:cs typeface="Times New Roman"/>
              </a:rPr>
              <a:t> </a:t>
            </a:r>
            <a:r>
              <a:rPr sz="1650" dirty="0">
                <a:latin typeface="Times New Roman"/>
                <a:cs typeface="Times New Roman"/>
              </a:rPr>
              <a:t>and</a:t>
            </a:r>
            <a:r>
              <a:rPr sz="1650" spc="-30" dirty="0">
                <a:latin typeface="Times New Roman"/>
                <a:cs typeface="Times New Roman"/>
              </a:rPr>
              <a:t> </a:t>
            </a:r>
            <a:r>
              <a:rPr sz="1650" dirty="0">
                <a:latin typeface="Times New Roman"/>
                <a:cs typeface="Times New Roman"/>
              </a:rPr>
              <a:t>job</a:t>
            </a:r>
            <a:r>
              <a:rPr sz="1650" spc="-30" dirty="0">
                <a:latin typeface="Times New Roman"/>
                <a:cs typeface="Times New Roman"/>
              </a:rPr>
              <a:t> </a:t>
            </a:r>
            <a:r>
              <a:rPr sz="1650" spc="-10" dirty="0">
                <a:latin typeface="Times New Roman"/>
                <a:cs typeface="Times New Roman"/>
              </a:rPr>
              <a:t>placements.</a:t>
            </a:r>
            <a:endParaRPr sz="165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5714" y="1559983"/>
            <a:ext cx="2111375" cy="579755"/>
          </a:xfrm>
          <a:prstGeom prst="rect">
            <a:avLst/>
          </a:prstGeom>
        </p:spPr>
        <p:txBody>
          <a:bodyPr vert="horz" wrap="square" lIns="0" tIns="17145" rIns="0" bIns="0" rtlCol="0">
            <a:spAutoFit/>
          </a:bodyPr>
          <a:lstStyle/>
          <a:p>
            <a:pPr marL="12700">
              <a:lnSpc>
                <a:spcPct val="100000"/>
              </a:lnSpc>
              <a:spcBef>
                <a:spcPts val="135"/>
              </a:spcBef>
            </a:pPr>
            <a:r>
              <a:rPr spc="-10" dirty="0"/>
              <a:t>Conclusion</a:t>
            </a:r>
          </a:p>
        </p:txBody>
      </p:sp>
      <p:sp>
        <p:nvSpPr>
          <p:cNvPr id="3" name="object 3"/>
          <p:cNvSpPr txBox="1">
            <a:spLocks noGrp="1"/>
          </p:cNvSpPr>
          <p:nvPr>
            <p:ph type="body" idx="1"/>
          </p:nvPr>
        </p:nvSpPr>
        <p:spPr>
          <a:xfrm>
            <a:off x="849847" y="2655856"/>
            <a:ext cx="8453120" cy="3046283"/>
          </a:xfrm>
          <a:prstGeom prst="rect">
            <a:avLst/>
          </a:prstGeom>
        </p:spPr>
        <p:txBody>
          <a:bodyPr vert="horz" wrap="square" lIns="0" tIns="41910" rIns="0" bIns="0" rtlCol="0">
            <a:spAutoFit/>
          </a:bodyPr>
          <a:lstStyle/>
          <a:p>
            <a:pPr marL="12700" marR="5080">
              <a:lnSpc>
                <a:spcPct val="91400"/>
              </a:lnSpc>
              <a:spcBef>
                <a:spcPts val="330"/>
              </a:spcBef>
            </a:pPr>
            <a:r>
              <a:rPr lang="en-US" spc="-10" dirty="0"/>
              <a:t>The AMCAT dataset offers critical insights into employment patterns, salary distributions, and the influence of academic backgrounds and skillsets on the career trajectories of fresh graduates. By thoroughly analyzing this data, companies can identify emerging, high-demand specializations and competencies, enabling them to enhance their recruitment strategies effectively. Moreover, the dataset serves as a benchmarking tool for educational institutions, helping them to tailor their curricula to meet evolving industry demands. Insights on gender representation and salary inequalities can further support the creation of policies aimed at fostering a more diverse and inclusive workforce in the future. Through these combined efforts, both industries and academia can work in tandem to shape a more equitable and competitive job market.</a:t>
            </a:r>
            <a:endParaRPr lang="en-IN"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521</Words>
  <Application>Microsoft Office PowerPoint</Application>
  <PresentationFormat>Custom</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MT</vt:lpstr>
      <vt:lpstr>Calibri</vt:lpstr>
      <vt:lpstr>Calisto MT</vt:lpstr>
      <vt:lpstr>Times New Roman</vt:lpstr>
      <vt:lpstr>Office Theme</vt:lpstr>
      <vt:lpstr>PowerPoint Presentation</vt:lpstr>
      <vt:lpstr>Objective</vt:lpstr>
      <vt:lpstr>Summary of Data</vt:lpstr>
      <vt:lpstr>Univariate Analysis</vt:lpstr>
      <vt:lpstr>Univariate Analysis</vt:lpstr>
      <vt:lpstr>Comaring The college with Graduation year</vt:lpstr>
      <vt:lpstr>Bivariate Analysis</vt:lpstr>
      <vt:lpstr>Observations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AMCAT</dc:title>
  <dc:creator>bhavani boddula</dc:creator>
  <cp:lastModifiedBy>MOHD MOIN UDDIN</cp:lastModifiedBy>
  <cp:revision>3</cp:revision>
  <dcterms:created xsi:type="dcterms:W3CDTF">2024-10-15T09:39:59Z</dcterms:created>
  <dcterms:modified xsi:type="dcterms:W3CDTF">2024-10-15T11:00:01Z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2024-10-08T00:00:00Z</vt:filetime>
  </property>
  <property fmtid="{D5CDD505-2E9C-101B-9397-08002B2CF9AE}" pid="3" name="LastSaved">
    <vt:filetime>2024-10-15T00:00:00Z</vt:filetime>
  </property>
  <property fmtid="{D5CDD505-2E9C-101B-9397-08002B2CF9AE}" pid="4" name="Producer">
    <vt:lpwstr>Microsoft: Print To PDF</vt:lpwstr>
  </property>
</Properties>
</file>