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4">
  <p:sldMasterIdLst>
    <p:sldMasterId id="2147483678" r:id="rId1"/>
  </p:sldMasterIdLst>
  <p:notesMasterIdLst>
    <p:notesMasterId r:id="rId23"/>
  </p:notesMasterIdLst>
  <p:sldIdLst>
    <p:sldId id="256" r:id="rId2"/>
    <p:sldId id="259" r:id="rId3"/>
    <p:sldId id="261" r:id="rId4"/>
    <p:sldId id="262" r:id="rId5"/>
    <p:sldId id="263" r:id="rId6"/>
    <p:sldId id="272" r:id="rId7"/>
    <p:sldId id="273" r:id="rId8"/>
    <p:sldId id="274" r:id="rId9"/>
    <p:sldId id="264" r:id="rId10"/>
    <p:sldId id="275" r:id="rId11"/>
    <p:sldId id="276" r:id="rId12"/>
    <p:sldId id="277" r:id="rId13"/>
    <p:sldId id="278" r:id="rId14"/>
    <p:sldId id="279" r:id="rId15"/>
    <p:sldId id="270" r:id="rId16"/>
    <p:sldId id="280" r:id="rId17"/>
    <p:sldId id="281" r:id="rId18"/>
    <p:sldId id="282" r:id="rId19"/>
    <p:sldId id="283" r:id="rId20"/>
    <p:sldId id="284" r:id="rId21"/>
    <p:sldId id="285" r:id="rId22"/>
  </p:sldIdLst>
  <p:sldSz cx="9144000" cy="5143500" type="screen16x9"/>
  <p:notesSz cx="6858000" cy="9144000"/>
  <p:embeddedFontLst>
    <p:embeddedFont>
      <p:font typeface="IBM Plex Sans" charset="0"/>
      <p:regular r:id="rId24"/>
      <p:bold r:id="rId25"/>
      <p:italic r:id="rId26"/>
      <p:boldItalic r:id="rId27"/>
    </p:embeddedFont>
    <p:embeddedFont>
      <p:font typeface="Roboto Slab" charset="0"/>
      <p:regular r:id="rId28"/>
      <p:bold r:id="rId29"/>
    </p:embeddedFont>
    <p:embeddedFont>
      <p:font typeface="Bitter" charset="0"/>
      <p:regular r:id="rId30"/>
      <p:bold r:id="rId31"/>
      <p:italic r:id="rId32"/>
      <p:boldItalic r:id="rId33"/>
    </p:embeddedFont>
    <p:embeddedFont>
      <p:font typeface="IBM Plex Sans SemiBold" charset="0"/>
      <p:regular r:id="rId34"/>
      <p:bold r:id="rId35"/>
      <p:italic r:id="rId36"/>
      <p:boldItalic r:id="rId37"/>
    </p:embeddedFont>
    <p:embeddedFont>
      <p:font typeface="Calibri" pitchFamily="34" charset="0"/>
      <p:regular r:id="rId38"/>
      <p:bold r:id="rId39"/>
      <p:italic r:id="rId40"/>
      <p:boldItalic r:id="rId41"/>
    </p:embeddedFont>
    <p:embeddedFont>
      <p:font typeface="Cambria" pitchFamily="18"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F5905F17-B1E8-402A-8E97-733BE4271630}">
  <a:tblStyle styleId="{F5905F17-B1E8-402A-8E97-733BE42716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30" d="100"/>
          <a:sy n="130" d="100"/>
        </p:scale>
        <p:origin x="-1074" y="-36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0"/>
        <p:cNvGrpSpPr/>
        <p:nvPr/>
      </p:nvGrpSpPr>
      <p:grpSpPr>
        <a:xfrm>
          <a:off x="0" y="0"/>
          <a:ext cx="0" cy="0"/>
          <a:chOff x="0" y="0"/>
          <a:chExt cx="0" cy="0"/>
        </a:xfrm>
      </p:grpSpPr>
      <p:sp>
        <p:nvSpPr>
          <p:cNvPr id="1821" name="Google Shape;18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2" name="Google Shape;18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5"/>
        <p:cNvGrpSpPr/>
        <p:nvPr/>
      </p:nvGrpSpPr>
      <p:grpSpPr>
        <a:xfrm>
          <a:off x="0" y="0"/>
          <a:ext cx="0" cy="0"/>
          <a:chOff x="0" y="0"/>
          <a:chExt cx="0" cy="0"/>
        </a:xfrm>
      </p:grpSpPr>
      <p:sp>
        <p:nvSpPr>
          <p:cNvPr id="1856" name="Google Shape;1856;g8c0bf7f92c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7" name="Google Shape;1857;g8c0bf7f92c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c0bf7f92c_0_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c0bf7f92c_0_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1"/>
        <p:cNvGrpSpPr/>
        <p:nvPr/>
      </p:nvGrpSpPr>
      <p:grpSpPr>
        <a:xfrm>
          <a:off x="0" y="0"/>
          <a:ext cx="0" cy="0"/>
          <a:chOff x="0" y="0"/>
          <a:chExt cx="0" cy="0"/>
        </a:xfrm>
      </p:grpSpPr>
      <p:sp>
        <p:nvSpPr>
          <p:cNvPr id="1922" name="Google Shape;1922;g8c0bf7f92c_0_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3" name="Google Shape;1923;g8c0bf7f92c_0_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4"/>
        <p:cNvGrpSpPr/>
        <p:nvPr/>
      </p:nvGrpSpPr>
      <p:grpSpPr>
        <a:xfrm>
          <a:off x="0" y="0"/>
          <a:ext cx="0" cy="0"/>
          <a:chOff x="0" y="0"/>
          <a:chExt cx="0" cy="0"/>
        </a:xfrm>
      </p:grpSpPr>
      <p:sp>
        <p:nvSpPr>
          <p:cNvPr id="1955" name="Google Shape;1955;g8fc1ab574f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6" name="Google Shape;1956;g8fc1ab574f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0"/>
        <p:cNvGrpSpPr/>
        <p:nvPr/>
      </p:nvGrpSpPr>
      <p:grpSpPr>
        <a:xfrm>
          <a:off x="0" y="0"/>
          <a:ext cx="0" cy="0"/>
          <a:chOff x="0" y="0"/>
          <a:chExt cx="0" cy="0"/>
        </a:xfrm>
      </p:grpSpPr>
      <p:sp>
        <p:nvSpPr>
          <p:cNvPr id="1961" name="Google Shape;1961;g8da6cdce4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2" name="Google Shape;1962;g8da6cdce4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81300" y="-39450"/>
            <a:ext cx="8952300" cy="5222400"/>
            <a:chOff x="81300" y="-39450"/>
            <a:chExt cx="8952300" cy="5222400"/>
          </a:xfrm>
        </p:grpSpPr>
        <p:cxnSp>
          <p:nvCxnSpPr>
            <p:cNvPr id="10" name="Google Shape;10;p2"/>
            <p:cNvCxnSpPr/>
            <p:nvPr/>
          </p:nvCxnSpPr>
          <p:spPr>
            <a:xfrm flipH="1">
              <a:off x="81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1" name="Google Shape;11;p2"/>
            <p:cNvCxnSpPr/>
            <p:nvPr/>
          </p:nvCxnSpPr>
          <p:spPr>
            <a:xfrm flipH="1">
              <a:off x="235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 name="Google Shape;12;p2"/>
            <p:cNvCxnSpPr/>
            <p:nvPr/>
          </p:nvCxnSpPr>
          <p:spPr>
            <a:xfrm flipH="1">
              <a:off x="389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3" name="Google Shape;13;p2"/>
            <p:cNvCxnSpPr/>
            <p:nvPr/>
          </p:nvCxnSpPr>
          <p:spPr>
            <a:xfrm flipH="1">
              <a:off x="543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4" name="Google Shape;14;p2"/>
            <p:cNvCxnSpPr/>
            <p:nvPr/>
          </p:nvCxnSpPr>
          <p:spPr>
            <a:xfrm flipH="1">
              <a:off x="698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5" name="Google Shape;15;p2"/>
            <p:cNvCxnSpPr/>
            <p:nvPr/>
          </p:nvCxnSpPr>
          <p:spPr>
            <a:xfrm flipH="1">
              <a:off x="852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6" name="Google Shape;16;p2"/>
            <p:cNvCxnSpPr/>
            <p:nvPr/>
          </p:nvCxnSpPr>
          <p:spPr>
            <a:xfrm flipH="1">
              <a:off x="1006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 name="Google Shape;17;p2"/>
            <p:cNvCxnSpPr/>
            <p:nvPr/>
          </p:nvCxnSpPr>
          <p:spPr>
            <a:xfrm flipH="1">
              <a:off x="1160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8" name="Google Shape;18;p2"/>
            <p:cNvCxnSpPr/>
            <p:nvPr/>
          </p:nvCxnSpPr>
          <p:spPr>
            <a:xfrm flipH="1">
              <a:off x="1314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9" name="Google Shape;19;p2"/>
            <p:cNvCxnSpPr/>
            <p:nvPr/>
          </p:nvCxnSpPr>
          <p:spPr>
            <a:xfrm flipH="1">
              <a:off x="1469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0" name="Google Shape;20;p2"/>
            <p:cNvCxnSpPr/>
            <p:nvPr/>
          </p:nvCxnSpPr>
          <p:spPr>
            <a:xfrm flipH="1">
              <a:off x="1623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1" name="Google Shape;21;p2"/>
            <p:cNvCxnSpPr/>
            <p:nvPr/>
          </p:nvCxnSpPr>
          <p:spPr>
            <a:xfrm flipH="1">
              <a:off x="1777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2" name="Google Shape;22;p2"/>
            <p:cNvCxnSpPr/>
            <p:nvPr/>
          </p:nvCxnSpPr>
          <p:spPr>
            <a:xfrm flipH="1">
              <a:off x="1931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3" name="Google Shape;23;p2"/>
            <p:cNvCxnSpPr/>
            <p:nvPr/>
          </p:nvCxnSpPr>
          <p:spPr>
            <a:xfrm flipH="1">
              <a:off x="2085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4" name="Google Shape;24;p2"/>
            <p:cNvCxnSpPr/>
            <p:nvPr/>
          </p:nvCxnSpPr>
          <p:spPr>
            <a:xfrm flipH="1">
              <a:off x="2240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5" name="Google Shape;25;p2"/>
            <p:cNvCxnSpPr/>
            <p:nvPr/>
          </p:nvCxnSpPr>
          <p:spPr>
            <a:xfrm flipH="1">
              <a:off x="2394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6" name="Google Shape;26;p2"/>
            <p:cNvCxnSpPr/>
            <p:nvPr/>
          </p:nvCxnSpPr>
          <p:spPr>
            <a:xfrm flipH="1">
              <a:off x="2548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7" name="Google Shape;27;p2"/>
            <p:cNvCxnSpPr/>
            <p:nvPr/>
          </p:nvCxnSpPr>
          <p:spPr>
            <a:xfrm flipH="1">
              <a:off x="2702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8" name="Google Shape;28;p2"/>
            <p:cNvCxnSpPr/>
            <p:nvPr/>
          </p:nvCxnSpPr>
          <p:spPr>
            <a:xfrm flipH="1">
              <a:off x="2856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9" name="Google Shape;29;p2"/>
            <p:cNvCxnSpPr/>
            <p:nvPr/>
          </p:nvCxnSpPr>
          <p:spPr>
            <a:xfrm flipH="1">
              <a:off x="3011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0" name="Google Shape;30;p2"/>
            <p:cNvCxnSpPr/>
            <p:nvPr/>
          </p:nvCxnSpPr>
          <p:spPr>
            <a:xfrm flipH="1">
              <a:off x="3165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1" name="Google Shape;31;p2"/>
            <p:cNvCxnSpPr/>
            <p:nvPr/>
          </p:nvCxnSpPr>
          <p:spPr>
            <a:xfrm flipH="1">
              <a:off x="3319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2" name="Google Shape;32;p2"/>
            <p:cNvCxnSpPr/>
            <p:nvPr/>
          </p:nvCxnSpPr>
          <p:spPr>
            <a:xfrm flipH="1">
              <a:off x="3473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3" name="Google Shape;33;p2"/>
            <p:cNvCxnSpPr/>
            <p:nvPr/>
          </p:nvCxnSpPr>
          <p:spPr>
            <a:xfrm flipH="1">
              <a:off x="3627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4" name="Google Shape;34;p2"/>
            <p:cNvCxnSpPr/>
            <p:nvPr/>
          </p:nvCxnSpPr>
          <p:spPr>
            <a:xfrm flipH="1">
              <a:off x="3782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5" name="Google Shape;35;p2"/>
            <p:cNvCxnSpPr/>
            <p:nvPr/>
          </p:nvCxnSpPr>
          <p:spPr>
            <a:xfrm flipH="1">
              <a:off x="3936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6" name="Google Shape;36;p2"/>
            <p:cNvCxnSpPr/>
            <p:nvPr/>
          </p:nvCxnSpPr>
          <p:spPr>
            <a:xfrm flipH="1">
              <a:off x="4090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7" name="Google Shape;37;p2"/>
            <p:cNvCxnSpPr/>
            <p:nvPr/>
          </p:nvCxnSpPr>
          <p:spPr>
            <a:xfrm flipH="1">
              <a:off x="4244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8" name="Google Shape;38;p2"/>
            <p:cNvCxnSpPr/>
            <p:nvPr/>
          </p:nvCxnSpPr>
          <p:spPr>
            <a:xfrm flipH="1">
              <a:off x="4398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9" name="Google Shape;39;p2"/>
            <p:cNvCxnSpPr/>
            <p:nvPr/>
          </p:nvCxnSpPr>
          <p:spPr>
            <a:xfrm flipH="1">
              <a:off x="4553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40" name="Google Shape;40;p2"/>
            <p:cNvCxnSpPr/>
            <p:nvPr/>
          </p:nvCxnSpPr>
          <p:spPr>
            <a:xfrm flipH="1">
              <a:off x="4707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41" name="Google Shape;41;p2"/>
            <p:cNvCxnSpPr/>
            <p:nvPr/>
          </p:nvCxnSpPr>
          <p:spPr>
            <a:xfrm flipH="1">
              <a:off x="4861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42" name="Google Shape;42;p2"/>
            <p:cNvCxnSpPr/>
            <p:nvPr/>
          </p:nvCxnSpPr>
          <p:spPr>
            <a:xfrm flipH="1">
              <a:off x="5015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43" name="Google Shape;43;p2"/>
            <p:cNvCxnSpPr/>
            <p:nvPr/>
          </p:nvCxnSpPr>
          <p:spPr>
            <a:xfrm flipH="1">
              <a:off x="5169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44" name="Google Shape;44;p2"/>
            <p:cNvCxnSpPr/>
            <p:nvPr/>
          </p:nvCxnSpPr>
          <p:spPr>
            <a:xfrm flipH="1">
              <a:off x="5324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45" name="Google Shape;45;p2"/>
            <p:cNvCxnSpPr/>
            <p:nvPr/>
          </p:nvCxnSpPr>
          <p:spPr>
            <a:xfrm flipH="1">
              <a:off x="5478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46" name="Google Shape;46;p2"/>
            <p:cNvCxnSpPr/>
            <p:nvPr/>
          </p:nvCxnSpPr>
          <p:spPr>
            <a:xfrm flipH="1">
              <a:off x="5632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47" name="Google Shape;47;p2"/>
            <p:cNvCxnSpPr/>
            <p:nvPr/>
          </p:nvCxnSpPr>
          <p:spPr>
            <a:xfrm flipH="1">
              <a:off x="5786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48" name="Google Shape;48;p2"/>
            <p:cNvCxnSpPr/>
            <p:nvPr/>
          </p:nvCxnSpPr>
          <p:spPr>
            <a:xfrm flipH="1">
              <a:off x="5940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49" name="Google Shape;49;p2"/>
            <p:cNvCxnSpPr/>
            <p:nvPr/>
          </p:nvCxnSpPr>
          <p:spPr>
            <a:xfrm flipH="1">
              <a:off x="6095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50" name="Google Shape;50;p2"/>
            <p:cNvCxnSpPr/>
            <p:nvPr/>
          </p:nvCxnSpPr>
          <p:spPr>
            <a:xfrm flipH="1">
              <a:off x="6249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51" name="Google Shape;51;p2"/>
            <p:cNvCxnSpPr/>
            <p:nvPr/>
          </p:nvCxnSpPr>
          <p:spPr>
            <a:xfrm flipH="1">
              <a:off x="6403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52" name="Google Shape;52;p2"/>
            <p:cNvCxnSpPr/>
            <p:nvPr/>
          </p:nvCxnSpPr>
          <p:spPr>
            <a:xfrm flipH="1">
              <a:off x="6557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53" name="Google Shape;53;p2"/>
            <p:cNvCxnSpPr/>
            <p:nvPr/>
          </p:nvCxnSpPr>
          <p:spPr>
            <a:xfrm flipH="1">
              <a:off x="6711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54" name="Google Shape;54;p2"/>
            <p:cNvCxnSpPr/>
            <p:nvPr/>
          </p:nvCxnSpPr>
          <p:spPr>
            <a:xfrm flipH="1">
              <a:off x="6866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55" name="Google Shape;55;p2"/>
            <p:cNvCxnSpPr/>
            <p:nvPr/>
          </p:nvCxnSpPr>
          <p:spPr>
            <a:xfrm flipH="1">
              <a:off x="7020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56" name="Google Shape;56;p2"/>
            <p:cNvCxnSpPr/>
            <p:nvPr/>
          </p:nvCxnSpPr>
          <p:spPr>
            <a:xfrm flipH="1">
              <a:off x="7174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57" name="Google Shape;57;p2"/>
            <p:cNvCxnSpPr/>
            <p:nvPr/>
          </p:nvCxnSpPr>
          <p:spPr>
            <a:xfrm flipH="1">
              <a:off x="7328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58" name="Google Shape;58;p2"/>
            <p:cNvCxnSpPr/>
            <p:nvPr/>
          </p:nvCxnSpPr>
          <p:spPr>
            <a:xfrm flipH="1">
              <a:off x="7482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59" name="Google Shape;59;p2"/>
            <p:cNvCxnSpPr/>
            <p:nvPr/>
          </p:nvCxnSpPr>
          <p:spPr>
            <a:xfrm flipH="1">
              <a:off x="7637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60" name="Google Shape;60;p2"/>
            <p:cNvCxnSpPr/>
            <p:nvPr/>
          </p:nvCxnSpPr>
          <p:spPr>
            <a:xfrm flipH="1">
              <a:off x="7791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61" name="Google Shape;61;p2"/>
            <p:cNvCxnSpPr/>
            <p:nvPr/>
          </p:nvCxnSpPr>
          <p:spPr>
            <a:xfrm flipH="1">
              <a:off x="7945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62" name="Google Shape;62;p2"/>
            <p:cNvCxnSpPr/>
            <p:nvPr/>
          </p:nvCxnSpPr>
          <p:spPr>
            <a:xfrm flipH="1">
              <a:off x="8099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63" name="Google Shape;63;p2"/>
            <p:cNvCxnSpPr/>
            <p:nvPr/>
          </p:nvCxnSpPr>
          <p:spPr>
            <a:xfrm flipH="1">
              <a:off x="8253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64" name="Google Shape;64;p2"/>
            <p:cNvCxnSpPr/>
            <p:nvPr/>
          </p:nvCxnSpPr>
          <p:spPr>
            <a:xfrm flipH="1">
              <a:off x="8408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65" name="Google Shape;65;p2"/>
            <p:cNvCxnSpPr/>
            <p:nvPr/>
          </p:nvCxnSpPr>
          <p:spPr>
            <a:xfrm flipH="1">
              <a:off x="8562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66" name="Google Shape;66;p2"/>
            <p:cNvCxnSpPr/>
            <p:nvPr/>
          </p:nvCxnSpPr>
          <p:spPr>
            <a:xfrm flipH="1">
              <a:off x="8716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67" name="Google Shape;67;p2"/>
            <p:cNvCxnSpPr/>
            <p:nvPr/>
          </p:nvCxnSpPr>
          <p:spPr>
            <a:xfrm flipH="1">
              <a:off x="8870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68" name="Google Shape;68;p2"/>
            <p:cNvCxnSpPr/>
            <p:nvPr/>
          </p:nvCxnSpPr>
          <p:spPr>
            <a:xfrm flipH="1">
              <a:off x="9024900" y="-39450"/>
              <a:ext cx="8700" cy="5222400"/>
            </a:xfrm>
            <a:prstGeom prst="straightConnector1">
              <a:avLst/>
            </a:prstGeom>
            <a:noFill/>
            <a:ln w="9525" cap="flat" cmpd="sng">
              <a:solidFill>
                <a:schemeClr val="lt2"/>
              </a:solidFill>
              <a:prstDash val="solid"/>
              <a:round/>
              <a:headEnd type="none" w="med" len="med"/>
              <a:tailEnd type="none" w="med" len="med"/>
            </a:ln>
          </p:spPr>
        </p:cxnSp>
      </p:grpSp>
      <p:sp>
        <p:nvSpPr>
          <p:cNvPr id="69" name="Google Shape;69;p2"/>
          <p:cNvSpPr/>
          <p:nvPr/>
        </p:nvSpPr>
        <p:spPr>
          <a:xfrm rot="2048893">
            <a:off x="-501957" y="4460608"/>
            <a:ext cx="5535724" cy="3308836"/>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txBox="1">
            <a:spLocks noGrp="1"/>
          </p:cNvSpPr>
          <p:nvPr>
            <p:ph type="ctrTitle"/>
          </p:nvPr>
        </p:nvSpPr>
        <p:spPr>
          <a:xfrm>
            <a:off x="1815300" y="1955623"/>
            <a:ext cx="5513400" cy="79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5800"/>
              <a:buFont typeface="IBM Plex Sans"/>
              <a:buNone/>
              <a:defRPr sz="5800" b="1">
                <a:solidFill>
                  <a:schemeClr val="dk1"/>
                </a:solidFill>
                <a:latin typeface="IBM Plex Sans"/>
                <a:ea typeface="IBM Plex Sans"/>
                <a:cs typeface="IBM Plex Sans"/>
                <a:sym typeface="IBM Plex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71" name="Google Shape;71;p2"/>
          <p:cNvSpPr txBox="1">
            <a:spLocks noGrp="1"/>
          </p:cNvSpPr>
          <p:nvPr>
            <p:ph type="subTitle" idx="1"/>
          </p:nvPr>
        </p:nvSpPr>
        <p:spPr>
          <a:xfrm>
            <a:off x="1521250" y="2934900"/>
            <a:ext cx="6101400" cy="525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800"/>
              <a:buNone/>
              <a:defRPr sz="1800">
                <a:solidFill>
                  <a:schemeClr val="lt1"/>
                </a:solidFill>
                <a:latin typeface="Roboto Slab"/>
                <a:ea typeface="Roboto Slab"/>
                <a:cs typeface="Roboto Slab"/>
                <a:sym typeface="Roboto Slab"/>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72" name="Google Shape;72;p2"/>
          <p:cNvSpPr/>
          <p:nvPr/>
        </p:nvSpPr>
        <p:spPr>
          <a:xfrm>
            <a:off x="7931550" y="-514875"/>
            <a:ext cx="1764900" cy="1641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2"/>
          <p:cNvGrpSpPr/>
          <p:nvPr/>
        </p:nvGrpSpPr>
        <p:grpSpPr>
          <a:xfrm rot="2120665">
            <a:off x="533887" y="3308291"/>
            <a:ext cx="385166" cy="357746"/>
            <a:chOff x="2797467" y="161118"/>
            <a:chExt cx="1396959" cy="1297507"/>
          </a:xfrm>
        </p:grpSpPr>
        <p:sp>
          <p:nvSpPr>
            <p:cNvPr id="74" name="Google Shape;74;p2"/>
            <p:cNvSpPr/>
            <p:nvPr/>
          </p:nvSpPr>
          <p:spPr>
            <a:xfrm>
              <a:off x="2797467" y="161118"/>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367846" y="161118"/>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38226" y="161118"/>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797467" y="678550"/>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367821" y="678550"/>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938201" y="678550"/>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797467" y="1196125"/>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367821" y="1196125"/>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938201" y="1196125"/>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2"/>
          <p:cNvGrpSpPr/>
          <p:nvPr/>
        </p:nvGrpSpPr>
        <p:grpSpPr>
          <a:xfrm>
            <a:off x="465901" y="393641"/>
            <a:ext cx="1095899" cy="402408"/>
            <a:chOff x="571942" y="402375"/>
            <a:chExt cx="571376" cy="209795"/>
          </a:xfrm>
        </p:grpSpPr>
        <p:sp>
          <p:nvSpPr>
            <p:cNvPr id="84" name="Google Shape;84;p2"/>
            <p:cNvSpPr/>
            <p:nvPr/>
          </p:nvSpPr>
          <p:spPr>
            <a:xfrm>
              <a:off x="571942"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37601"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903260"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068919"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71942"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37601"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903260"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068919"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rot="-1026767">
            <a:off x="8020922" y="4383836"/>
            <a:ext cx="1130657" cy="1058731"/>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742"/>
        <p:cNvGrpSpPr/>
        <p:nvPr/>
      </p:nvGrpSpPr>
      <p:grpSpPr>
        <a:xfrm>
          <a:off x="0" y="0"/>
          <a:ext cx="0" cy="0"/>
          <a:chOff x="0" y="0"/>
          <a:chExt cx="0" cy="0"/>
        </a:xfrm>
      </p:grpSpPr>
      <p:grpSp>
        <p:nvGrpSpPr>
          <p:cNvPr id="1743" name="Google Shape;1743;p30"/>
          <p:cNvGrpSpPr/>
          <p:nvPr/>
        </p:nvGrpSpPr>
        <p:grpSpPr>
          <a:xfrm>
            <a:off x="81300" y="-39450"/>
            <a:ext cx="8952300" cy="5222400"/>
            <a:chOff x="81300" y="-39450"/>
            <a:chExt cx="8952300" cy="5222400"/>
          </a:xfrm>
        </p:grpSpPr>
        <p:cxnSp>
          <p:nvCxnSpPr>
            <p:cNvPr id="1744" name="Google Shape;1744;p30"/>
            <p:cNvCxnSpPr/>
            <p:nvPr/>
          </p:nvCxnSpPr>
          <p:spPr>
            <a:xfrm flipH="1">
              <a:off x="81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45" name="Google Shape;1745;p30"/>
            <p:cNvCxnSpPr/>
            <p:nvPr/>
          </p:nvCxnSpPr>
          <p:spPr>
            <a:xfrm flipH="1">
              <a:off x="235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46" name="Google Shape;1746;p30"/>
            <p:cNvCxnSpPr/>
            <p:nvPr/>
          </p:nvCxnSpPr>
          <p:spPr>
            <a:xfrm flipH="1">
              <a:off x="389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47" name="Google Shape;1747;p30"/>
            <p:cNvCxnSpPr/>
            <p:nvPr/>
          </p:nvCxnSpPr>
          <p:spPr>
            <a:xfrm flipH="1">
              <a:off x="543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48" name="Google Shape;1748;p30"/>
            <p:cNvCxnSpPr/>
            <p:nvPr/>
          </p:nvCxnSpPr>
          <p:spPr>
            <a:xfrm flipH="1">
              <a:off x="698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49" name="Google Shape;1749;p30"/>
            <p:cNvCxnSpPr/>
            <p:nvPr/>
          </p:nvCxnSpPr>
          <p:spPr>
            <a:xfrm flipH="1">
              <a:off x="852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50" name="Google Shape;1750;p30"/>
            <p:cNvCxnSpPr/>
            <p:nvPr/>
          </p:nvCxnSpPr>
          <p:spPr>
            <a:xfrm flipH="1">
              <a:off x="1006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51" name="Google Shape;1751;p30"/>
            <p:cNvCxnSpPr/>
            <p:nvPr/>
          </p:nvCxnSpPr>
          <p:spPr>
            <a:xfrm flipH="1">
              <a:off x="1160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52" name="Google Shape;1752;p30"/>
            <p:cNvCxnSpPr/>
            <p:nvPr/>
          </p:nvCxnSpPr>
          <p:spPr>
            <a:xfrm flipH="1">
              <a:off x="1314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53" name="Google Shape;1753;p30"/>
            <p:cNvCxnSpPr/>
            <p:nvPr/>
          </p:nvCxnSpPr>
          <p:spPr>
            <a:xfrm flipH="1">
              <a:off x="1469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54" name="Google Shape;1754;p30"/>
            <p:cNvCxnSpPr/>
            <p:nvPr/>
          </p:nvCxnSpPr>
          <p:spPr>
            <a:xfrm flipH="1">
              <a:off x="1623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55" name="Google Shape;1755;p30"/>
            <p:cNvCxnSpPr/>
            <p:nvPr/>
          </p:nvCxnSpPr>
          <p:spPr>
            <a:xfrm flipH="1">
              <a:off x="1777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56" name="Google Shape;1756;p30"/>
            <p:cNvCxnSpPr/>
            <p:nvPr/>
          </p:nvCxnSpPr>
          <p:spPr>
            <a:xfrm flipH="1">
              <a:off x="1931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57" name="Google Shape;1757;p30"/>
            <p:cNvCxnSpPr/>
            <p:nvPr/>
          </p:nvCxnSpPr>
          <p:spPr>
            <a:xfrm flipH="1">
              <a:off x="2085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58" name="Google Shape;1758;p30"/>
            <p:cNvCxnSpPr/>
            <p:nvPr/>
          </p:nvCxnSpPr>
          <p:spPr>
            <a:xfrm flipH="1">
              <a:off x="2240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59" name="Google Shape;1759;p30"/>
            <p:cNvCxnSpPr/>
            <p:nvPr/>
          </p:nvCxnSpPr>
          <p:spPr>
            <a:xfrm flipH="1">
              <a:off x="2394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60" name="Google Shape;1760;p30"/>
            <p:cNvCxnSpPr/>
            <p:nvPr/>
          </p:nvCxnSpPr>
          <p:spPr>
            <a:xfrm flipH="1">
              <a:off x="2548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61" name="Google Shape;1761;p30"/>
            <p:cNvCxnSpPr/>
            <p:nvPr/>
          </p:nvCxnSpPr>
          <p:spPr>
            <a:xfrm flipH="1">
              <a:off x="2702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62" name="Google Shape;1762;p30"/>
            <p:cNvCxnSpPr/>
            <p:nvPr/>
          </p:nvCxnSpPr>
          <p:spPr>
            <a:xfrm flipH="1">
              <a:off x="2856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63" name="Google Shape;1763;p30"/>
            <p:cNvCxnSpPr/>
            <p:nvPr/>
          </p:nvCxnSpPr>
          <p:spPr>
            <a:xfrm flipH="1">
              <a:off x="3011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64" name="Google Shape;1764;p30"/>
            <p:cNvCxnSpPr/>
            <p:nvPr/>
          </p:nvCxnSpPr>
          <p:spPr>
            <a:xfrm flipH="1">
              <a:off x="3165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65" name="Google Shape;1765;p30"/>
            <p:cNvCxnSpPr/>
            <p:nvPr/>
          </p:nvCxnSpPr>
          <p:spPr>
            <a:xfrm flipH="1">
              <a:off x="3319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66" name="Google Shape;1766;p30"/>
            <p:cNvCxnSpPr/>
            <p:nvPr/>
          </p:nvCxnSpPr>
          <p:spPr>
            <a:xfrm flipH="1">
              <a:off x="3473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67" name="Google Shape;1767;p30"/>
            <p:cNvCxnSpPr/>
            <p:nvPr/>
          </p:nvCxnSpPr>
          <p:spPr>
            <a:xfrm flipH="1">
              <a:off x="3627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68" name="Google Shape;1768;p30"/>
            <p:cNvCxnSpPr/>
            <p:nvPr/>
          </p:nvCxnSpPr>
          <p:spPr>
            <a:xfrm flipH="1">
              <a:off x="3782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69" name="Google Shape;1769;p30"/>
            <p:cNvCxnSpPr/>
            <p:nvPr/>
          </p:nvCxnSpPr>
          <p:spPr>
            <a:xfrm flipH="1">
              <a:off x="3936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70" name="Google Shape;1770;p30"/>
            <p:cNvCxnSpPr/>
            <p:nvPr/>
          </p:nvCxnSpPr>
          <p:spPr>
            <a:xfrm flipH="1">
              <a:off x="4090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71" name="Google Shape;1771;p30"/>
            <p:cNvCxnSpPr/>
            <p:nvPr/>
          </p:nvCxnSpPr>
          <p:spPr>
            <a:xfrm flipH="1">
              <a:off x="4244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72" name="Google Shape;1772;p30"/>
            <p:cNvCxnSpPr/>
            <p:nvPr/>
          </p:nvCxnSpPr>
          <p:spPr>
            <a:xfrm flipH="1">
              <a:off x="4398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73" name="Google Shape;1773;p30"/>
            <p:cNvCxnSpPr/>
            <p:nvPr/>
          </p:nvCxnSpPr>
          <p:spPr>
            <a:xfrm flipH="1">
              <a:off x="4553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74" name="Google Shape;1774;p30"/>
            <p:cNvCxnSpPr/>
            <p:nvPr/>
          </p:nvCxnSpPr>
          <p:spPr>
            <a:xfrm flipH="1">
              <a:off x="4707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75" name="Google Shape;1775;p30"/>
            <p:cNvCxnSpPr/>
            <p:nvPr/>
          </p:nvCxnSpPr>
          <p:spPr>
            <a:xfrm flipH="1">
              <a:off x="4861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76" name="Google Shape;1776;p30"/>
            <p:cNvCxnSpPr/>
            <p:nvPr/>
          </p:nvCxnSpPr>
          <p:spPr>
            <a:xfrm flipH="1">
              <a:off x="5015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77" name="Google Shape;1777;p30"/>
            <p:cNvCxnSpPr/>
            <p:nvPr/>
          </p:nvCxnSpPr>
          <p:spPr>
            <a:xfrm flipH="1">
              <a:off x="5169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78" name="Google Shape;1778;p30"/>
            <p:cNvCxnSpPr/>
            <p:nvPr/>
          </p:nvCxnSpPr>
          <p:spPr>
            <a:xfrm flipH="1">
              <a:off x="5324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79" name="Google Shape;1779;p30"/>
            <p:cNvCxnSpPr/>
            <p:nvPr/>
          </p:nvCxnSpPr>
          <p:spPr>
            <a:xfrm flipH="1">
              <a:off x="5478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80" name="Google Shape;1780;p30"/>
            <p:cNvCxnSpPr/>
            <p:nvPr/>
          </p:nvCxnSpPr>
          <p:spPr>
            <a:xfrm flipH="1">
              <a:off x="5632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81" name="Google Shape;1781;p30"/>
            <p:cNvCxnSpPr/>
            <p:nvPr/>
          </p:nvCxnSpPr>
          <p:spPr>
            <a:xfrm flipH="1">
              <a:off x="5786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82" name="Google Shape;1782;p30"/>
            <p:cNvCxnSpPr/>
            <p:nvPr/>
          </p:nvCxnSpPr>
          <p:spPr>
            <a:xfrm flipH="1">
              <a:off x="5940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83" name="Google Shape;1783;p30"/>
            <p:cNvCxnSpPr/>
            <p:nvPr/>
          </p:nvCxnSpPr>
          <p:spPr>
            <a:xfrm flipH="1">
              <a:off x="6095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84" name="Google Shape;1784;p30"/>
            <p:cNvCxnSpPr/>
            <p:nvPr/>
          </p:nvCxnSpPr>
          <p:spPr>
            <a:xfrm flipH="1">
              <a:off x="6249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85" name="Google Shape;1785;p30"/>
            <p:cNvCxnSpPr/>
            <p:nvPr/>
          </p:nvCxnSpPr>
          <p:spPr>
            <a:xfrm flipH="1">
              <a:off x="6403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86" name="Google Shape;1786;p30"/>
            <p:cNvCxnSpPr/>
            <p:nvPr/>
          </p:nvCxnSpPr>
          <p:spPr>
            <a:xfrm flipH="1">
              <a:off x="6557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87" name="Google Shape;1787;p30"/>
            <p:cNvCxnSpPr/>
            <p:nvPr/>
          </p:nvCxnSpPr>
          <p:spPr>
            <a:xfrm flipH="1">
              <a:off x="6711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88" name="Google Shape;1788;p30"/>
            <p:cNvCxnSpPr/>
            <p:nvPr/>
          </p:nvCxnSpPr>
          <p:spPr>
            <a:xfrm flipH="1">
              <a:off x="6866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89" name="Google Shape;1789;p30"/>
            <p:cNvCxnSpPr/>
            <p:nvPr/>
          </p:nvCxnSpPr>
          <p:spPr>
            <a:xfrm flipH="1">
              <a:off x="7020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90" name="Google Shape;1790;p30"/>
            <p:cNvCxnSpPr/>
            <p:nvPr/>
          </p:nvCxnSpPr>
          <p:spPr>
            <a:xfrm flipH="1">
              <a:off x="7174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91" name="Google Shape;1791;p30"/>
            <p:cNvCxnSpPr/>
            <p:nvPr/>
          </p:nvCxnSpPr>
          <p:spPr>
            <a:xfrm flipH="1">
              <a:off x="7328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92" name="Google Shape;1792;p30"/>
            <p:cNvCxnSpPr/>
            <p:nvPr/>
          </p:nvCxnSpPr>
          <p:spPr>
            <a:xfrm flipH="1">
              <a:off x="7482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93" name="Google Shape;1793;p30"/>
            <p:cNvCxnSpPr/>
            <p:nvPr/>
          </p:nvCxnSpPr>
          <p:spPr>
            <a:xfrm flipH="1">
              <a:off x="7637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94" name="Google Shape;1794;p30"/>
            <p:cNvCxnSpPr/>
            <p:nvPr/>
          </p:nvCxnSpPr>
          <p:spPr>
            <a:xfrm flipH="1">
              <a:off x="7791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95" name="Google Shape;1795;p30"/>
            <p:cNvCxnSpPr/>
            <p:nvPr/>
          </p:nvCxnSpPr>
          <p:spPr>
            <a:xfrm flipH="1">
              <a:off x="7945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96" name="Google Shape;1796;p30"/>
            <p:cNvCxnSpPr/>
            <p:nvPr/>
          </p:nvCxnSpPr>
          <p:spPr>
            <a:xfrm flipH="1">
              <a:off x="8099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97" name="Google Shape;1797;p30"/>
            <p:cNvCxnSpPr/>
            <p:nvPr/>
          </p:nvCxnSpPr>
          <p:spPr>
            <a:xfrm flipH="1">
              <a:off x="8253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98" name="Google Shape;1798;p30"/>
            <p:cNvCxnSpPr/>
            <p:nvPr/>
          </p:nvCxnSpPr>
          <p:spPr>
            <a:xfrm flipH="1">
              <a:off x="8408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799" name="Google Shape;1799;p30"/>
            <p:cNvCxnSpPr/>
            <p:nvPr/>
          </p:nvCxnSpPr>
          <p:spPr>
            <a:xfrm flipH="1">
              <a:off x="8562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800" name="Google Shape;1800;p30"/>
            <p:cNvCxnSpPr/>
            <p:nvPr/>
          </p:nvCxnSpPr>
          <p:spPr>
            <a:xfrm flipH="1">
              <a:off x="8716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801" name="Google Shape;1801;p30"/>
            <p:cNvCxnSpPr/>
            <p:nvPr/>
          </p:nvCxnSpPr>
          <p:spPr>
            <a:xfrm flipH="1">
              <a:off x="8870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802" name="Google Shape;1802;p30"/>
            <p:cNvCxnSpPr/>
            <p:nvPr/>
          </p:nvCxnSpPr>
          <p:spPr>
            <a:xfrm flipH="1">
              <a:off x="9024900" y="-39450"/>
              <a:ext cx="8700" cy="5222400"/>
            </a:xfrm>
            <a:prstGeom prst="straightConnector1">
              <a:avLst/>
            </a:prstGeom>
            <a:noFill/>
            <a:ln w="9525" cap="flat" cmpd="sng">
              <a:solidFill>
                <a:schemeClr val="lt2"/>
              </a:solidFill>
              <a:prstDash val="solid"/>
              <a:round/>
              <a:headEnd type="none" w="med" len="med"/>
              <a:tailEnd type="none" w="med" len="med"/>
            </a:ln>
          </p:spPr>
        </p:cxnSp>
      </p:grpSp>
      <p:sp>
        <p:nvSpPr>
          <p:cNvPr id="1803" name="Google Shape;1803;p30"/>
          <p:cNvSpPr txBox="1">
            <a:spLocks noGrp="1"/>
          </p:cNvSpPr>
          <p:nvPr>
            <p:ph type="title"/>
          </p:nvPr>
        </p:nvSpPr>
        <p:spPr>
          <a:xfrm>
            <a:off x="1250100" y="1797750"/>
            <a:ext cx="6643800" cy="15480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atin typeface="Roboto Slab"/>
                <a:ea typeface="Roboto Slab"/>
                <a:cs typeface="Roboto Slab"/>
                <a:sym typeface="Roboto Slab"/>
              </a:defRPr>
            </a:lvl1pPr>
            <a:lvl2pPr lvl="1">
              <a:spcBef>
                <a:spcPts val="0"/>
              </a:spcBef>
              <a:spcAft>
                <a:spcPts val="0"/>
              </a:spcAft>
              <a:buSzPts val="2800"/>
              <a:buNone/>
              <a:defRPr>
                <a:latin typeface="Roboto Slab"/>
                <a:ea typeface="Roboto Slab"/>
                <a:cs typeface="Roboto Slab"/>
                <a:sym typeface="Roboto Slab"/>
              </a:defRPr>
            </a:lvl2pPr>
            <a:lvl3pPr lvl="2">
              <a:spcBef>
                <a:spcPts val="0"/>
              </a:spcBef>
              <a:spcAft>
                <a:spcPts val="0"/>
              </a:spcAft>
              <a:buSzPts val="2800"/>
              <a:buNone/>
              <a:defRPr>
                <a:latin typeface="Roboto Slab"/>
                <a:ea typeface="Roboto Slab"/>
                <a:cs typeface="Roboto Slab"/>
                <a:sym typeface="Roboto Slab"/>
              </a:defRPr>
            </a:lvl3pPr>
            <a:lvl4pPr lvl="3">
              <a:spcBef>
                <a:spcPts val="0"/>
              </a:spcBef>
              <a:spcAft>
                <a:spcPts val="0"/>
              </a:spcAft>
              <a:buSzPts val="2800"/>
              <a:buNone/>
              <a:defRPr>
                <a:latin typeface="Roboto Slab"/>
                <a:ea typeface="Roboto Slab"/>
                <a:cs typeface="Roboto Slab"/>
                <a:sym typeface="Roboto Slab"/>
              </a:defRPr>
            </a:lvl4pPr>
            <a:lvl5pPr lvl="4">
              <a:spcBef>
                <a:spcPts val="0"/>
              </a:spcBef>
              <a:spcAft>
                <a:spcPts val="0"/>
              </a:spcAft>
              <a:buSzPts val="2800"/>
              <a:buNone/>
              <a:defRPr>
                <a:latin typeface="Roboto Slab"/>
                <a:ea typeface="Roboto Slab"/>
                <a:cs typeface="Roboto Slab"/>
                <a:sym typeface="Roboto Slab"/>
              </a:defRPr>
            </a:lvl5pPr>
            <a:lvl6pPr lvl="5">
              <a:spcBef>
                <a:spcPts val="0"/>
              </a:spcBef>
              <a:spcAft>
                <a:spcPts val="0"/>
              </a:spcAft>
              <a:buSzPts val="2800"/>
              <a:buNone/>
              <a:defRPr>
                <a:latin typeface="Roboto Slab"/>
                <a:ea typeface="Roboto Slab"/>
                <a:cs typeface="Roboto Slab"/>
                <a:sym typeface="Roboto Slab"/>
              </a:defRPr>
            </a:lvl6pPr>
            <a:lvl7pPr lvl="6">
              <a:spcBef>
                <a:spcPts val="0"/>
              </a:spcBef>
              <a:spcAft>
                <a:spcPts val="0"/>
              </a:spcAft>
              <a:buSzPts val="2800"/>
              <a:buNone/>
              <a:defRPr>
                <a:latin typeface="Roboto Slab"/>
                <a:ea typeface="Roboto Slab"/>
                <a:cs typeface="Roboto Slab"/>
                <a:sym typeface="Roboto Slab"/>
              </a:defRPr>
            </a:lvl7pPr>
            <a:lvl8pPr lvl="7">
              <a:spcBef>
                <a:spcPts val="0"/>
              </a:spcBef>
              <a:spcAft>
                <a:spcPts val="0"/>
              </a:spcAft>
              <a:buSzPts val="2800"/>
              <a:buNone/>
              <a:defRPr>
                <a:latin typeface="Roboto Slab"/>
                <a:ea typeface="Roboto Slab"/>
                <a:cs typeface="Roboto Slab"/>
                <a:sym typeface="Roboto Slab"/>
              </a:defRPr>
            </a:lvl8pPr>
            <a:lvl9pPr lvl="8">
              <a:spcBef>
                <a:spcPts val="0"/>
              </a:spcBef>
              <a:spcAft>
                <a:spcPts val="0"/>
              </a:spcAft>
              <a:buSzPts val="2800"/>
              <a:buNone/>
              <a:defRPr>
                <a:latin typeface="Roboto Slab"/>
                <a:ea typeface="Roboto Slab"/>
                <a:cs typeface="Roboto Slab"/>
                <a:sym typeface="Roboto Slab"/>
              </a:defRPr>
            </a:lvl9pPr>
          </a:lstStyle>
          <a:p>
            <a:endParaRPr/>
          </a:p>
        </p:txBody>
      </p:sp>
      <p:sp>
        <p:nvSpPr>
          <p:cNvPr id="1804" name="Google Shape;1804;p30"/>
          <p:cNvSpPr txBox="1">
            <a:spLocks noGrp="1"/>
          </p:cNvSpPr>
          <p:nvPr>
            <p:ph type="subTitle" idx="1"/>
          </p:nvPr>
        </p:nvSpPr>
        <p:spPr>
          <a:xfrm>
            <a:off x="4655400" y="3441000"/>
            <a:ext cx="3238500" cy="6096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800"/>
              <a:buFont typeface="IBM Plex Sans"/>
              <a:buNone/>
              <a:defRPr sz="2000" b="1">
                <a:solidFill>
                  <a:schemeClr val="dk1"/>
                </a:solidFill>
                <a:latin typeface="IBM Plex Sans"/>
                <a:ea typeface="IBM Plex Sans"/>
                <a:cs typeface="IBM Plex Sans"/>
                <a:sym typeface="IBM Plex Sans"/>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6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1805" name="Google Shape;1805;p30"/>
          <p:cNvGrpSpPr/>
          <p:nvPr/>
        </p:nvGrpSpPr>
        <p:grpSpPr>
          <a:xfrm flipH="1">
            <a:off x="1895360" y="547396"/>
            <a:ext cx="1054646" cy="387282"/>
            <a:chOff x="571942" y="402375"/>
            <a:chExt cx="571376" cy="209795"/>
          </a:xfrm>
        </p:grpSpPr>
        <p:sp>
          <p:nvSpPr>
            <p:cNvPr id="1806" name="Google Shape;1806;p30"/>
            <p:cNvSpPr/>
            <p:nvPr/>
          </p:nvSpPr>
          <p:spPr>
            <a:xfrm>
              <a:off x="571942"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0"/>
            <p:cNvSpPr/>
            <p:nvPr/>
          </p:nvSpPr>
          <p:spPr>
            <a:xfrm>
              <a:off x="737601"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0"/>
            <p:cNvSpPr/>
            <p:nvPr/>
          </p:nvSpPr>
          <p:spPr>
            <a:xfrm>
              <a:off x="903260"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0"/>
            <p:cNvSpPr/>
            <p:nvPr/>
          </p:nvSpPr>
          <p:spPr>
            <a:xfrm>
              <a:off x="1068919"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0"/>
            <p:cNvSpPr/>
            <p:nvPr/>
          </p:nvSpPr>
          <p:spPr>
            <a:xfrm>
              <a:off x="571942"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0"/>
            <p:cNvSpPr/>
            <p:nvPr/>
          </p:nvSpPr>
          <p:spPr>
            <a:xfrm>
              <a:off x="737601"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0"/>
            <p:cNvSpPr/>
            <p:nvPr/>
          </p:nvSpPr>
          <p:spPr>
            <a:xfrm>
              <a:off x="903260"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0"/>
            <p:cNvSpPr/>
            <p:nvPr/>
          </p:nvSpPr>
          <p:spPr>
            <a:xfrm>
              <a:off x="1068919"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4" name="Google Shape;1814;p30"/>
          <p:cNvSpPr/>
          <p:nvPr/>
        </p:nvSpPr>
        <p:spPr>
          <a:xfrm rot="-738420">
            <a:off x="6244654" y="-729283"/>
            <a:ext cx="1798736" cy="113938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0"/>
          <p:cNvSpPr/>
          <p:nvPr/>
        </p:nvSpPr>
        <p:spPr>
          <a:xfrm rot="836613">
            <a:off x="1039933" y="4509489"/>
            <a:ext cx="1799010" cy="1139506"/>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9"/>
        <p:cNvGrpSpPr/>
        <p:nvPr/>
      </p:nvGrpSpPr>
      <p:grpSpPr>
        <a:xfrm>
          <a:off x="0" y="0"/>
          <a:ext cx="0" cy="0"/>
          <a:chOff x="0" y="0"/>
          <a:chExt cx="0" cy="0"/>
        </a:xfrm>
      </p:grpSpPr>
      <p:grpSp>
        <p:nvGrpSpPr>
          <p:cNvPr id="190" name="Google Shape;190;p4"/>
          <p:cNvGrpSpPr/>
          <p:nvPr/>
        </p:nvGrpSpPr>
        <p:grpSpPr>
          <a:xfrm>
            <a:off x="81300" y="-39450"/>
            <a:ext cx="8952300" cy="5222400"/>
            <a:chOff x="81300" y="-39450"/>
            <a:chExt cx="8952300" cy="5222400"/>
          </a:xfrm>
        </p:grpSpPr>
        <p:cxnSp>
          <p:nvCxnSpPr>
            <p:cNvPr id="191" name="Google Shape;191;p4"/>
            <p:cNvCxnSpPr/>
            <p:nvPr/>
          </p:nvCxnSpPr>
          <p:spPr>
            <a:xfrm flipH="1">
              <a:off x="81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92" name="Google Shape;192;p4"/>
            <p:cNvCxnSpPr/>
            <p:nvPr/>
          </p:nvCxnSpPr>
          <p:spPr>
            <a:xfrm flipH="1">
              <a:off x="235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93" name="Google Shape;193;p4"/>
            <p:cNvCxnSpPr/>
            <p:nvPr/>
          </p:nvCxnSpPr>
          <p:spPr>
            <a:xfrm flipH="1">
              <a:off x="389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94" name="Google Shape;194;p4"/>
            <p:cNvCxnSpPr/>
            <p:nvPr/>
          </p:nvCxnSpPr>
          <p:spPr>
            <a:xfrm flipH="1">
              <a:off x="543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95" name="Google Shape;195;p4"/>
            <p:cNvCxnSpPr/>
            <p:nvPr/>
          </p:nvCxnSpPr>
          <p:spPr>
            <a:xfrm flipH="1">
              <a:off x="698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96" name="Google Shape;196;p4"/>
            <p:cNvCxnSpPr/>
            <p:nvPr/>
          </p:nvCxnSpPr>
          <p:spPr>
            <a:xfrm flipH="1">
              <a:off x="852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97" name="Google Shape;197;p4"/>
            <p:cNvCxnSpPr/>
            <p:nvPr/>
          </p:nvCxnSpPr>
          <p:spPr>
            <a:xfrm flipH="1">
              <a:off x="1006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98" name="Google Shape;198;p4"/>
            <p:cNvCxnSpPr/>
            <p:nvPr/>
          </p:nvCxnSpPr>
          <p:spPr>
            <a:xfrm flipH="1">
              <a:off x="1160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99" name="Google Shape;199;p4"/>
            <p:cNvCxnSpPr/>
            <p:nvPr/>
          </p:nvCxnSpPr>
          <p:spPr>
            <a:xfrm flipH="1">
              <a:off x="1314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00" name="Google Shape;200;p4"/>
            <p:cNvCxnSpPr/>
            <p:nvPr/>
          </p:nvCxnSpPr>
          <p:spPr>
            <a:xfrm flipH="1">
              <a:off x="1469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01" name="Google Shape;201;p4"/>
            <p:cNvCxnSpPr/>
            <p:nvPr/>
          </p:nvCxnSpPr>
          <p:spPr>
            <a:xfrm flipH="1">
              <a:off x="1623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02" name="Google Shape;202;p4"/>
            <p:cNvCxnSpPr/>
            <p:nvPr/>
          </p:nvCxnSpPr>
          <p:spPr>
            <a:xfrm flipH="1">
              <a:off x="1777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03" name="Google Shape;203;p4"/>
            <p:cNvCxnSpPr/>
            <p:nvPr/>
          </p:nvCxnSpPr>
          <p:spPr>
            <a:xfrm flipH="1">
              <a:off x="1931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04" name="Google Shape;204;p4"/>
            <p:cNvCxnSpPr/>
            <p:nvPr/>
          </p:nvCxnSpPr>
          <p:spPr>
            <a:xfrm flipH="1">
              <a:off x="2085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05" name="Google Shape;205;p4"/>
            <p:cNvCxnSpPr/>
            <p:nvPr/>
          </p:nvCxnSpPr>
          <p:spPr>
            <a:xfrm flipH="1">
              <a:off x="2240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06" name="Google Shape;206;p4"/>
            <p:cNvCxnSpPr/>
            <p:nvPr/>
          </p:nvCxnSpPr>
          <p:spPr>
            <a:xfrm flipH="1">
              <a:off x="2394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07" name="Google Shape;207;p4"/>
            <p:cNvCxnSpPr/>
            <p:nvPr/>
          </p:nvCxnSpPr>
          <p:spPr>
            <a:xfrm flipH="1">
              <a:off x="2548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08" name="Google Shape;208;p4"/>
            <p:cNvCxnSpPr/>
            <p:nvPr/>
          </p:nvCxnSpPr>
          <p:spPr>
            <a:xfrm flipH="1">
              <a:off x="2702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09" name="Google Shape;209;p4"/>
            <p:cNvCxnSpPr/>
            <p:nvPr/>
          </p:nvCxnSpPr>
          <p:spPr>
            <a:xfrm flipH="1">
              <a:off x="2856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10" name="Google Shape;210;p4"/>
            <p:cNvCxnSpPr/>
            <p:nvPr/>
          </p:nvCxnSpPr>
          <p:spPr>
            <a:xfrm flipH="1">
              <a:off x="3011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11" name="Google Shape;211;p4"/>
            <p:cNvCxnSpPr/>
            <p:nvPr/>
          </p:nvCxnSpPr>
          <p:spPr>
            <a:xfrm flipH="1">
              <a:off x="3165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12" name="Google Shape;212;p4"/>
            <p:cNvCxnSpPr/>
            <p:nvPr/>
          </p:nvCxnSpPr>
          <p:spPr>
            <a:xfrm flipH="1">
              <a:off x="3319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13" name="Google Shape;213;p4"/>
            <p:cNvCxnSpPr/>
            <p:nvPr/>
          </p:nvCxnSpPr>
          <p:spPr>
            <a:xfrm flipH="1">
              <a:off x="3473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14" name="Google Shape;214;p4"/>
            <p:cNvCxnSpPr/>
            <p:nvPr/>
          </p:nvCxnSpPr>
          <p:spPr>
            <a:xfrm flipH="1">
              <a:off x="3627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15" name="Google Shape;215;p4"/>
            <p:cNvCxnSpPr/>
            <p:nvPr/>
          </p:nvCxnSpPr>
          <p:spPr>
            <a:xfrm flipH="1">
              <a:off x="3782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16" name="Google Shape;216;p4"/>
            <p:cNvCxnSpPr/>
            <p:nvPr/>
          </p:nvCxnSpPr>
          <p:spPr>
            <a:xfrm flipH="1">
              <a:off x="3936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17" name="Google Shape;217;p4"/>
            <p:cNvCxnSpPr/>
            <p:nvPr/>
          </p:nvCxnSpPr>
          <p:spPr>
            <a:xfrm flipH="1">
              <a:off x="4090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18" name="Google Shape;218;p4"/>
            <p:cNvCxnSpPr/>
            <p:nvPr/>
          </p:nvCxnSpPr>
          <p:spPr>
            <a:xfrm flipH="1">
              <a:off x="4244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19" name="Google Shape;219;p4"/>
            <p:cNvCxnSpPr/>
            <p:nvPr/>
          </p:nvCxnSpPr>
          <p:spPr>
            <a:xfrm flipH="1">
              <a:off x="4398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20" name="Google Shape;220;p4"/>
            <p:cNvCxnSpPr/>
            <p:nvPr/>
          </p:nvCxnSpPr>
          <p:spPr>
            <a:xfrm flipH="1">
              <a:off x="4553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21" name="Google Shape;221;p4"/>
            <p:cNvCxnSpPr/>
            <p:nvPr/>
          </p:nvCxnSpPr>
          <p:spPr>
            <a:xfrm flipH="1">
              <a:off x="4707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22" name="Google Shape;222;p4"/>
            <p:cNvCxnSpPr/>
            <p:nvPr/>
          </p:nvCxnSpPr>
          <p:spPr>
            <a:xfrm flipH="1">
              <a:off x="4861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23" name="Google Shape;223;p4"/>
            <p:cNvCxnSpPr/>
            <p:nvPr/>
          </p:nvCxnSpPr>
          <p:spPr>
            <a:xfrm flipH="1">
              <a:off x="5015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24" name="Google Shape;224;p4"/>
            <p:cNvCxnSpPr/>
            <p:nvPr/>
          </p:nvCxnSpPr>
          <p:spPr>
            <a:xfrm flipH="1">
              <a:off x="5169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25" name="Google Shape;225;p4"/>
            <p:cNvCxnSpPr/>
            <p:nvPr/>
          </p:nvCxnSpPr>
          <p:spPr>
            <a:xfrm flipH="1">
              <a:off x="5324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26" name="Google Shape;226;p4"/>
            <p:cNvCxnSpPr/>
            <p:nvPr/>
          </p:nvCxnSpPr>
          <p:spPr>
            <a:xfrm flipH="1">
              <a:off x="5478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27" name="Google Shape;227;p4"/>
            <p:cNvCxnSpPr/>
            <p:nvPr/>
          </p:nvCxnSpPr>
          <p:spPr>
            <a:xfrm flipH="1">
              <a:off x="5632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28" name="Google Shape;228;p4"/>
            <p:cNvCxnSpPr/>
            <p:nvPr/>
          </p:nvCxnSpPr>
          <p:spPr>
            <a:xfrm flipH="1">
              <a:off x="5786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29" name="Google Shape;229;p4"/>
            <p:cNvCxnSpPr/>
            <p:nvPr/>
          </p:nvCxnSpPr>
          <p:spPr>
            <a:xfrm flipH="1">
              <a:off x="5940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30" name="Google Shape;230;p4"/>
            <p:cNvCxnSpPr/>
            <p:nvPr/>
          </p:nvCxnSpPr>
          <p:spPr>
            <a:xfrm flipH="1">
              <a:off x="6095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31" name="Google Shape;231;p4"/>
            <p:cNvCxnSpPr/>
            <p:nvPr/>
          </p:nvCxnSpPr>
          <p:spPr>
            <a:xfrm flipH="1">
              <a:off x="6249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32" name="Google Shape;232;p4"/>
            <p:cNvCxnSpPr/>
            <p:nvPr/>
          </p:nvCxnSpPr>
          <p:spPr>
            <a:xfrm flipH="1">
              <a:off x="6403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33" name="Google Shape;233;p4"/>
            <p:cNvCxnSpPr/>
            <p:nvPr/>
          </p:nvCxnSpPr>
          <p:spPr>
            <a:xfrm flipH="1">
              <a:off x="6557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34" name="Google Shape;234;p4"/>
            <p:cNvCxnSpPr/>
            <p:nvPr/>
          </p:nvCxnSpPr>
          <p:spPr>
            <a:xfrm flipH="1">
              <a:off x="6711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35" name="Google Shape;235;p4"/>
            <p:cNvCxnSpPr/>
            <p:nvPr/>
          </p:nvCxnSpPr>
          <p:spPr>
            <a:xfrm flipH="1">
              <a:off x="6866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36" name="Google Shape;236;p4"/>
            <p:cNvCxnSpPr/>
            <p:nvPr/>
          </p:nvCxnSpPr>
          <p:spPr>
            <a:xfrm flipH="1">
              <a:off x="7020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37" name="Google Shape;237;p4"/>
            <p:cNvCxnSpPr/>
            <p:nvPr/>
          </p:nvCxnSpPr>
          <p:spPr>
            <a:xfrm flipH="1">
              <a:off x="7174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38" name="Google Shape;238;p4"/>
            <p:cNvCxnSpPr/>
            <p:nvPr/>
          </p:nvCxnSpPr>
          <p:spPr>
            <a:xfrm flipH="1">
              <a:off x="7328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39" name="Google Shape;239;p4"/>
            <p:cNvCxnSpPr/>
            <p:nvPr/>
          </p:nvCxnSpPr>
          <p:spPr>
            <a:xfrm flipH="1">
              <a:off x="7482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40" name="Google Shape;240;p4"/>
            <p:cNvCxnSpPr/>
            <p:nvPr/>
          </p:nvCxnSpPr>
          <p:spPr>
            <a:xfrm flipH="1">
              <a:off x="7637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41" name="Google Shape;241;p4"/>
            <p:cNvCxnSpPr/>
            <p:nvPr/>
          </p:nvCxnSpPr>
          <p:spPr>
            <a:xfrm flipH="1">
              <a:off x="7791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42" name="Google Shape;242;p4"/>
            <p:cNvCxnSpPr/>
            <p:nvPr/>
          </p:nvCxnSpPr>
          <p:spPr>
            <a:xfrm flipH="1">
              <a:off x="7945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43" name="Google Shape;243;p4"/>
            <p:cNvCxnSpPr/>
            <p:nvPr/>
          </p:nvCxnSpPr>
          <p:spPr>
            <a:xfrm flipH="1">
              <a:off x="8099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44" name="Google Shape;244;p4"/>
            <p:cNvCxnSpPr/>
            <p:nvPr/>
          </p:nvCxnSpPr>
          <p:spPr>
            <a:xfrm flipH="1">
              <a:off x="8253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45" name="Google Shape;245;p4"/>
            <p:cNvCxnSpPr/>
            <p:nvPr/>
          </p:nvCxnSpPr>
          <p:spPr>
            <a:xfrm flipH="1">
              <a:off x="8408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46" name="Google Shape;246;p4"/>
            <p:cNvCxnSpPr/>
            <p:nvPr/>
          </p:nvCxnSpPr>
          <p:spPr>
            <a:xfrm flipH="1">
              <a:off x="8562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47" name="Google Shape;247;p4"/>
            <p:cNvCxnSpPr/>
            <p:nvPr/>
          </p:nvCxnSpPr>
          <p:spPr>
            <a:xfrm flipH="1">
              <a:off x="8716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48" name="Google Shape;248;p4"/>
            <p:cNvCxnSpPr/>
            <p:nvPr/>
          </p:nvCxnSpPr>
          <p:spPr>
            <a:xfrm flipH="1">
              <a:off x="8870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49" name="Google Shape;249;p4"/>
            <p:cNvCxnSpPr/>
            <p:nvPr/>
          </p:nvCxnSpPr>
          <p:spPr>
            <a:xfrm flipH="1">
              <a:off x="9024900" y="-39450"/>
              <a:ext cx="8700" cy="5222400"/>
            </a:xfrm>
            <a:prstGeom prst="straightConnector1">
              <a:avLst/>
            </a:prstGeom>
            <a:noFill/>
            <a:ln w="9525" cap="flat" cmpd="sng">
              <a:solidFill>
                <a:schemeClr val="lt2"/>
              </a:solidFill>
              <a:prstDash val="solid"/>
              <a:round/>
              <a:headEnd type="none" w="med" len="med"/>
              <a:tailEnd type="none" w="med" len="med"/>
            </a:ln>
          </p:spPr>
        </p:cxnSp>
      </p:grpSp>
      <p:sp>
        <p:nvSpPr>
          <p:cNvPr id="250" name="Google Shape;250;p4"/>
          <p:cNvSpPr/>
          <p:nvPr/>
        </p:nvSpPr>
        <p:spPr>
          <a:xfrm rot="10800000">
            <a:off x="8250" y="-4200"/>
            <a:ext cx="9219600" cy="5151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txBox="1">
            <a:spLocks noGrp="1"/>
          </p:cNvSpPr>
          <p:nvPr>
            <p:ph type="title"/>
          </p:nvPr>
        </p:nvSpPr>
        <p:spPr>
          <a:xfrm>
            <a:off x="3179150" y="1771625"/>
            <a:ext cx="4218900" cy="1344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000" b="1">
                <a:latin typeface="IBM Plex Sans"/>
                <a:ea typeface="IBM Plex Sans"/>
                <a:cs typeface="IBM Plex Sans"/>
                <a:sym typeface="IBM Plex San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2" name="Google Shape;252;p4"/>
          <p:cNvSpPr txBox="1">
            <a:spLocks noGrp="1"/>
          </p:cNvSpPr>
          <p:nvPr>
            <p:ph type="title" idx="2" hasCustomPrompt="1"/>
          </p:nvPr>
        </p:nvSpPr>
        <p:spPr>
          <a:xfrm>
            <a:off x="476025" y="1439625"/>
            <a:ext cx="2663400" cy="20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0000" b="1">
                <a:solidFill>
                  <a:schemeClr val="dk1"/>
                </a:solidFill>
                <a:latin typeface="IBM Plex Sans"/>
                <a:ea typeface="IBM Plex Sans"/>
                <a:cs typeface="IBM Plex Sans"/>
                <a:sym typeface="IBM Plex Sans"/>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3" name="Google Shape;253;p4"/>
          <p:cNvSpPr txBox="1">
            <a:spLocks noGrp="1"/>
          </p:cNvSpPr>
          <p:nvPr>
            <p:ph type="subTitle" idx="1"/>
          </p:nvPr>
        </p:nvSpPr>
        <p:spPr>
          <a:xfrm>
            <a:off x="3179150" y="3071575"/>
            <a:ext cx="5251200" cy="300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l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6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54" name="Google Shape;254;p4"/>
          <p:cNvSpPr/>
          <p:nvPr/>
        </p:nvSpPr>
        <p:spPr>
          <a:xfrm rot="1340483">
            <a:off x="8091062" y="151522"/>
            <a:ext cx="1761528" cy="1143082"/>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4"/>
          <p:cNvGrpSpPr/>
          <p:nvPr/>
        </p:nvGrpSpPr>
        <p:grpSpPr>
          <a:xfrm>
            <a:off x="7988812" y="380204"/>
            <a:ext cx="870377" cy="319602"/>
            <a:chOff x="571942" y="402375"/>
            <a:chExt cx="571376" cy="209795"/>
          </a:xfrm>
        </p:grpSpPr>
        <p:sp>
          <p:nvSpPr>
            <p:cNvPr id="256" name="Google Shape;256;p4"/>
            <p:cNvSpPr/>
            <p:nvPr/>
          </p:nvSpPr>
          <p:spPr>
            <a:xfrm>
              <a:off x="571942" y="402375"/>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737601" y="402375"/>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903260" y="402375"/>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1068919" y="402375"/>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571942" y="535970"/>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737601" y="535970"/>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903260" y="535970"/>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1068919" y="535970"/>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4"/>
        <p:cNvGrpSpPr/>
        <p:nvPr/>
      </p:nvGrpSpPr>
      <p:grpSpPr>
        <a:xfrm>
          <a:off x="0" y="0"/>
          <a:ext cx="0" cy="0"/>
          <a:chOff x="0" y="0"/>
          <a:chExt cx="0" cy="0"/>
        </a:xfrm>
      </p:grpSpPr>
      <p:grpSp>
        <p:nvGrpSpPr>
          <p:cNvPr id="265" name="Google Shape;265;p5"/>
          <p:cNvGrpSpPr/>
          <p:nvPr/>
        </p:nvGrpSpPr>
        <p:grpSpPr>
          <a:xfrm>
            <a:off x="20275" y="-56271"/>
            <a:ext cx="9119425" cy="5231520"/>
            <a:chOff x="81300" y="-39449"/>
            <a:chExt cx="9119425" cy="2619034"/>
          </a:xfrm>
        </p:grpSpPr>
        <p:grpSp>
          <p:nvGrpSpPr>
            <p:cNvPr id="266" name="Google Shape;266;p5"/>
            <p:cNvGrpSpPr/>
            <p:nvPr/>
          </p:nvGrpSpPr>
          <p:grpSpPr>
            <a:xfrm>
              <a:off x="81300" y="-39449"/>
              <a:ext cx="4480500" cy="2619034"/>
              <a:chOff x="81300" y="-39450"/>
              <a:chExt cx="4480500" cy="5222400"/>
            </a:xfrm>
          </p:grpSpPr>
          <p:cxnSp>
            <p:nvCxnSpPr>
              <p:cNvPr id="267" name="Google Shape;267;p5"/>
              <p:cNvCxnSpPr/>
              <p:nvPr/>
            </p:nvCxnSpPr>
            <p:spPr>
              <a:xfrm flipH="1">
                <a:off x="81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68" name="Google Shape;268;p5"/>
              <p:cNvCxnSpPr/>
              <p:nvPr/>
            </p:nvCxnSpPr>
            <p:spPr>
              <a:xfrm flipH="1">
                <a:off x="235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69" name="Google Shape;269;p5"/>
              <p:cNvCxnSpPr/>
              <p:nvPr/>
            </p:nvCxnSpPr>
            <p:spPr>
              <a:xfrm flipH="1">
                <a:off x="389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70" name="Google Shape;270;p5"/>
              <p:cNvCxnSpPr/>
              <p:nvPr/>
            </p:nvCxnSpPr>
            <p:spPr>
              <a:xfrm flipH="1">
                <a:off x="543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71" name="Google Shape;271;p5"/>
              <p:cNvCxnSpPr/>
              <p:nvPr/>
            </p:nvCxnSpPr>
            <p:spPr>
              <a:xfrm flipH="1">
                <a:off x="698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72" name="Google Shape;272;p5"/>
              <p:cNvCxnSpPr/>
              <p:nvPr/>
            </p:nvCxnSpPr>
            <p:spPr>
              <a:xfrm flipH="1">
                <a:off x="852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73" name="Google Shape;273;p5"/>
              <p:cNvCxnSpPr/>
              <p:nvPr/>
            </p:nvCxnSpPr>
            <p:spPr>
              <a:xfrm flipH="1">
                <a:off x="1006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74" name="Google Shape;274;p5"/>
              <p:cNvCxnSpPr/>
              <p:nvPr/>
            </p:nvCxnSpPr>
            <p:spPr>
              <a:xfrm flipH="1">
                <a:off x="1160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75" name="Google Shape;275;p5"/>
              <p:cNvCxnSpPr/>
              <p:nvPr/>
            </p:nvCxnSpPr>
            <p:spPr>
              <a:xfrm flipH="1">
                <a:off x="1314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76" name="Google Shape;276;p5"/>
              <p:cNvCxnSpPr/>
              <p:nvPr/>
            </p:nvCxnSpPr>
            <p:spPr>
              <a:xfrm flipH="1">
                <a:off x="1469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77" name="Google Shape;277;p5"/>
              <p:cNvCxnSpPr/>
              <p:nvPr/>
            </p:nvCxnSpPr>
            <p:spPr>
              <a:xfrm flipH="1">
                <a:off x="1623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78" name="Google Shape;278;p5"/>
              <p:cNvCxnSpPr/>
              <p:nvPr/>
            </p:nvCxnSpPr>
            <p:spPr>
              <a:xfrm flipH="1">
                <a:off x="1777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79" name="Google Shape;279;p5"/>
              <p:cNvCxnSpPr/>
              <p:nvPr/>
            </p:nvCxnSpPr>
            <p:spPr>
              <a:xfrm flipH="1">
                <a:off x="1931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80" name="Google Shape;280;p5"/>
              <p:cNvCxnSpPr/>
              <p:nvPr/>
            </p:nvCxnSpPr>
            <p:spPr>
              <a:xfrm flipH="1">
                <a:off x="2085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81" name="Google Shape;281;p5"/>
              <p:cNvCxnSpPr/>
              <p:nvPr/>
            </p:nvCxnSpPr>
            <p:spPr>
              <a:xfrm flipH="1">
                <a:off x="2240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82" name="Google Shape;282;p5"/>
              <p:cNvCxnSpPr/>
              <p:nvPr/>
            </p:nvCxnSpPr>
            <p:spPr>
              <a:xfrm flipH="1">
                <a:off x="2394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83" name="Google Shape;283;p5"/>
              <p:cNvCxnSpPr/>
              <p:nvPr/>
            </p:nvCxnSpPr>
            <p:spPr>
              <a:xfrm flipH="1">
                <a:off x="2548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84" name="Google Shape;284;p5"/>
              <p:cNvCxnSpPr/>
              <p:nvPr/>
            </p:nvCxnSpPr>
            <p:spPr>
              <a:xfrm flipH="1">
                <a:off x="2702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85" name="Google Shape;285;p5"/>
              <p:cNvCxnSpPr/>
              <p:nvPr/>
            </p:nvCxnSpPr>
            <p:spPr>
              <a:xfrm flipH="1">
                <a:off x="2856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86" name="Google Shape;286;p5"/>
              <p:cNvCxnSpPr/>
              <p:nvPr/>
            </p:nvCxnSpPr>
            <p:spPr>
              <a:xfrm flipH="1">
                <a:off x="3011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87" name="Google Shape;287;p5"/>
              <p:cNvCxnSpPr/>
              <p:nvPr/>
            </p:nvCxnSpPr>
            <p:spPr>
              <a:xfrm flipH="1">
                <a:off x="3165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88" name="Google Shape;288;p5"/>
              <p:cNvCxnSpPr/>
              <p:nvPr/>
            </p:nvCxnSpPr>
            <p:spPr>
              <a:xfrm flipH="1">
                <a:off x="3319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89" name="Google Shape;289;p5"/>
              <p:cNvCxnSpPr/>
              <p:nvPr/>
            </p:nvCxnSpPr>
            <p:spPr>
              <a:xfrm flipH="1">
                <a:off x="3473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90" name="Google Shape;290;p5"/>
              <p:cNvCxnSpPr/>
              <p:nvPr/>
            </p:nvCxnSpPr>
            <p:spPr>
              <a:xfrm flipH="1">
                <a:off x="3627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91" name="Google Shape;291;p5"/>
              <p:cNvCxnSpPr/>
              <p:nvPr/>
            </p:nvCxnSpPr>
            <p:spPr>
              <a:xfrm flipH="1">
                <a:off x="3782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92" name="Google Shape;292;p5"/>
              <p:cNvCxnSpPr/>
              <p:nvPr/>
            </p:nvCxnSpPr>
            <p:spPr>
              <a:xfrm flipH="1">
                <a:off x="3936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93" name="Google Shape;293;p5"/>
              <p:cNvCxnSpPr/>
              <p:nvPr/>
            </p:nvCxnSpPr>
            <p:spPr>
              <a:xfrm flipH="1">
                <a:off x="4090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94" name="Google Shape;294;p5"/>
              <p:cNvCxnSpPr/>
              <p:nvPr/>
            </p:nvCxnSpPr>
            <p:spPr>
              <a:xfrm flipH="1">
                <a:off x="4244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95" name="Google Shape;295;p5"/>
              <p:cNvCxnSpPr/>
              <p:nvPr/>
            </p:nvCxnSpPr>
            <p:spPr>
              <a:xfrm flipH="1">
                <a:off x="4398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96" name="Google Shape;296;p5"/>
              <p:cNvCxnSpPr/>
              <p:nvPr/>
            </p:nvCxnSpPr>
            <p:spPr>
              <a:xfrm flipH="1">
                <a:off x="4553100" y="-39450"/>
                <a:ext cx="8700" cy="5222400"/>
              </a:xfrm>
              <a:prstGeom prst="straightConnector1">
                <a:avLst/>
              </a:prstGeom>
              <a:noFill/>
              <a:ln w="9525" cap="flat" cmpd="sng">
                <a:solidFill>
                  <a:schemeClr val="lt2"/>
                </a:solidFill>
                <a:prstDash val="solid"/>
                <a:round/>
                <a:headEnd type="none" w="med" len="med"/>
                <a:tailEnd type="none" w="med" len="med"/>
              </a:ln>
            </p:spPr>
          </p:cxnSp>
        </p:grpSp>
        <p:grpSp>
          <p:nvGrpSpPr>
            <p:cNvPr id="297" name="Google Shape;297;p5"/>
            <p:cNvGrpSpPr/>
            <p:nvPr/>
          </p:nvGrpSpPr>
          <p:grpSpPr>
            <a:xfrm>
              <a:off x="4713763" y="-39449"/>
              <a:ext cx="4486963" cy="2619034"/>
              <a:chOff x="74838" y="-39450"/>
              <a:chExt cx="4486963" cy="5222400"/>
            </a:xfrm>
          </p:grpSpPr>
          <p:cxnSp>
            <p:nvCxnSpPr>
              <p:cNvPr id="298" name="Google Shape;298;p5"/>
              <p:cNvCxnSpPr/>
              <p:nvPr/>
            </p:nvCxnSpPr>
            <p:spPr>
              <a:xfrm flipH="1">
                <a:off x="74838"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299" name="Google Shape;299;p5"/>
              <p:cNvCxnSpPr/>
              <p:nvPr/>
            </p:nvCxnSpPr>
            <p:spPr>
              <a:xfrm flipH="1">
                <a:off x="235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00" name="Google Shape;300;p5"/>
              <p:cNvCxnSpPr/>
              <p:nvPr/>
            </p:nvCxnSpPr>
            <p:spPr>
              <a:xfrm flipH="1">
                <a:off x="389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01" name="Google Shape;301;p5"/>
              <p:cNvCxnSpPr/>
              <p:nvPr/>
            </p:nvCxnSpPr>
            <p:spPr>
              <a:xfrm flipH="1">
                <a:off x="543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02" name="Google Shape;302;p5"/>
              <p:cNvCxnSpPr/>
              <p:nvPr/>
            </p:nvCxnSpPr>
            <p:spPr>
              <a:xfrm flipH="1">
                <a:off x="698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03" name="Google Shape;303;p5"/>
              <p:cNvCxnSpPr/>
              <p:nvPr/>
            </p:nvCxnSpPr>
            <p:spPr>
              <a:xfrm flipH="1">
                <a:off x="852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04" name="Google Shape;304;p5"/>
              <p:cNvCxnSpPr/>
              <p:nvPr/>
            </p:nvCxnSpPr>
            <p:spPr>
              <a:xfrm flipH="1">
                <a:off x="1006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05" name="Google Shape;305;p5"/>
              <p:cNvCxnSpPr/>
              <p:nvPr/>
            </p:nvCxnSpPr>
            <p:spPr>
              <a:xfrm flipH="1">
                <a:off x="1160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06" name="Google Shape;306;p5"/>
              <p:cNvCxnSpPr/>
              <p:nvPr/>
            </p:nvCxnSpPr>
            <p:spPr>
              <a:xfrm flipH="1">
                <a:off x="1314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07" name="Google Shape;307;p5"/>
              <p:cNvCxnSpPr/>
              <p:nvPr/>
            </p:nvCxnSpPr>
            <p:spPr>
              <a:xfrm flipH="1">
                <a:off x="1469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08" name="Google Shape;308;p5"/>
              <p:cNvCxnSpPr/>
              <p:nvPr/>
            </p:nvCxnSpPr>
            <p:spPr>
              <a:xfrm flipH="1">
                <a:off x="1623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09" name="Google Shape;309;p5"/>
              <p:cNvCxnSpPr/>
              <p:nvPr/>
            </p:nvCxnSpPr>
            <p:spPr>
              <a:xfrm flipH="1">
                <a:off x="1777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10" name="Google Shape;310;p5"/>
              <p:cNvCxnSpPr/>
              <p:nvPr/>
            </p:nvCxnSpPr>
            <p:spPr>
              <a:xfrm flipH="1">
                <a:off x="1931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11" name="Google Shape;311;p5"/>
              <p:cNvCxnSpPr/>
              <p:nvPr/>
            </p:nvCxnSpPr>
            <p:spPr>
              <a:xfrm flipH="1">
                <a:off x="2085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12" name="Google Shape;312;p5"/>
              <p:cNvCxnSpPr/>
              <p:nvPr/>
            </p:nvCxnSpPr>
            <p:spPr>
              <a:xfrm flipH="1">
                <a:off x="2240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13" name="Google Shape;313;p5"/>
              <p:cNvCxnSpPr/>
              <p:nvPr/>
            </p:nvCxnSpPr>
            <p:spPr>
              <a:xfrm flipH="1">
                <a:off x="2394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14" name="Google Shape;314;p5"/>
              <p:cNvCxnSpPr/>
              <p:nvPr/>
            </p:nvCxnSpPr>
            <p:spPr>
              <a:xfrm flipH="1">
                <a:off x="2548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15" name="Google Shape;315;p5"/>
              <p:cNvCxnSpPr/>
              <p:nvPr/>
            </p:nvCxnSpPr>
            <p:spPr>
              <a:xfrm flipH="1">
                <a:off x="2702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16" name="Google Shape;316;p5"/>
              <p:cNvCxnSpPr/>
              <p:nvPr/>
            </p:nvCxnSpPr>
            <p:spPr>
              <a:xfrm flipH="1">
                <a:off x="2856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17" name="Google Shape;317;p5"/>
              <p:cNvCxnSpPr/>
              <p:nvPr/>
            </p:nvCxnSpPr>
            <p:spPr>
              <a:xfrm flipH="1">
                <a:off x="3011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18" name="Google Shape;318;p5"/>
              <p:cNvCxnSpPr/>
              <p:nvPr/>
            </p:nvCxnSpPr>
            <p:spPr>
              <a:xfrm flipH="1">
                <a:off x="3165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19" name="Google Shape;319;p5"/>
              <p:cNvCxnSpPr/>
              <p:nvPr/>
            </p:nvCxnSpPr>
            <p:spPr>
              <a:xfrm flipH="1">
                <a:off x="3319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20" name="Google Shape;320;p5"/>
              <p:cNvCxnSpPr/>
              <p:nvPr/>
            </p:nvCxnSpPr>
            <p:spPr>
              <a:xfrm flipH="1">
                <a:off x="3473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21" name="Google Shape;321;p5"/>
              <p:cNvCxnSpPr/>
              <p:nvPr/>
            </p:nvCxnSpPr>
            <p:spPr>
              <a:xfrm flipH="1">
                <a:off x="3627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22" name="Google Shape;322;p5"/>
              <p:cNvCxnSpPr/>
              <p:nvPr/>
            </p:nvCxnSpPr>
            <p:spPr>
              <a:xfrm flipH="1">
                <a:off x="3782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23" name="Google Shape;323;p5"/>
              <p:cNvCxnSpPr/>
              <p:nvPr/>
            </p:nvCxnSpPr>
            <p:spPr>
              <a:xfrm flipH="1">
                <a:off x="3936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24" name="Google Shape;324;p5"/>
              <p:cNvCxnSpPr/>
              <p:nvPr/>
            </p:nvCxnSpPr>
            <p:spPr>
              <a:xfrm flipH="1">
                <a:off x="4090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25" name="Google Shape;325;p5"/>
              <p:cNvCxnSpPr/>
              <p:nvPr/>
            </p:nvCxnSpPr>
            <p:spPr>
              <a:xfrm flipH="1">
                <a:off x="4244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26" name="Google Shape;326;p5"/>
              <p:cNvCxnSpPr/>
              <p:nvPr/>
            </p:nvCxnSpPr>
            <p:spPr>
              <a:xfrm flipH="1">
                <a:off x="4398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27" name="Google Shape;327;p5"/>
              <p:cNvCxnSpPr/>
              <p:nvPr/>
            </p:nvCxnSpPr>
            <p:spPr>
              <a:xfrm flipH="1">
                <a:off x="4553100" y="-39450"/>
                <a:ext cx="8700" cy="5222400"/>
              </a:xfrm>
              <a:prstGeom prst="straightConnector1">
                <a:avLst/>
              </a:prstGeom>
              <a:noFill/>
              <a:ln w="9525" cap="flat" cmpd="sng">
                <a:solidFill>
                  <a:schemeClr val="lt2"/>
                </a:solidFill>
                <a:prstDash val="solid"/>
                <a:round/>
                <a:headEnd type="none" w="med" len="med"/>
                <a:tailEnd type="none" w="med" len="med"/>
              </a:ln>
            </p:spPr>
          </p:cxnSp>
        </p:grpSp>
      </p:grpSp>
      <p:sp>
        <p:nvSpPr>
          <p:cNvPr id="328" name="Google Shape;328;p5"/>
          <p:cNvSpPr/>
          <p:nvPr/>
        </p:nvSpPr>
        <p:spPr>
          <a:xfrm rot="10800000" flipH="1">
            <a:off x="-250037" y="-136500"/>
            <a:ext cx="9709200" cy="52344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txBox="1">
            <a:spLocks noGrp="1"/>
          </p:cNvSpPr>
          <p:nvPr>
            <p:ph type="title"/>
          </p:nvPr>
        </p:nvSpPr>
        <p:spPr>
          <a:xfrm flipH="1">
            <a:off x="724848" y="1864950"/>
            <a:ext cx="4200300" cy="7437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IBM Plex Sans"/>
              <a:buNone/>
              <a:defRPr sz="2000" b="1">
                <a:latin typeface="IBM Plex Sans"/>
                <a:ea typeface="IBM Plex Sans"/>
                <a:cs typeface="IBM Plex Sans"/>
                <a:sym typeface="IBM Plex Sans"/>
              </a:defRPr>
            </a:lvl1pPr>
            <a:lvl2pPr lvl="1" algn="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330" name="Google Shape;330;p5"/>
          <p:cNvSpPr txBox="1">
            <a:spLocks noGrp="1"/>
          </p:cNvSpPr>
          <p:nvPr>
            <p:ph type="title" idx="2"/>
          </p:nvPr>
        </p:nvSpPr>
        <p:spPr>
          <a:xfrm flipH="1">
            <a:off x="724850" y="2467650"/>
            <a:ext cx="3858300" cy="1276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Bitter"/>
              <a:buNone/>
              <a:defRPr sz="1600">
                <a:latin typeface="Roboto Slab"/>
                <a:ea typeface="Roboto Slab"/>
                <a:cs typeface="Roboto Slab"/>
                <a:sym typeface="Roboto Slab"/>
              </a:defRPr>
            </a:lvl1pPr>
            <a:lvl2pPr lvl="1" algn="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grpSp>
        <p:nvGrpSpPr>
          <p:cNvPr id="331" name="Google Shape;331;p5"/>
          <p:cNvGrpSpPr/>
          <p:nvPr/>
        </p:nvGrpSpPr>
        <p:grpSpPr>
          <a:xfrm flipH="1">
            <a:off x="-101185" y="4479766"/>
            <a:ext cx="1423527" cy="522705"/>
            <a:chOff x="571942" y="402375"/>
            <a:chExt cx="571376" cy="209795"/>
          </a:xfrm>
        </p:grpSpPr>
        <p:sp>
          <p:nvSpPr>
            <p:cNvPr id="332" name="Google Shape;332;p5"/>
            <p:cNvSpPr/>
            <p:nvPr/>
          </p:nvSpPr>
          <p:spPr>
            <a:xfrm>
              <a:off x="571942"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737601"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903260"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1068919"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571942"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737601"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903260"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1068919"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5"/>
          <p:cNvSpPr txBox="1">
            <a:spLocks noGrp="1"/>
          </p:cNvSpPr>
          <p:nvPr>
            <p:ph type="title" idx="3"/>
          </p:nvPr>
        </p:nvSpPr>
        <p:spPr>
          <a:xfrm flipH="1">
            <a:off x="987150" y="378991"/>
            <a:ext cx="7443300" cy="544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3500"/>
              <a:buFont typeface="IBM Plex Sans"/>
              <a:buNone/>
              <a:defRPr sz="3200" b="1">
                <a:solidFill>
                  <a:schemeClr val="dk1"/>
                </a:solidFill>
                <a:latin typeface="IBM Plex Sans"/>
                <a:ea typeface="IBM Plex Sans"/>
                <a:cs typeface="IBM Plex Sans"/>
                <a:sym typeface="IBM Plex Sans"/>
              </a:defRPr>
            </a:lvl1pPr>
            <a:lvl2pPr lvl="1" algn="r" rtl="0">
              <a:spcBef>
                <a:spcPts val="0"/>
              </a:spcBef>
              <a:spcAft>
                <a:spcPts val="0"/>
              </a:spcAft>
              <a:buSzPts val="2800"/>
              <a:buNone/>
              <a:defRPr>
                <a:latin typeface="Bitter"/>
                <a:ea typeface="Bitter"/>
                <a:cs typeface="Bitter"/>
                <a:sym typeface="Bitter"/>
              </a:defRPr>
            </a:lvl2pPr>
            <a:lvl3pPr lvl="2" algn="r" rtl="0">
              <a:spcBef>
                <a:spcPts val="0"/>
              </a:spcBef>
              <a:spcAft>
                <a:spcPts val="0"/>
              </a:spcAft>
              <a:buSzPts val="2800"/>
              <a:buNone/>
              <a:defRPr>
                <a:latin typeface="Bitter"/>
                <a:ea typeface="Bitter"/>
                <a:cs typeface="Bitter"/>
                <a:sym typeface="Bitter"/>
              </a:defRPr>
            </a:lvl3pPr>
            <a:lvl4pPr lvl="3" algn="r" rtl="0">
              <a:spcBef>
                <a:spcPts val="0"/>
              </a:spcBef>
              <a:spcAft>
                <a:spcPts val="0"/>
              </a:spcAft>
              <a:buSzPts val="2800"/>
              <a:buNone/>
              <a:defRPr>
                <a:latin typeface="Bitter"/>
                <a:ea typeface="Bitter"/>
                <a:cs typeface="Bitter"/>
                <a:sym typeface="Bitter"/>
              </a:defRPr>
            </a:lvl4pPr>
            <a:lvl5pPr lvl="4" algn="r" rtl="0">
              <a:spcBef>
                <a:spcPts val="0"/>
              </a:spcBef>
              <a:spcAft>
                <a:spcPts val="0"/>
              </a:spcAft>
              <a:buSzPts val="2800"/>
              <a:buNone/>
              <a:defRPr>
                <a:latin typeface="Bitter"/>
                <a:ea typeface="Bitter"/>
                <a:cs typeface="Bitter"/>
                <a:sym typeface="Bitter"/>
              </a:defRPr>
            </a:lvl5pPr>
            <a:lvl6pPr lvl="5" algn="r" rtl="0">
              <a:spcBef>
                <a:spcPts val="0"/>
              </a:spcBef>
              <a:spcAft>
                <a:spcPts val="0"/>
              </a:spcAft>
              <a:buSzPts val="2800"/>
              <a:buNone/>
              <a:defRPr>
                <a:latin typeface="Bitter"/>
                <a:ea typeface="Bitter"/>
                <a:cs typeface="Bitter"/>
                <a:sym typeface="Bitter"/>
              </a:defRPr>
            </a:lvl6pPr>
            <a:lvl7pPr lvl="6" algn="r" rtl="0">
              <a:spcBef>
                <a:spcPts val="0"/>
              </a:spcBef>
              <a:spcAft>
                <a:spcPts val="0"/>
              </a:spcAft>
              <a:buSzPts val="2800"/>
              <a:buNone/>
              <a:defRPr>
                <a:latin typeface="Bitter"/>
                <a:ea typeface="Bitter"/>
                <a:cs typeface="Bitter"/>
                <a:sym typeface="Bitter"/>
              </a:defRPr>
            </a:lvl7pPr>
            <a:lvl8pPr lvl="7" algn="r" rtl="0">
              <a:spcBef>
                <a:spcPts val="0"/>
              </a:spcBef>
              <a:spcAft>
                <a:spcPts val="0"/>
              </a:spcAft>
              <a:buSzPts val="2800"/>
              <a:buNone/>
              <a:defRPr>
                <a:latin typeface="Bitter"/>
                <a:ea typeface="Bitter"/>
                <a:cs typeface="Bitter"/>
                <a:sym typeface="Bitter"/>
              </a:defRPr>
            </a:lvl8pPr>
            <a:lvl9pPr lvl="8" algn="r" rtl="0">
              <a:spcBef>
                <a:spcPts val="0"/>
              </a:spcBef>
              <a:spcAft>
                <a:spcPts val="0"/>
              </a:spcAft>
              <a:buSzPts val="2800"/>
              <a:buNone/>
              <a:defRPr>
                <a:latin typeface="Bitter"/>
                <a:ea typeface="Bitter"/>
                <a:cs typeface="Bitter"/>
                <a:sym typeface="Bitte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rgbClr val="FFFFFF"/>
        </a:solidFill>
        <a:effectLst/>
      </p:bgPr>
    </p:bg>
    <p:spTree>
      <p:nvGrpSpPr>
        <p:cNvPr id="1" name="Shape 341"/>
        <p:cNvGrpSpPr/>
        <p:nvPr/>
      </p:nvGrpSpPr>
      <p:grpSpPr>
        <a:xfrm>
          <a:off x="0" y="0"/>
          <a:ext cx="0" cy="0"/>
          <a:chOff x="0" y="0"/>
          <a:chExt cx="0" cy="0"/>
        </a:xfrm>
      </p:grpSpPr>
      <p:grpSp>
        <p:nvGrpSpPr>
          <p:cNvPr id="342" name="Google Shape;342;p6"/>
          <p:cNvGrpSpPr/>
          <p:nvPr/>
        </p:nvGrpSpPr>
        <p:grpSpPr>
          <a:xfrm>
            <a:off x="20275" y="-56271"/>
            <a:ext cx="9119425" cy="5231520"/>
            <a:chOff x="81300" y="-39449"/>
            <a:chExt cx="9119425" cy="2619034"/>
          </a:xfrm>
        </p:grpSpPr>
        <p:grpSp>
          <p:nvGrpSpPr>
            <p:cNvPr id="343" name="Google Shape;343;p6"/>
            <p:cNvGrpSpPr/>
            <p:nvPr/>
          </p:nvGrpSpPr>
          <p:grpSpPr>
            <a:xfrm>
              <a:off x="81300" y="-39449"/>
              <a:ext cx="4480500" cy="2619034"/>
              <a:chOff x="81300" y="-39450"/>
              <a:chExt cx="4480500" cy="5222400"/>
            </a:xfrm>
          </p:grpSpPr>
          <p:cxnSp>
            <p:nvCxnSpPr>
              <p:cNvPr id="344" name="Google Shape;344;p6"/>
              <p:cNvCxnSpPr/>
              <p:nvPr/>
            </p:nvCxnSpPr>
            <p:spPr>
              <a:xfrm flipH="1">
                <a:off x="81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45" name="Google Shape;345;p6"/>
              <p:cNvCxnSpPr/>
              <p:nvPr/>
            </p:nvCxnSpPr>
            <p:spPr>
              <a:xfrm flipH="1">
                <a:off x="235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46" name="Google Shape;346;p6"/>
              <p:cNvCxnSpPr/>
              <p:nvPr/>
            </p:nvCxnSpPr>
            <p:spPr>
              <a:xfrm flipH="1">
                <a:off x="389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47" name="Google Shape;347;p6"/>
              <p:cNvCxnSpPr/>
              <p:nvPr/>
            </p:nvCxnSpPr>
            <p:spPr>
              <a:xfrm flipH="1">
                <a:off x="543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48" name="Google Shape;348;p6"/>
              <p:cNvCxnSpPr/>
              <p:nvPr/>
            </p:nvCxnSpPr>
            <p:spPr>
              <a:xfrm flipH="1">
                <a:off x="698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49" name="Google Shape;349;p6"/>
              <p:cNvCxnSpPr/>
              <p:nvPr/>
            </p:nvCxnSpPr>
            <p:spPr>
              <a:xfrm flipH="1">
                <a:off x="852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50" name="Google Shape;350;p6"/>
              <p:cNvCxnSpPr/>
              <p:nvPr/>
            </p:nvCxnSpPr>
            <p:spPr>
              <a:xfrm flipH="1">
                <a:off x="1006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51" name="Google Shape;351;p6"/>
              <p:cNvCxnSpPr/>
              <p:nvPr/>
            </p:nvCxnSpPr>
            <p:spPr>
              <a:xfrm flipH="1">
                <a:off x="1160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52" name="Google Shape;352;p6"/>
              <p:cNvCxnSpPr/>
              <p:nvPr/>
            </p:nvCxnSpPr>
            <p:spPr>
              <a:xfrm flipH="1">
                <a:off x="1314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53" name="Google Shape;353;p6"/>
              <p:cNvCxnSpPr/>
              <p:nvPr/>
            </p:nvCxnSpPr>
            <p:spPr>
              <a:xfrm flipH="1">
                <a:off x="1469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54" name="Google Shape;354;p6"/>
              <p:cNvCxnSpPr/>
              <p:nvPr/>
            </p:nvCxnSpPr>
            <p:spPr>
              <a:xfrm flipH="1">
                <a:off x="1623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55" name="Google Shape;355;p6"/>
              <p:cNvCxnSpPr/>
              <p:nvPr/>
            </p:nvCxnSpPr>
            <p:spPr>
              <a:xfrm flipH="1">
                <a:off x="1777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56" name="Google Shape;356;p6"/>
              <p:cNvCxnSpPr/>
              <p:nvPr/>
            </p:nvCxnSpPr>
            <p:spPr>
              <a:xfrm flipH="1">
                <a:off x="1931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57" name="Google Shape;357;p6"/>
              <p:cNvCxnSpPr/>
              <p:nvPr/>
            </p:nvCxnSpPr>
            <p:spPr>
              <a:xfrm flipH="1">
                <a:off x="2085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58" name="Google Shape;358;p6"/>
              <p:cNvCxnSpPr/>
              <p:nvPr/>
            </p:nvCxnSpPr>
            <p:spPr>
              <a:xfrm flipH="1">
                <a:off x="2240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59" name="Google Shape;359;p6"/>
              <p:cNvCxnSpPr/>
              <p:nvPr/>
            </p:nvCxnSpPr>
            <p:spPr>
              <a:xfrm flipH="1">
                <a:off x="2394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60" name="Google Shape;360;p6"/>
              <p:cNvCxnSpPr/>
              <p:nvPr/>
            </p:nvCxnSpPr>
            <p:spPr>
              <a:xfrm flipH="1">
                <a:off x="2548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61" name="Google Shape;361;p6"/>
              <p:cNvCxnSpPr/>
              <p:nvPr/>
            </p:nvCxnSpPr>
            <p:spPr>
              <a:xfrm flipH="1">
                <a:off x="2702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62" name="Google Shape;362;p6"/>
              <p:cNvCxnSpPr/>
              <p:nvPr/>
            </p:nvCxnSpPr>
            <p:spPr>
              <a:xfrm flipH="1">
                <a:off x="2856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63" name="Google Shape;363;p6"/>
              <p:cNvCxnSpPr/>
              <p:nvPr/>
            </p:nvCxnSpPr>
            <p:spPr>
              <a:xfrm flipH="1">
                <a:off x="3011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64" name="Google Shape;364;p6"/>
              <p:cNvCxnSpPr/>
              <p:nvPr/>
            </p:nvCxnSpPr>
            <p:spPr>
              <a:xfrm flipH="1">
                <a:off x="3165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65" name="Google Shape;365;p6"/>
              <p:cNvCxnSpPr/>
              <p:nvPr/>
            </p:nvCxnSpPr>
            <p:spPr>
              <a:xfrm flipH="1">
                <a:off x="3319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66" name="Google Shape;366;p6"/>
              <p:cNvCxnSpPr/>
              <p:nvPr/>
            </p:nvCxnSpPr>
            <p:spPr>
              <a:xfrm flipH="1">
                <a:off x="3473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67" name="Google Shape;367;p6"/>
              <p:cNvCxnSpPr/>
              <p:nvPr/>
            </p:nvCxnSpPr>
            <p:spPr>
              <a:xfrm flipH="1">
                <a:off x="3627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68" name="Google Shape;368;p6"/>
              <p:cNvCxnSpPr/>
              <p:nvPr/>
            </p:nvCxnSpPr>
            <p:spPr>
              <a:xfrm flipH="1">
                <a:off x="3782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69" name="Google Shape;369;p6"/>
              <p:cNvCxnSpPr/>
              <p:nvPr/>
            </p:nvCxnSpPr>
            <p:spPr>
              <a:xfrm flipH="1">
                <a:off x="3936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70" name="Google Shape;370;p6"/>
              <p:cNvCxnSpPr/>
              <p:nvPr/>
            </p:nvCxnSpPr>
            <p:spPr>
              <a:xfrm flipH="1">
                <a:off x="4090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71" name="Google Shape;371;p6"/>
              <p:cNvCxnSpPr/>
              <p:nvPr/>
            </p:nvCxnSpPr>
            <p:spPr>
              <a:xfrm flipH="1">
                <a:off x="4244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72" name="Google Shape;372;p6"/>
              <p:cNvCxnSpPr/>
              <p:nvPr/>
            </p:nvCxnSpPr>
            <p:spPr>
              <a:xfrm flipH="1">
                <a:off x="4398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73" name="Google Shape;373;p6"/>
              <p:cNvCxnSpPr/>
              <p:nvPr/>
            </p:nvCxnSpPr>
            <p:spPr>
              <a:xfrm flipH="1">
                <a:off x="4553100" y="-39450"/>
                <a:ext cx="8700" cy="5222400"/>
              </a:xfrm>
              <a:prstGeom prst="straightConnector1">
                <a:avLst/>
              </a:prstGeom>
              <a:noFill/>
              <a:ln w="9525" cap="flat" cmpd="sng">
                <a:solidFill>
                  <a:schemeClr val="lt2"/>
                </a:solidFill>
                <a:prstDash val="solid"/>
                <a:round/>
                <a:headEnd type="none" w="med" len="med"/>
                <a:tailEnd type="none" w="med" len="med"/>
              </a:ln>
            </p:spPr>
          </p:cxnSp>
        </p:grpSp>
        <p:grpSp>
          <p:nvGrpSpPr>
            <p:cNvPr id="374" name="Google Shape;374;p6"/>
            <p:cNvGrpSpPr/>
            <p:nvPr/>
          </p:nvGrpSpPr>
          <p:grpSpPr>
            <a:xfrm>
              <a:off x="4713763" y="-39449"/>
              <a:ext cx="4486963" cy="2619034"/>
              <a:chOff x="74838" y="-39450"/>
              <a:chExt cx="4486963" cy="5222400"/>
            </a:xfrm>
          </p:grpSpPr>
          <p:cxnSp>
            <p:nvCxnSpPr>
              <p:cNvPr id="375" name="Google Shape;375;p6"/>
              <p:cNvCxnSpPr/>
              <p:nvPr/>
            </p:nvCxnSpPr>
            <p:spPr>
              <a:xfrm flipH="1">
                <a:off x="74838"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76" name="Google Shape;376;p6"/>
              <p:cNvCxnSpPr/>
              <p:nvPr/>
            </p:nvCxnSpPr>
            <p:spPr>
              <a:xfrm flipH="1">
                <a:off x="235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77" name="Google Shape;377;p6"/>
              <p:cNvCxnSpPr/>
              <p:nvPr/>
            </p:nvCxnSpPr>
            <p:spPr>
              <a:xfrm flipH="1">
                <a:off x="389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78" name="Google Shape;378;p6"/>
              <p:cNvCxnSpPr/>
              <p:nvPr/>
            </p:nvCxnSpPr>
            <p:spPr>
              <a:xfrm flipH="1">
                <a:off x="543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79" name="Google Shape;379;p6"/>
              <p:cNvCxnSpPr/>
              <p:nvPr/>
            </p:nvCxnSpPr>
            <p:spPr>
              <a:xfrm flipH="1">
                <a:off x="698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80" name="Google Shape;380;p6"/>
              <p:cNvCxnSpPr/>
              <p:nvPr/>
            </p:nvCxnSpPr>
            <p:spPr>
              <a:xfrm flipH="1">
                <a:off x="852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81" name="Google Shape;381;p6"/>
              <p:cNvCxnSpPr/>
              <p:nvPr/>
            </p:nvCxnSpPr>
            <p:spPr>
              <a:xfrm flipH="1">
                <a:off x="1006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82" name="Google Shape;382;p6"/>
              <p:cNvCxnSpPr/>
              <p:nvPr/>
            </p:nvCxnSpPr>
            <p:spPr>
              <a:xfrm flipH="1">
                <a:off x="1160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83" name="Google Shape;383;p6"/>
              <p:cNvCxnSpPr/>
              <p:nvPr/>
            </p:nvCxnSpPr>
            <p:spPr>
              <a:xfrm flipH="1">
                <a:off x="1314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84" name="Google Shape;384;p6"/>
              <p:cNvCxnSpPr/>
              <p:nvPr/>
            </p:nvCxnSpPr>
            <p:spPr>
              <a:xfrm flipH="1">
                <a:off x="1469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85" name="Google Shape;385;p6"/>
              <p:cNvCxnSpPr/>
              <p:nvPr/>
            </p:nvCxnSpPr>
            <p:spPr>
              <a:xfrm flipH="1">
                <a:off x="1623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86" name="Google Shape;386;p6"/>
              <p:cNvCxnSpPr/>
              <p:nvPr/>
            </p:nvCxnSpPr>
            <p:spPr>
              <a:xfrm flipH="1">
                <a:off x="1777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87" name="Google Shape;387;p6"/>
              <p:cNvCxnSpPr/>
              <p:nvPr/>
            </p:nvCxnSpPr>
            <p:spPr>
              <a:xfrm flipH="1">
                <a:off x="1931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88" name="Google Shape;388;p6"/>
              <p:cNvCxnSpPr/>
              <p:nvPr/>
            </p:nvCxnSpPr>
            <p:spPr>
              <a:xfrm flipH="1">
                <a:off x="2085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89" name="Google Shape;389;p6"/>
              <p:cNvCxnSpPr/>
              <p:nvPr/>
            </p:nvCxnSpPr>
            <p:spPr>
              <a:xfrm flipH="1">
                <a:off x="2240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90" name="Google Shape;390;p6"/>
              <p:cNvCxnSpPr/>
              <p:nvPr/>
            </p:nvCxnSpPr>
            <p:spPr>
              <a:xfrm flipH="1">
                <a:off x="2394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91" name="Google Shape;391;p6"/>
              <p:cNvCxnSpPr/>
              <p:nvPr/>
            </p:nvCxnSpPr>
            <p:spPr>
              <a:xfrm flipH="1">
                <a:off x="2548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92" name="Google Shape;392;p6"/>
              <p:cNvCxnSpPr/>
              <p:nvPr/>
            </p:nvCxnSpPr>
            <p:spPr>
              <a:xfrm flipH="1">
                <a:off x="2702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93" name="Google Shape;393;p6"/>
              <p:cNvCxnSpPr/>
              <p:nvPr/>
            </p:nvCxnSpPr>
            <p:spPr>
              <a:xfrm flipH="1">
                <a:off x="2856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94" name="Google Shape;394;p6"/>
              <p:cNvCxnSpPr/>
              <p:nvPr/>
            </p:nvCxnSpPr>
            <p:spPr>
              <a:xfrm flipH="1">
                <a:off x="3011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95" name="Google Shape;395;p6"/>
              <p:cNvCxnSpPr/>
              <p:nvPr/>
            </p:nvCxnSpPr>
            <p:spPr>
              <a:xfrm flipH="1">
                <a:off x="3165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96" name="Google Shape;396;p6"/>
              <p:cNvCxnSpPr/>
              <p:nvPr/>
            </p:nvCxnSpPr>
            <p:spPr>
              <a:xfrm flipH="1">
                <a:off x="3319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97" name="Google Shape;397;p6"/>
              <p:cNvCxnSpPr/>
              <p:nvPr/>
            </p:nvCxnSpPr>
            <p:spPr>
              <a:xfrm flipH="1">
                <a:off x="3473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98" name="Google Shape;398;p6"/>
              <p:cNvCxnSpPr/>
              <p:nvPr/>
            </p:nvCxnSpPr>
            <p:spPr>
              <a:xfrm flipH="1">
                <a:off x="3627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399" name="Google Shape;399;p6"/>
              <p:cNvCxnSpPr/>
              <p:nvPr/>
            </p:nvCxnSpPr>
            <p:spPr>
              <a:xfrm flipH="1">
                <a:off x="3782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400" name="Google Shape;400;p6"/>
              <p:cNvCxnSpPr/>
              <p:nvPr/>
            </p:nvCxnSpPr>
            <p:spPr>
              <a:xfrm flipH="1">
                <a:off x="3936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401" name="Google Shape;401;p6"/>
              <p:cNvCxnSpPr/>
              <p:nvPr/>
            </p:nvCxnSpPr>
            <p:spPr>
              <a:xfrm flipH="1">
                <a:off x="4090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402" name="Google Shape;402;p6"/>
              <p:cNvCxnSpPr/>
              <p:nvPr/>
            </p:nvCxnSpPr>
            <p:spPr>
              <a:xfrm flipH="1">
                <a:off x="4244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403" name="Google Shape;403;p6"/>
              <p:cNvCxnSpPr/>
              <p:nvPr/>
            </p:nvCxnSpPr>
            <p:spPr>
              <a:xfrm flipH="1">
                <a:off x="4398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404" name="Google Shape;404;p6"/>
              <p:cNvCxnSpPr/>
              <p:nvPr/>
            </p:nvCxnSpPr>
            <p:spPr>
              <a:xfrm flipH="1">
                <a:off x="4553100" y="-39450"/>
                <a:ext cx="8700" cy="5222400"/>
              </a:xfrm>
              <a:prstGeom prst="straightConnector1">
                <a:avLst/>
              </a:prstGeom>
              <a:noFill/>
              <a:ln w="9525" cap="flat" cmpd="sng">
                <a:solidFill>
                  <a:schemeClr val="lt2"/>
                </a:solidFill>
                <a:prstDash val="solid"/>
                <a:round/>
                <a:headEnd type="none" w="med" len="med"/>
                <a:tailEnd type="none" w="med" len="med"/>
              </a:ln>
            </p:spPr>
          </p:cxnSp>
        </p:grpSp>
      </p:grpSp>
      <p:sp>
        <p:nvSpPr>
          <p:cNvPr id="405" name="Google Shape;405;p6"/>
          <p:cNvSpPr/>
          <p:nvPr/>
        </p:nvSpPr>
        <p:spPr>
          <a:xfrm>
            <a:off x="781050" y="-9525"/>
            <a:ext cx="8362800" cy="5231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txBox="1">
            <a:spLocks noGrp="1"/>
          </p:cNvSpPr>
          <p:nvPr>
            <p:ph type="title"/>
          </p:nvPr>
        </p:nvSpPr>
        <p:spPr>
          <a:xfrm flipH="1">
            <a:off x="2196763" y="2587551"/>
            <a:ext cx="1402800" cy="43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000" b="1">
                <a:latin typeface="IBM Plex Sans"/>
                <a:ea typeface="IBM Plex Sans"/>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407" name="Google Shape;407;p6"/>
          <p:cNvSpPr txBox="1">
            <a:spLocks noGrp="1"/>
          </p:cNvSpPr>
          <p:nvPr>
            <p:ph type="title" idx="2"/>
          </p:nvPr>
        </p:nvSpPr>
        <p:spPr>
          <a:xfrm flipH="1">
            <a:off x="1929913" y="3019725"/>
            <a:ext cx="1936500" cy="79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400">
                <a:latin typeface="Roboto Slab"/>
                <a:ea typeface="Roboto Slab"/>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408" name="Google Shape;408;p6"/>
          <p:cNvSpPr txBox="1">
            <a:spLocks noGrp="1"/>
          </p:cNvSpPr>
          <p:nvPr>
            <p:ph type="title" idx="3"/>
          </p:nvPr>
        </p:nvSpPr>
        <p:spPr>
          <a:xfrm flipH="1">
            <a:off x="5544438" y="2587550"/>
            <a:ext cx="1402800" cy="43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000" b="1">
                <a:latin typeface="IBM Plex Sans"/>
                <a:ea typeface="IBM Plex Sans"/>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409" name="Google Shape;409;p6"/>
          <p:cNvSpPr txBox="1">
            <a:spLocks noGrp="1"/>
          </p:cNvSpPr>
          <p:nvPr>
            <p:ph type="title" idx="4"/>
          </p:nvPr>
        </p:nvSpPr>
        <p:spPr>
          <a:xfrm flipH="1">
            <a:off x="5277588" y="3019726"/>
            <a:ext cx="1936500" cy="79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400">
                <a:latin typeface="Roboto Slab"/>
                <a:ea typeface="Roboto Slab"/>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grpSp>
        <p:nvGrpSpPr>
          <p:cNvPr id="410" name="Google Shape;410;p6"/>
          <p:cNvGrpSpPr/>
          <p:nvPr/>
        </p:nvGrpSpPr>
        <p:grpSpPr>
          <a:xfrm>
            <a:off x="284812" y="378504"/>
            <a:ext cx="870377" cy="319602"/>
            <a:chOff x="571942" y="402375"/>
            <a:chExt cx="571376" cy="209795"/>
          </a:xfrm>
        </p:grpSpPr>
        <p:sp>
          <p:nvSpPr>
            <p:cNvPr id="411" name="Google Shape;411;p6"/>
            <p:cNvSpPr/>
            <p:nvPr/>
          </p:nvSpPr>
          <p:spPr>
            <a:xfrm>
              <a:off x="571942"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737601"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903260"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1068919"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571942"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737601"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903260"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1068919"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6"/>
          <p:cNvGrpSpPr/>
          <p:nvPr/>
        </p:nvGrpSpPr>
        <p:grpSpPr>
          <a:xfrm>
            <a:off x="8347543" y="4400108"/>
            <a:ext cx="437947" cy="406768"/>
            <a:chOff x="2797467" y="161118"/>
            <a:chExt cx="1396959" cy="1297507"/>
          </a:xfrm>
        </p:grpSpPr>
        <p:sp>
          <p:nvSpPr>
            <p:cNvPr id="420" name="Google Shape;420;p6"/>
            <p:cNvSpPr/>
            <p:nvPr/>
          </p:nvSpPr>
          <p:spPr>
            <a:xfrm>
              <a:off x="2797467" y="161118"/>
              <a:ext cx="256200" cy="26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3367846" y="161118"/>
              <a:ext cx="256200" cy="26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3938226" y="161118"/>
              <a:ext cx="256200" cy="26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2797467" y="678550"/>
              <a:ext cx="256200" cy="26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3367821" y="678550"/>
              <a:ext cx="256200" cy="26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3938201" y="678550"/>
              <a:ext cx="256200" cy="26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2797467" y="1196125"/>
              <a:ext cx="256200" cy="26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3367821" y="1196125"/>
              <a:ext cx="256200" cy="26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3938201" y="1196125"/>
              <a:ext cx="256200" cy="26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9" name="Google Shape;429;p6"/>
          <p:cNvSpPr txBox="1">
            <a:spLocks noGrp="1"/>
          </p:cNvSpPr>
          <p:nvPr>
            <p:ph type="title" idx="5"/>
          </p:nvPr>
        </p:nvSpPr>
        <p:spPr>
          <a:xfrm flipH="1">
            <a:off x="987150" y="378991"/>
            <a:ext cx="7443300" cy="544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3500"/>
              <a:buFont typeface="IBM Plex Sans"/>
              <a:buNone/>
              <a:defRPr sz="3200" b="1">
                <a:solidFill>
                  <a:schemeClr val="dk1"/>
                </a:solidFill>
                <a:latin typeface="IBM Plex Sans"/>
                <a:ea typeface="IBM Plex Sans"/>
                <a:cs typeface="IBM Plex Sans"/>
                <a:sym typeface="IBM Plex Sans"/>
              </a:defRPr>
            </a:lvl1pPr>
            <a:lvl2pPr lvl="1" algn="r" rtl="0">
              <a:spcBef>
                <a:spcPts val="0"/>
              </a:spcBef>
              <a:spcAft>
                <a:spcPts val="0"/>
              </a:spcAft>
              <a:buSzPts val="2800"/>
              <a:buNone/>
              <a:defRPr>
                <a:latin typeface="Bitter"/>
                <a:ea typeface="Bitter"/>
                <a:cs typeface="Bitter"/>
                <a:sym typeface="Bitter"/>
              </a:defRPr>
            </a:lvl2pPr>
            <a:lvl3pPr lvl="2" algn="r" rtl="0">
              <a:spcBef>
                <a:spcPts val="0"/>
              </a:spcBef>
              <a:spcAft>
                <a:spcPts val="0"/>
              </a:spcAft>
              <a:buSzPts val="2800"/>
              <a:buNone/>
              <a:defRPr>
                <a:latin typeface="Bitter"/>
                <a:ea typeface="Bitter"/>
                <a:cs typeface="Bitter"/>
                <a:sym typeface="Bitter"/>
              </a:defRPr>
            </a:lvl3pPr>
            <a:lvl4pPr lvl="3" algn="r" rtl="0">
              <a:spcBef>
                <a:spcPts val="0"/>
              </a:spcBef>
              <a:spcAft>
                <a:spcPts val="0"/>
              </a:spcAft>
              <a:buSzPts val="2800"/>
              <a:buNone/>
              <a:defRPr>
                <a:latin typeface="Bitter"/>
                <a:ea typeface="Bitter"/>
                <a:cs typeface="Bitter"/>
                <a:sym typeface="Bitter"/>
              </a:defRPr>
            </a:lvl4pPr>
            <a:lvl5pPr lvl="4" algn="r" rtl="0">
              <a:spcBef>
                <a:spcPts val="0"/>
              </a:spcBef>
              <a:spcAft>
                <a:spcPts val="0"/>
              </a:spcAft>
              <a:buSzPts val="2800"/>
              <a:buNone/>
              <a:defRPr>
                <a:latin typeface="Bitter"/>
                <a:ea typeface="Bitter"/>
                <a:cs typeface="Bitter"/>
                <a:sym typeface="Bitter"/>
              </a:defRPr>
            </a:lvl5pPr>
            <a:lvl6pPr lvl="5" algn="r" rtl="0">
              <a:spcBef>
                <a:spcPts val="0"/>
              </a:spcBef>
              <a:spcAft>
                <a:spcPts val="0"/>
              </a:spcAft>
              <a:buSzPts val="2800"/>
              <a:buNone/>
              <a:defRPr>
                <a:latin typeface="Bitter"/>
                <a:ea typeface="Bitter"/>
                <a:cs typeface="Bitter"/>
                <a:sym typeface="Bitter"/>
              </a:defRPr>
            </a:lvl6pPr>
            <a:lvl7pPr lvl="6" algn="r" rtl="0">
              <a:spcBef>
                <a:spcPts val="0"/>
              </a:spcBef>
              <a:spcAft>
                <a:spcPts val="0"/>
              </a:spcAft>
              <a:buSzPts val="2800"/>
              <a:buNone/>
              <a:defRPr>
                <a:latin typeface="Bitter"/>
                <a:ea typeface="Bitter"/>
                <a:cs typeface="Bitter"/>
                <a:sym typeface="Bitter"/>
              </a:defRPr>
            </a:lvl7pPr>
            <a:lvl8pPr lvl="7" algn="r" rtl="0">
              <a:spcBef>
                <a:spcPts val="0"/>
              </a:spcBef>
              <a:spcAft>
                <a:spcPts val="0"/>
              </a:spcAft>
              <a:buSzPts val="2800"/>
              <a:buNone/>
              <a:defRPr>
                <a:latin typeface="Bitter"/>
                <a:ea typeface="Bitter"/>
                <a:cs typeface="Bitter"/>
                <a:sym typeface="Bitter"/>
              </a:defRPr>
            </a:lvl8pPr>
            <a:lvl9pPr lvl="8" algn="r" rtl="0">
              <a:spcBef>
                <a:spcPts val="0"/>
              </a:spcBef>
              <a:spcAft>
                <a:spcPts val="0"/>
              </a:spcAft>
              <a:buSzPts val="2800"/>
              <a:buNone/>
              <a:defRPr>
                <a:latin typeface="Bitter"/>
                <a:ea typeface="Bitter"/>
                <a:cs typeface="Bitter"/>
                <a:sym typeface="Bitte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3">
  <p:cSld name="TITLE_ONLY_1_1">
    <p:bg>
      <p:bgPr>
        <a:solidFill>
          <a:schemeClr val="accent2"/>
        </a:solidFill>
        <a:effectLst/>
      </p:bgPr>
    </p:bg>
    <p:spTree>
      <p:nvGrpSpPr>
        <p:cNvPr id="1" name="Shape 479"/>
        <p:cNvGrpSpPr/>
        <p:nvPr/>
      </p:nvGrpSpPr>
      <p:grpSpPr>
        <a:xfrm>
          <a:off x="0" y="0"/>
          <a:ext cx="0" cy="0"/>
          <a:chOff x="0" y="0"/>
          <a:chExt cx="0" cy="0"/>
        </a:xfrm>
      </p:grpSpPr>
      <p:sp>
        <p:nvSpPr>
          <p:cNvPr id="480" name="Google Shape;480;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9"/>
          <p:cNvGrpSpPr/>
          <p:nvPr/>
        </p:nvGrpSpPr>
        <p:grpSpPr>
          <a:xfrm>
            <a:off x="1341550" y="-1478864"/>
            <a:ext cx="2321700" cy="2012234"/>
            <a:chOff x="2147600" y="1159111"/>
            <a:chExt cx="2321700" cy="2012234"/>
          </a:xfrm>
        </p:grpSpPr>
        <p:sp>
          <p:nvSpPr>
            <p:cNvPr id="482" name="Google Shape;482;p9"/>
            <p:cNvSpPr/>
            <p:nvPr/>
          </p:nvSpPr>
          <p:spPr>
            <a:xfrm rot="-1338">
              <a:off x="2156300" y="1159561"/>
              <a:ext cx="2313000" cy="201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3" name="Google Shape;483;p9"/>
            <p:cNvCxnSpPr/>
            <p:nvPr/>
          </p:nvCxnSpPr>
          <p:spPr>
            <a:xfrm flipH="1">
              <a:off x="2147600" y="1159244"/>
              <a:ext cx="8700" cy="2012100"/>
            </a:xfrm>
            <a:prstGeom prst="straightConnector1">
              <a:avLst/>
            </a:prstGeom>
            <a:noFill/>
            <a:ln w="9525" cap="flat" cmpd="sng">
              <a:solidFill>
                <a:schemeClr val="lt2"/>
              </a:solidFill>
              <a:prstDash val="solid"/>
              <a:round/>
              <a:headEnd type="none" w="med" len="med"/>
              <a:tailEnd type="none" w="med" len="med"/>
            </a:ln>
          </p:spPr>
        </p:cxnSp>
        <p:cxnSp>
          <p:nvCxnSpPr>
            <p:cNvPr id="484" name="Google Shape;484;p9"/>
            <p:cNvCxnSpPr/>
            <p:nvPr/>
          </p:nvCxnSpPr>
          <p:spPr>
            <a:xfrm flipH="1">
              <a:off x="2301800" y="1159244"/>
              <a:ext cx="8700" cy="2012100"/>
            </a:xfrm>
            <a:prstGeom prst="straightConnector1">
              <a:avLst/>
            </a:prstGeom>
            <a:noFill/>
            <a:ln w="9525" cap="flat" cmpd="sng">
              <a:solidFill>
                <a:schemeClr val="lt2"/>
              </a:solidFill>
              <a:prstDash val="solid"/>
              <a:round/>
              <a:headEnd type="none" w="med" len="med"/>
              <a:tailEnd type="none" w="med" len="med"/>
            </a:ln>
          </p:spPr>
        </p:cxnSp>
        <p:cxnSp>
          <p:nvCxnSpPr>
            <p:cNvPr id="485" name="Google Shape;485;p9"/>
            <p:cNvCxnSpPr/>
            <p:nvPr/>
          </p:nvCxnSpPr>
          <p:spPr>
            <a:xfrm flipH="1">
              <a:off x="2456000" y="1159244"/>
              <a:ext cx="8700" cy="2012100"/>
            </a:xfrm>
            <a:prstGeom prst="straightConnector1">
              <a:avLst/>
            </a:prstGeom>
            <a:noFill/>
            <a:ln w="9525" cap="flat" cmpd="sng">
              <a:solidFill>
                <a:schemeClr val="lt2"/>
              </a:solidFill>
              <a:prstDash val="solid"/>
              <a:round/>
              <a:headEnd type="none" w="med" len="med"/>
              <a:tailEnd type="none" w="med" len="med"/>
            </a:ln>
          </p:spPr>
        </p:cxnSp>
        <p:cxnSp>
          <p:nvCxnSpPr>
            <p:cNvPr id="486" name="Google Shape;486;p9"/>
            <p:cNvCxnSpPr/>
            <p:nvPr/>
          </p:nvCxnSpPr>
          <p:spPr>
            <a:xfrm flipH="1">
              <a:off x="2610200" y="1159244"/>
              <a:ext cx="8700" cy="2012100"/>
            </a:xfrm>
            <a:prstGeom prst="straightConnector1">
              <a:avLst/>
            </a:prstGeom>
            <a:noFill/>
            <a:ln w="9525" cap="flat" cmpd="sng">
              <a:solidFill>
                <a:schemeClr val="lt2"/>
              </a:solidFill>
              <a:prstDash val="solid"/>
              <a:round/>
              <a:headEnd type="none" w="med" len="med"/>
              <a:tailEnd type="none" w="med" len="med"/>
            </a:ln>
          </p:spPr>
        </p:cxnSp>
        <p:cxnSp>
          <p:nvCxnSpPr>
            <p:cNvPr id="487" name="Google Shape;487;p9"/>
            <p:cNvCxnSpPr/>
            <p:nvPr/>
          </p:nvCxnSpPr>
          <p:spPr>
            <a:xfrm flipH="1">
              <a:off x="2764400" y="1159244"/>
              <a:ext cx="8700" cy="2012100"/>
            </a:xfrm>
            <a:prstGeom prst="straightConnector1">
              <a:avLst/>
            </a:prstGeom>
            <a:noFill/>
            <a:ln w="9525" cap="flat" cmpd="sng">
              <a:solidFill>
                <a:schemeClr val="lt2"/>
              </a:solidFill>
              <a:prstDash val="solid"/>
              <a:round/>
              <a:headEnd type="none" w="med" len="med"/>
              <a:tailEnd type="none" w="med" len="med"/>
            </a:ln>
          </p:spPr>
        </p:cxnSp>
        <p:cxnSp>
          <p:nvCxnSpPr>
            <p:cNvPr id="488" name="Google Shape;488;p9"/>
            <p:cNvCxnSpPr/>
            <p:nvPr/>
          </p:nvCxnSpPr>
          <p:spPr>
            <a:xfrm flipH="1">
              <a:off x="2918600" y="1159244"/>
              <a:ext cx="8700" cy="2012100"/>
            </a:xfrm>
            <a:prstGeom prst="straightConnector1">
              <a:avLst/>
            </a:prstGeom>
            <a:noFill/>
            <a:ln w="9525" cap="flat" cmpd="sng">
              <a:solidFill>
                <a:schemeClr val="lt2"/>
              </a:solidFill>
              <a:prstDash val="solid"/>
              <a:round/>
              <a:headEnd type="none" w="med" len="med"/>
              <a:tailEnd type="none" w="med" len="med"/>
            </a:ln>
          </p:spPr>
        </p:cxnSp>
        <p:cxnSp>
          <p:nvCxnSpPr>
            <p:cNvPr id="489" name="Google Shape;489;p9"/>
            <p:cNvCxnSpPr/>
            <p:nvPr/>
          </p:nvCxnSpPr>
          <p:spPr>
            <a:xfrm flipH="1">
              <a:off x="3072800" y="1159244"/>
              <a:ext cx="8700" cy="2012100"/>
            </a:xfrm>
            <a:prstGeom prst="straightConnector1">
              <a:avLst/>
            </a:prstGeom>
            <a:noFill/>
            <a:ln w="9525" cap="flat" cmpd="sng">
              <a:solidFill>
                <a:schemeClr val="lt2"/>
              </a:solidFill>
              <a:prstDash val="solid"/>
              <a:round/>
              <a:headEnd type="none" w="med" len="med"/>
              <a:tailEnd type="none" w="med" len="med"/>
            </a:ln>
          </p:spPr>
        </p:cxnSp>
        <p:cxnSp>
          <p:nvCxnSpPr>
            <p:cNvPr id="490" name="Google Shape;490;p9"/>
            <p:cNvCxnSpPr/>
            <p:nvPr/>
          </p:nvCxnSpPr>
          <p:spPr>
            <a:xfrm flipH="1">
              <a:off x="3227000" y="1159244"/>
              <a:ext cx="8700" cy="2012100"/>
            </a:xfrm>
            <a:prstGeom prst="straightConnector1">
              <a:avLst/>
            </a:prstGeom>
            <a:noFill/>
            <a:ln w="9525" cap="flat" cmpd="sng">
              <a:solidFill>
                <a:schemeClr val="lt2"/>
              </a:solidFill>
              <a:prstDash val="solid"/>
              <a:round/>
              <a:headEnd type="none" w="med" len="med"/>
              <a:tailEnd type="none" w="med" len="med"/>
            </a:ln>
          </p:spPr>
        </p:cxnSp>
        <p:cxnSp>
          <p:nvCxnSpPr>
            <p:cNvPr id="491" name="Google Shape;491;p9"/>
            <p:cNvCxnSpPr/>
            <p:nvPr/>
          </p:nvCxnSpPr>
          <p:spPr>
            <a:xfrm flipH="1">
              <a:off x="3381200" y="1159244"/>
              <a:ext cx="8700" cy="2012100"/>
            </a:xfrm>
            <a:prstGeom prst="straightConnector1">
              <a:avLst/>
            </a:prstGeom>
            <a:noFill/>
            <a:ln w="9525" cap="flat" cmpd="sng">
              <a:solidFill>
                <a:schemeClr val="lt2"/>
              </a:solidFill>
              <a:prstDash val="solid"/>
              <a:round/>
              <a:headEnd type="none" w="med" len="med"/>
              <a:tailEnd type="none" w="med" len="med"/>
            </a:ln>
          </p:spPr>
        </p:cxnSp>
        <p:cxnSp>
          <p:nvCxnSpPr>
            <p:cNvPr id="492" name="Google Shape;492;p9"/>
            <p:cNvCxnSpPr/>
            <p:nvPr/>
          </p:nvCxnSpPr>
          <p:spPr>
            <a:xfrm flipH="1">
              <a:off x="3535400" y="1159244"/>
              <a:ext cx="8700" cy="2012100"/>
            </a:xfrm>
            <a:prstGeom prst="straightConnector1">
              <a:avLst/>
            </a:prstGeom>
            <a:noFill/>
            <a:ln w="9525" cap="flat" cmpd="sng">
              <a:solidFill>
                <a:schemeClr val="lt2"/>
              </a:solidFill>
              <a:prstDash val="solid"/>
              <a:round/>
              <a:headEnd type="none" w="med" len="med"/>
              <a:tailEnd type="none" w="med" len="med"/>
            </a:ln>
          </p:spPr>
        </p:cxnSp>
        <p:cxnSp>
          <p:nvCxnSpPr>
            <p:cNvPr id="493" name="Google Shape;493;p9"/>
            <p:cNvCxnSpPr/>
            <p:nvPr/>
          </p:nvCxnSpPr>
          <p:spPr>
            <a:xfrm flipH="1">
              <a:off x="3689600" y="1159244"/>
              <a:ext cx="8700" cy="2012100"/>
            </a:xfrm>
            <a:prstGeom prst="straightConnector1">
              <a:avLst/>
            </a:prstGeom>
            <a:noFill/>
            <a:ln w="9525" cap="flat" cmpd="sng">
              <a:solidFill>
                <a:schemeClr val="lt2"/>
              </a:solidFill>
              <a:prstDash val="solid"/>
              <a:round/>
              <a:headEnd type="none" w="med" len="med"/>
              <a:tailEnd type="none" w="med" len="med"/>
            </a:ln>
          </p:spPr>
        </p:cxnSp>
        <p:cxnSp>
          <p:nvCxnSpPr>
            <p:cNvPr id="494" name="Google Shape;494;p9"/>
            <p:cNvCxnSpPr/>
            <p:nvPr/>
          </p:nvCxnSpPr>
          <p:spPr>
            <a:xfrm flipH="1">
              <a:off x="3843800" y="1159244"/>
              <a:ext cx="8700" cy="2012100"/>
            </a:xfrm>
            <a:prstGeom prst="straightConnector1">
              <a:avLst/>
            </a:prstGeom>
            <a:noFill/>
            <a:ln w="9525" cap="flat" cmpd="sng">
              <a:solidFill>
                <a:schemeClr val="lt2"/>
              </a:solidFill>
              <a:prstDash val="solid"/>
              <a:round/>
              <a:headEnd type="none" w="med" len="med"/>
              <a:tailEnd type="none" w="med" len="med"/>
            </a:ln>
          </p:spPr>
        </p:cxnSp>
        <p:cxnSp>
          <p:nvCxnSpPr>
            <p:cNvPr id="495" name="Google Shape;495;p9"/>
            <p:cNvCxnSpPr/>
            <p:nvPr/>
          </p:nvCxnSpPr>
          <p:spPr>
            <a:xfrm flipH="1">
              <a:off x="3998000" y="1159244"/>
              <a:ext cx="8700" cy="2012100"/>
            </a:xfrm>
            <a:prstGeom prst="straightConnector1">
              <a:avLst/>
            </a:prstGeom>
            <a:noFill/>
            <a:ln w="9525" cap="flat" cmpd="sng">
              <a:solidFill>
                <a:schemeClr val="lt2"/>
              </a:solidFill>
              <a:prstDash val="solid"/>
              <a:round/>
              <a:headEnd type="none" w="med" len="med"/>
              <a:tailEnd type="none" w="med" len="med"/>
            </a:ln>
          </p:spPr>
        </p:cxnSp>
        <p:cxnSp>
          <p:nvCxnSpPr>
            <p:cNvPr id="496" name="Google Shape;496;p9"/>
            <p:cNvCxnSpPr/>
            <p:nvPr/>
          </p:nvCxnSpPr>
          <p:spPr>
            <a:xfrm flipH="1">
              <a:off x="4152200" y="1159244"/>
              <a:ext cx="8700" cy="2012100"/>
            </a:xfrm>
            <a:prstGeom prst="straightConnector1">
              <a:avLst/>
            </a:prstGeom>
            <a:noFill/>
            <a:ln w="9525" cap="flat" cmpd="sng">
              <a:solidFill>
                <a:schemeClr val="lt2"/>
              </a:solidFill>
              <a:prstDash val="solid"/>
              <a:round/>
              <a:headEnd type="none" w="med" len="med"/>
              <a:tailEnd type="none" w="med" len="med"/>
            </a:ln>
          </p:spPr>
        </p:cxnSp>
        <p:cxnSp>
          <p:nvCxnSpPr>
            <p:cNvPr id="497" name="Google Shape;497;p9"/>
            <p:cNvCxnSpPr/>
            <p:nvPr/>
          </p:nvCxnSpPr>
          <p:spPr>
            <a:xfrm flipH="1">
              <a:off x="4306400" y="1159244"/>
              <a:ext cx="8700" cy="2012100"/>
            </a:xfrm>
            <a:prstGeom prst="straightConnector1">
              <a:avLst/>
            </a:prstGeom>
            <a:noFill/>
            <a:ln w="9525" cap="flat" cmpd="sng">
              <a:solidFill>
                <a:schemeClr val="lt2"/>
              </a:solidFill>
              <a:prstDash val="solid"/>
              <a:round/>
              <a:headEnd type="none" w="med" len="med"/>
              <a:tailEnd type="none" w="med" len="med"/>
            </a:ln>
          </p:spPr>
        </p:cxnSp>
        <p:cxnSp>
          <p:nvCxnSpPr>
            <p:cNvPr id="498" name="Google Shape;498;p9"/>
            <p:cNvCxnSpPr/>
            <p:nvPr/>
          </p:nvCxnSpPr>
          <p:spPr>
            <a:xfrm flipH="1">
              <a:off x="4460600" y="1159244"/>
              <a:ext cx="8700" cy="2012100"/>
            </a:xfrm>
            <a:prstGeom prst="straightConnector1">
              <a:avLst/>
            </a:prstGeom>
            <a:noFill/>
            <a:ln w="9525" cap="flat" cmpd="sng">
              <a:solidFill>
                <a:schemeClr val="lt2"/>
              </a:solidFill>
              <a:prstDash val="solid"/>
              <a:round/>
              <a:headEnd type="none" w="med" len="med"/>
              <a:tailEnd type="none" w="med" len="med"/>
            </a:ln>
          </p:spPr>
        </p:cxnSp>
      </p:grpSp>
      <p:grpSp>
        <p:nvGrpSpPr>
          <p:cNvPr id="499" name="Google Shape;499;p9"/>
          <p:cNvGrpSpPr/>
          <p:nvPr/>
        </p:nvGrpSpPr>
        <p:grpSpPr>
          <a:xfrm>
            <a:off x="1072788" y="409756"/>
            <a:ext cx="543436" cy="199557"/>
            <a:chOff x="571942" y="402375"/>
            <a:chExt cx="571376" cy="209795"/>
          </a:xfrm>
        </p:grpSpPr>
        <p:sp>
          <p:nvSpPr>
            <p:cNvPr id="500" name="Google Shape;500;p9"/>
            <p:cNvSpPr/>
            <p:nvPr/>
          </p:nvSpPr>
          <p:spPr>
            <a:xfrm>
              <a:off x="571942"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9"/>
            <p:cNvSpPr/>
            <p:nvPr/>
          </p:nvSpPr>
          <p:spPr>
            <a:xfrm>
              <a:off x="737601"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9"/>
            <p:cNvSpPr/>
            <p:nvPr/>
          </p:nvSpPr>
          <p:spPr>
            <a:xfrm>
              <a:off x="903260"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9"/>
            <p:cNvSpPr/>
            <p:nvPr/>
          </p:nvSpPr>
          <p:spPr>
            <a:xfrm>
              <a:off x="1068919" y="402375"/>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9"/>
            <p:cNvSpPr/>
            <p:nvPr/>
          </p:nvSpPr>
          <p:spPr>
            <a:xfrm>
              <a:off x="571942"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9"/>
            <p:cNvSpPr/>
            <p:nvPr/>
          </p:nvSpPr>
          <p:spPr>
            <a:xfrm>
              <a:off x="737601"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9"/>
            <p:cNvSpPr/>
            <p:nvPr/>
          </p:nvSpPr>
          <p:spPr>
            <a:xfrm>
              <a:off x="903260"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9"/>
            <p:cNvSpPr/>
            <p:nvPr/>
          </p:nvSpPr>
          <p:spPr>
            <a:xfrm>
              <a:off x="1068919" y="535970"/>
              <a:ext cx="74400" cy="76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 name="Google Shape;508;p9"/>
          <p:cNvSpPr txBox="1">
            <a:spLocks noGrp="1"/>
          </p:cNvSpPr>
          <p:nvPr>
            <p:ph type="title"/>
          </p:nvPr>
        </p:nvSpPr>
        <p:spPr>
          <a:xfrm flipH="1">
            <a:off x="987150" y="378991"/>
            <a:ext cx="7443300" cy="544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3500"/>
              <a:buFont typeface="IBM Plex Sans"/>
              <a:buNone/>
              <a:defRPr sz="3200" b="1">
                <a:solidFill>
                  <a:schemeClr val="dk1"/>
                </a:solidFill>
                <a:latin typeface="IBM Plex Sans"/>
                <a:ea typeface="IBM Plex Sans"/>
                <a:cs typeface="IBM Plex Sans"/>
                <a:sym typeface="IBM Plex Sans"/>
              </a:defRPr>
            </a:lvl1pPr>
            <a:lvl2pPr lvl="1" algn="r" rtl="0">
              <a:spcBef>
                <a:spcPts val="0"/>
              </a:spcBef>
              <a:spcAft>
                <a:spcPts val="0"/>
              </a:spcAft>
              <a:buSzPts val="2800"/>
              <a:buNone/>
              <a:defRPr>
                <a:latin typeface="Bitter"/>
                <a:ea typeface="Bitter"/>
                <a:cs typeface="Bitter"/>
                <a:sym typeface="Bitter"/>
              </a:defRPr>
            </a:lvl2pPr>
            <a:lvl3pPr lvl="2" algn="r" rtl="0">
              <a:spcBef>
                <a:spcPts val="0"/>
              </a:spcBef>
              <a:spcAft>
                <a:spcPts val="0"/>
              </a:spcAft>
              <a:buSzPts val="2800"/>
              <a:buNone/>
              <a:defRPr>
                <a:latin typeface="Bitter"/>
                <a:ea typeface="Bitter"/>
                <a:cs typeface="Bitter"/>
                <a:sym typeface="Bitter"/>
              </a:defRPr>
            </a:lvl3pPr>
            <a:lvl4pPr lvl="3" algn="r" rtl="0">
              <a:spcBef>
                <a:spcPts val="0"/>
              </a:spcBef>
              <a:spcAft>
                <a:spcPts val="0"/>
              </a:spcAft>
              <a:buSzPts val="2800"/>
              <a:buNone/>
              <a:defRPr>
                <a:latin typeface="Bitter"/>
                <a:ea typeface="Bitter"/>
                <a:cs typeface="Bitter"/>
                <a:sym typeface="Bitter"/>
              </a:defRPr>
            </a:lvl4pPr>
            <a:lvl5pPr lvl="4" algn="r" rtl="0">
              <a:spcBef>
                <a:spcPts val="0"/>
              </a:spcBef>
              <a:spcAft>
                <a:spcPts val="0"/>
              </a:spcAft>
              <a:buSzPts val="2800"/>
              <a:buNone/>
              <a:defRPr>
                <a:latin typeface="Bitter"/>
                <a:ea typeface="Bitter"/>
                <a:cs typeface="Bitter"/>
                <a:sym typeface="Bitter"/>
              </a:defRPr>
            </a:lvl5pPr>
            <a:lvl6pPr lvl="5" algn="r" rtl="0">
              <a:spcBef>
                <a:spcPts val="0"/>
              </a:spcBef>
              <a:spcAft>
                <a:spcPts val="0"/>
              </a:spcAft>
              <a:buSzPts val="2800"/>
              <a:buNone/>
              <a:defRPr>
                <a:latin typeface="Bitter"/>
                <a:ea typeface="Bitter"/>
                <a:cs typeface="Bitter"/>
                <a:sym typeface="Bitter"/>
              </a:defRPr>
            </a:lvl6pPr>
            <a:lvl7pPr lvl="6" algn="r" rtl="0">
              <a:spcBef>
                <a:spcPts val="0"/>
              </a:spcBef>
              <a:spcAft>
                <a:spcPts val="0"/>
              </a:spcAft>
              <a:buSzPts val="2800"/>
              <a:buNone/>
              <a:defRPr>
                <a:latin typeface="Bitter"/>
                <a:ea typeface="Bitter"/>
                <a:cs typeface="Bitter"/>
                <a:sym typeface="Bitter"/>
              </a:defRPr>
            </a:lvl7pPr>
            <a:lvl8pPr lvl="7" algn="r" rtl="0">
              <a:spcBef>
                <a:spcPts val="0"/>
              </a:spcBef>
              <a:spcAft>
                <a:spcPts val="0"/>
              </a:spcAft>
              <a:buSzPts val="2800"/>
              <a:buNone/>
              <a:defRPr>
                <a:latin typeface="Bitter"/>
                <a:ea typeface="Bitter"/>
                <a:cs typeface="Bitter"/>
                <a:sym typeface="Bitter"/>
              </a:defRPr>
            </a:lvl8pPr>
            <a:lvl9pPr lvl="8" algn="r" rtl="0">
              <a:spcBef>
                <a:spcPts val="0"/>
              </a:spcBef>
              <a:spcAft>
                <a:spcPts val="0"/>
              </a:spcAft>
              <a:buSzPts val="2800"/>
              <a:buNone/>
              <a:defRPr>
                <a:latin typeface="Bitter"/>
                <a:ea typeface="Bitter"/>
                <a:cs typeface="Bitter"/>
                <a:sym typeface="Bitte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
  <p:cSld name="ONE_COLUMN_TEXT_1_1">
    <p:spTree>
      <p:nvGrpSpPr>
        <p:cNvPr id="1" name="Shape 907"/>
        <p:cNvGrpSpPr/>
        <p:nvPr/>
      </p:nvGrpSpPr>
      <p:grpSpPr>
        <a:xfrm>
          <a:off x="0" y="0"/>
          <a:ext cx="0" cy="0"/>
          <a:chOff x="0" y="0"/>
          <a:chExt cx="0" cy="0"/>
        </a:xfrm>
      </p:grpSpPr>
      <p:grpSp>
        <p:nvGrpSpPr>
          <p:cNvPr id="908" name="Google Shape;908;p16"/>
          <p:cNvGrpSpPr/>
          <p:nvPr/>
        </p:nvGrpSpPr>
        <p:grpSpPr>
          <a:xfrm>
            <a:off x="81300" y="-39450"/>
            <a:ext cx="8952300" cy="5222400"/>
            <a:chOff x="81300" y="-39450"/>
            <a:chExt cx="8952300" cy="5222400"/>
          </a:xfrm>
        </p:grpSpPr>
        <p:cxnSp>
          <p:nvCxnSpPr>
            <p:cNvPr id="909" name="Google Shape;909;p16"/>
            <p:cNvCxnSpPr/>
            <p:nvPr/>
          </p:nvCxnSpPr>
          <p:spPr>
            <a:xfrm flipH="1">
              <a:off x="81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10" name="Google Shape;910;p16"/>
            <p:cNvCxnSpPr/>
            <p:nvPr/>
          </p:nvCxnSpPr>
          <p:spPr>
            <a:xfrm flipH="1">
              <a:off x="235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11" name="Google Shape;911;p16"/>
            <p:cNvCxnSpPr/>
            <p:nvPr/>
          </p:nvCxnSpPr>
          <p:spPr>
            <a:xfrm flipH="1">
              <a:off x="389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12" name="Google Shape;912;p16"/>
            <p:cNvCxnSpPr/>
            <p:nvPr/>
          </p:nvCxnSpPr>
          <p:spPr>
            <a:xfrm flipH="1">
              <a:off x="543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13" name="Google Shape;913;p16"/>
            <p:cNvCxnSpPr/>
            <p:nvPr/>
          </p:nvCxnSpPr>
          <p:spPr>
            <a:xfrm flipH="1">
              <a:off x="698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14" name="Google Shape;914;p16"/>
            <p:cNvCxnSpPr/>
            <p:nvPr/>
          </p:nvCxnSpPr>
          <p:spPr>
            <a:xfrm flipH="1">
              <a:off x="852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15" name="Google Shape;915;p16"/>
            <p:cNvCxnSpPr/>
            <p:nvPr/>
          </p:nvCxnSpPr>
          <p:spPr>
            <a:xfrm flipH="1">
              <a:off x="1006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16" name="Google Shape;916;p16"/>
            <p:cNvCxnSpPr/>
            <p:nvPr/>
          </p:nvCxnSpPr>
          <p:spPr>
            <a:xfrm flipH="1">
              <a:off x="1160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17" name="Google Shape;917;p16"/>
            <p:cNvCxnSpPr/>
            <p:nvPr/>
          </p:nvCxnSpPr>
          <p:spPr>
            <a:xfrm flipH="1">
              <a:off x="1314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18" name="Google Shape;918;p16"/>
            <p:cNvCxnSpPr/>
            <p:nvPr/>
          </p:nvCxnSpPr>
          <p:spPr>
            <a:xfrm flipH="1">
              <a:off x="1469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19" name="Google Shape;919;p16"/>
            <p:cNvCxnSpPr/>
            <p:nvPr/>
          </p:nvCxnSpPr>
          <p:spPr>
            <a:xfrm flipH="1">
              <a:off x="1623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20" name="Google Shape;920;p16"/>
            <p:cNvCxnSpPr/>
            <p:nvPr/>
          </p:nvCxnSpPr>
          <p:spPr>
            <a:xfrm flipH="1">
              <a:off x="1777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21" name="Google Shape;921;p16"/>
            <p:cNvCxnSpPr/>
            <p:nvPr/>
          </p:nvCxnSpPr>
          <p:spPr>
            <a:xfrm flipH="1">
              <a:off x="1931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22" name="Google Shape;922;p16"/>
            <p:cNvCxnSpPr/>
            <p:nvPr/>
          </p:nvCxnSpPr>
          <p:spPr>
            <a:xfrm flipH="1">
              <a:off x="2085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23" name="Google Shape;923;p16"/>
            <p:cNvCxnSpPr/>
            <p:nvPr/>
          </p:nvCxnSpPr>
          <p:spPr>
            <a:xfrm flipH="1">
              <a:off x="2240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24" name="Google Shape;924;p16"/>
            <p:cNvCxnSpPr/>
            <p:nvPr/>
          </p:nvCxnSpPr>
          <p:spPr>
            <a:xfrm flipH="1">
              <a:off x="2394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25" name="Google Shape;925;p16"/>
            <p:cNvCxnSpPr/>
            <p:nvPr/>
          </p:nvCxnSpPr>
          <p:spPr>
            <a:xfrm flipH="1">
              <a:off x="2548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26" name="Google Shape;926;p16"/>
            <p:cNvCxnSpPr/>
            <p:nvPr/>
          </p:nvCxnSpPr>
          <p:spPr>
            <a:xfrm flipH="1">
              <a:off x="2702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27" name="Google Shape;927;p16"/>
            <p:cNvCxnSpPr/>
            <p:nvPr/>
          </p:nvCxnSpPr>
          <p:spPr>
            <a:xfrm flipH="1">
              <a:off x="2856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28" name="Google Shape;928;p16"/>
            <p:cNvCxnSpPr/>
            <p:nvPr/>
          </p:nvCxnSpPr>
          <p:spPr>
            <a:xfrm flipH="1">
              <a:off x="3011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29" name="Google Shape;929;p16"/>
            <p:cNvCxnSpPr/>
            <p:nvPr/>
          </p:nvCxnSpPr>
          <p:spPr>
            <a:xfrm flipH="1">
              <a:off x="3165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30" name="Google Shape;930;p16"/>
            <p:cNvCxnSpPr/>
            <p:nvPr/>
          </p:nvCxnSpPr>
          <p:spPr>
            <a:xfrm flipH="1">
              <a:off x="3319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31" name="Google Shape;931;p16"/>
            <p:cNvCxnSpPr/>
            <p:nvPr/>
          </p:nvCxnSpPr>
          <p:spPr>
            <a:xfrm flipH="1">
              <a:off x="3473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32" name="Google Shape;932;p16"/>
            <p:cNvCxnSpPr/>
            <p:nvPr/>
          </p:nvCxnSpPr>
          <p:spPr>
            <a:xfrm flipH="1">
              <a:off x="3627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33" name="Google Shape;933;p16"/>
            <p:cNvCxnSpPr/>
            <p:nvPr/>
          </p:nvCxnSpPr>
          <p:spPr>
            <a:xfrm flipH="1">
              <a:off x="3782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34" name="Google Shape;934;p16"/>
            <p:cNvCxnSpPr/>
            <p:nvPr/>
          </p:nvCxnSpPr>
          <p:spPr>
            <a:xfrm flipH="1">
              <a:off x="3936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35" name="Google Shape;935;p16"/>
            <p:cNvCxnSpPr/>
            <p:nvPr/>
          </p:nvCxnSpPr>
          <p:spPr>
            <a:xfrm flipH="1">
              <a:off x="4090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36" name="Google Shape;936;p16"/>
            <p:cNvCxnSpPr/>
            <p:nvPr/>
          </p:nvCxnSpPr>
          <p:spPr>
            <a:xfrm flipH="1">
              <a:off x="4244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37" name="Google Shape;937;p16"/>
            <p:cNvCxnSpPr/>
            <p:nvPr/>
          </p:nvCxnSpPr>
          <p:spPr>
            <a:xfrm flipH="1">
              <a:off x="4398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38" name="Google Shape;938;p16"/>
            <p:cNvCxnSpPr/>
            <p:nvPr/>
          </p:nvCxnSpPr>
          <p:spPr>
            <a:xfrm flipH="1">
              <a:off x="4553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39" name="Google Shape;939;p16"/>
            <p:cNvCxnSpPr/>
            <p:nvPr/>
          </p:nvCxnSpPr>
          <p:spPr>
            <a:xfrm flipH="1">
              <a:off x="4707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40" name="Google Shape;940;p16"/>
            <p:cNvCxnSpPr/>
            <p:nvPr/>
          </p:nvCxnSpPr>
          <p:spPr>
            <a:xfrm flipH="1">
              <a:off x="4861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41" name="Google Shape;941;p16"/>
            <p:cNvCxnSpPr/>
            <p:nvPr/>
          </p:nvCxnSpPr>
          <p:spPr>
            <a:xfrm flipH="1">
              <a:off x="5015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42" name="Google Shape;942;p16"/>
            <p:cNvCxnSpPr/>
            <p:nvPr/>
          </p:nvCxnSpPr>
          <p:spPr>
            <a:xfrm flipH="1">
              <a:off x="5169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43" name="Google Shape;943;p16"/>
            <p:cNvCxnSpPr/>
            <p:nvPr/>
          </p:nvCxnSpPr>
          <p:spPr>
            <a:xfrm flipH="1">
              <a:off x="5324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44" name="Google Shape;944;p16"/>
            <p:cNvCxnSpPr/>
            <p:nvPr/>
          </p:nvCxnSpPr>
          <p:spPr>
            <a:xfrm flipH="1">
              <a:off x="5478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45" name="Google Shape;945;p16"/>
            <p:cNvCxnSpPr/>
            <p:nvPr/>
          </p:nvCxnSpPr>
          <p:spPr>
            <a:xfrm flipH="1">
              <a:off x="5632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46" name="Google Shape;946;p16"/>
            <p:cNvCxnSpPr/>
            <p:nvPr/>
          </p:nvCxnSpPr>
          <p:spPr>
            <a:xfrm flipH="1">
              <a:off x="5786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47" name="Google Shape;947;p16"/>
            <p:cNvCxnSpPr/>
            <p:nvPr/>
          </p:nvCxnSpPr>
          <p:spPr>
            <a:xfrm flipH="1">
              <a:off x="5940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48" name="Google Shape;948;p16"/>
            <p:cNvCxnSpPr/>
            <p:nvPr/>
          </p:nvCxnSpPr>
          <p:spPr>
            <a:xfrm flipH="1">
              <a:off x="6095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49" name="Google Shape;949;p16"/>
            <p:cNvCxnSpPr/>
            <p:nvPr/>
          </p:nvCxnSpPr>
          <p:spPr>
            <a:xfrm flipH="1">
              <a:off x="6249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50" name="Google Shape;950;p16"/>
            <p:cNvCxnSpPr/>
            <p:nvPr/>
          </p:nvCxnSpPr>
          <p:spPr>
            <a:xfrm flipH="1">
              <a:off x="6403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51" name="Google Shape;951;p16"/>
            <p:cNvCxnSpPr/>
            <p:nvPr/>
          </p:nvCxnSpPr>
          <p:spPr>
            <a:xfrm flipH="1">
              <a:off x="6557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52" name="Google Shape;952;p16"/>
            <p:cNvCxnSpPr/>
            <p:nvPr/>
          </p:nvCxnSpPr>
          <p:spPr>
            <a:xfrm flipH="1">
              <a:off x="6711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53" name="Google Shape;953;p16"/>
            <p:cNvCxnSpPr/>
            <p:nvPr/>
          </p:nvCxnSpPr>
          <p:spPr>
            <a:xfrm flipH="1">
              <a:off x="6866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54" name="Google Shape;954;p16"/>
            <p:cNvCxnSpPr/>
            <p:nvPr/>
          </p:nvCxnSpPr>
          <p:spPr>
            <a:xfrm flipH="1">
              <a:off x="7020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55" name="Google Shape;955;p16"/>
            <p:cNvCxnSpPr/>
            <p:nvPr/>
          </p:nvCxnSpPr>
          <p:spPr>
            <a:xfrm flipH="1">
              <a:off x="7174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56" name="Google Shape;956;p16"/>
            <p:cNvCxnSpPr/>
            <p:nvPr/>
          </p:nvCxnSpPr>
          <p:spPr>
            <a:xfrm flipH="1">
              <a:off x="7328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57" name="Google Shape;957;p16"/>
            <p:cNvCxnSpPr/>
            <p:nvPr/>
          </p:nvCxnSpPr>
          <p:spPr>
            <a:xfrm flipH="1">
              <a:off x="7482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58" name="Google Shape;958;p16"/>
            <p:cNvCxnSpPr/>
            <p:nvPr/>
          </p:nvCxnSpPr>
          <p:spPr>
            <a:xfrm flipH="1">
              <a:off x="7637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59" name="Google Shape;959;p16"/>
            <p:cNvCxnSpPr/>
            <p:nvPr/>
          </p:nvCxnSpPr>
          <p:spPr>
            <a:xfrm flipH="1">
              <a:off x="7791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60" name="Google Shape;960;p16"/>
            <p:cNvCxnSpPr/>
            <p:nvPr/>
          </p:nvCxnSpPr>
          <p:spPr>
            <a:xfrm flipH="1">
              <a:off x="7945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61" name="Google Shape;961;p16"/>
            <p:cNvCxnSpPr/>
            <p:nvPr/>
          </p:nvCxnSpPr>
          <p:spPr>
            <a:xfrm flipH="1">
              <a:off x="8099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62" name="Google Shape;962;p16"/>
            <p:cNvCxnSpPr/>
            <p:nvPr/>
          </p:nvCxnSpPr>
          <p:spPr>
            <a:xfrm flipH="1">
              <a:off x="8253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63" name="Google Shape;963;p16"/>
            <p:cNvCxnSpPr/>
            <p:nvPr/>
          </p:nvCxnSpPr>
          <p:spPr>
            <a:xfrm flipH="1">
              <a:off x="8408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64" name="Google Shape;964;p16"/>
            <p:cNvCxnSpPr/>
            <p:nvPr/>
          </p:nvCxnSpPr>
          <p:spPr>
            <a:xfrm flipH="1">
              <a:off x="8562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65" name="Google Shape;965;p16"/>
            <p:cNvCxnSpPr/>
            <p:nvPr/>
          </p:nvCxnSpPr>
          <p:spPr>
            <a:xfrm flipH="1">
              <a:off x="8716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66" name="Google Shape;966;p16"/>
            <p:cNvCxnSpPr/>
            <p:nvPr/>
          </p:nvCxnSpPr>
          <p:spPr>
            <a:xfrm flipH="1">
              <a:off x="8870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967" name="Google Shape;967;p16"/>
            <p:cNvCxnSpPr/>
            <p:nvPr/>
          </p:nvCxnSpPr>
          <p:spPr>
            <a:xfrm flipH="1">
              <a:off x="9024900" y="-39450"/>
              <a:ext cx="8700" cy="5222400"/>
            </a:xfrm>
            <a:prstGeom prst="straightConnector1">
              <a:avLst/>
            </a:prstGeom>
            <a:noFill/>
            <a:ln w="9525" cap="flat" cmpd="sng">
              <a:solidFill>
                <a:schemeClr val="lt2"/>
              </a:solidFill>
              <a:prstDash val="solid"/>
              <a:round/>
              <a:headEnd type="none" w="med" len="med"/>
              <a:tailEnd type="none" w="med" len="med"/>
            </a:ln>
          </p:spPr>
        </p:cxnSp>
      </p:grpSp>
      <p:sp>
        <p:nvSpPr>
          <p:cNvPr id="968" name="Google Shape;968;p16"/>
          <p:cNvSpPr/>
          <p:nvPr/>
        </p:nvSpPr>
        <p:spPr>
          <a:xfrm>
            <a:off x="0" y="556950"/>
            <a:ext cx="9144000" cy="4029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6"/>
          <p:cNvSpPr/>
          <p:nvPr/>
        </p:nvSpPr>
        <p:spPr>
          <a:xfrm>
            <a:off x="6869100" y="-281475"/>
            <a:ext cx="2097300" cy="2024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0" name="Google Shape;970;p16"/>
          <p:cNvGrpSpPr/>
          <p:nvPr/>
        </p:nvGrpSpPr>
        <p:grpSpPr>
          <a:xfrm>
            <a:off x="6539104" y="1009391"/>
            <a:ext cx="852665" cy="313203"/>
            <a:chOff x="571942" y="402375"/>
            <a:chExt cx="571376" cy="209795"/>
          </a:xfrm>
        </p:grpSpPr>
        <p:sp>
          <p:nvSpPr>
            <p:cNvPr id="971" name="Google Shape;971;p16"/>
            <p:cNvSpPr/>
            <p:nvPr/>
          </p:nvSpPr>
          <p:spPr>
            <a:xfrm>
              <a:off x="571942"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6"/>
            <p:cNvSpPr/>
            <p:nvPr/>
          </p:nvSpPr>
          <p:spPr>
            <a:xfrm>
              <a:off x="737601"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6"/>
            <p:cNvSpPr/>
            <p:nvPr/>
          </p:nvSpPr>
          <p:spPr>
            <a:xfrm>
              <a:off x="903260"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6"/>
            <p:cNvSpPr/>
            <p:nvPr/>
          </p:nvSpPr>
          <p:spPr>
            <a:xfrm>
              <a:off x="1068919" y="402375"/>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6"/>
            <p:cNvSpPr/>
            <p:nvPr/>
          </p:nvSpPr>
          <p:spPr>
            <a:xfrm>
              <a:off x="571942"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6"/>
            <p:cNvSpPr/>
            <p:nvPr/>
          </p:nvSpPr>
          <p:spPr>
            <a:xfrm>
              <a:off x="737601"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6"/>
            <p:cNvSpPr/>
            <p:nvPr/>
          </p:nvSpPr>
          <p:spPr>
            <a:xfrm>
              <a:off x="903260"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6"/>
            <p:cNvSpPr/>
            <p:nvPr/>
          </p:nvSpPr>
          <p:spPr>
            <a:xfrm>
              <a:off x="1068919" y="535970"/>
              <a:ext cx="74400" cy="762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9" name="Google Shape;979;p16"/>
          <p:cNvSpPr/>
          <p:nvPr/>
        </p:nvSpPr>
        <p:spPr>
          <a:xfrm rot="1736330">
            <a:off x="-53436" y="2842282"/>
            <a:ext cx="1788063" cy="1733282"/>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0" name="Google Shape;980;p16"/>
          <p:cNvGrpSpPr/>
          <p:nvPr/>
        </p:nvGrpSpPr>
        <p:grpSpPr>
          <a:xfrm>
            <a:off x="1166844" y="4045586"/>
            <a:ext cx="811297" cy="297951"/>
            <a:chOff x="571942" y="402375"/>
            <a:chExt cx="571376" cy="209795"/>
          </a:xfrm>
        </p:grpSpPr>
        <p:sp>
          <p:nvSpPr>
            <p:cNvPr id="981" name="Google Shape;981;p16"/>
            <p:cNvSpPr/>
            <p:nvPr/>
          </p:nvSpPr>
          <p:spPr>
            <a:xfrm>
              <a:off x="571942" y="402375"/>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6"/>
            <p:cNvSpPr/>
            <p:nvPr/>
          </p:nvSpPr>
          <p:spPr>
            <a:xfrm>
              <a:off x="737601" y="402375"/>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6"/>
            <p:cNvSpPr/>
            <p:nvPr/>
          </p:nvSpPr>
          <p:spPr>
            <a:xfrm>
              <a:off x="903260" y="402375"/>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6"/>
            <p:cNvSpPr/>
            <p:nvPr/>
          </p:nvSpPr>
          <p:spPr>
            <a:xfrm>
              <a:off x="1068919" y="402375"/>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6"/>
            <p:cNvSpPr/>
            <p:nvPr/>
          </p:nvSpPr>
          <p:spPr>
            <a:xfrm>
              <a:off x="571942" y="535970"/>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6"/>
            <p:cNvSpPr/>
            <p:nvPr/>
          </p:nvSpPr>
          <p:spPr>
            <a:xfrm>
              <a:off x="737601" y="535970"/>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6"/>
            <p:cNvSpPr/>
            <p:nvPr/>
          </p:nvSpPr>
          <p:spPr>
            <a:xfrm>
              <a:off x="903260" y="535970"/>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6"/>
            <p:cNvSpPr/>
            <p:nvPr/>
          </p:nvSpPr>
          <p:spPr>
            <a:xfrm>
              <a:off x="1068919" y="535970"/>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90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ONE_COLUMN_TEXT_1_1_1">
    <p:bg>
      <p:bgPr>
        <a:solidFill>
          <a:schemeClr val="accent3"/>
        </a:solidFill>
        <a:effectLst/>
      </p:bgPr>
    </p:bg>
    <p:spTree>
      <p:nvGrpSpPr>
        <p:cNvPr id="1" name="Shape 989"/>
        <p:cNvGrpSpPr/>
        <p:nvPr/>
      </p:nvGrpSpPr>
      <p:grpSpPr>
        <a:xfrm>
          <a:off x="0" y="0"/>
          <a:ext cx="0" cy="0"/>
          <a:chOff x="0" y="0"/>
          <a:chExt cx="0" cy="0"/>
        </a:xfrm>
      </p:grpSpPr>
      <p:sp>
        <p:nvSpPr>
          <p:cNvPr id="990" name="Google Shape;990;p17"/>
          <p:cNvSpPr/>
          <p:nvPr/>
        </p:nvSpPr>
        <p:spPr>
          <a:xfrm>
            <a:off x="-195525" y="4303375"/>
            <a:ext cx="1359600" cy="1312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7"/>
          <p:cNvSpPr/>
          <p:nvPr/>
        </p:nvSpPr>
        <p:spPr>
          <a:xfrm rot="9286574">
            <a:off x="694268" y="-123443"/>
            <a:ext cx="2344220" cy="930148"/>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17"/>
          <p:cNvGrpSpPr/>
          <p:nvPr/>
        </p:nvGrpSpPr>
        <p:grpSpPr>
          <a:xfrm rot="10800000">
            <a:off x="501415" y="444323"/>
            <a:ext cx="751588" cy="276028"/>
            <a:chOff x="571942" y="402375"/>
            <a:chExt cx="571376" cy="209795"/>
          </a:xfrm>
        </p:grpSpPr>
        <p:sp>
          <p:nvSpPr>
            <p:cNvPr id="993" name="Google Shape;993;p17"/>
            <p:cNvSpPr/>
            <p:nvPr/>
          </p:nvSpPr>
          <p:spPr>
            <a:xfrm>
              <a:off x="571942" y="402375"/>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7"/>
            <p:cNvSpPr/>
            <p:nvPr/>
          </p:nvSpPr>
          <p:spPr>
            <a:xfrm>
              <a:off x="737601" y="402375"/>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7"/>
            <p:cNvSpPr/>
            <p:nvPr/>
          </p:nvSpPr>
          <p:spPr>
            <a:xfrm>
              <a:off x="903260" y="402375"/>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7"/>
            <p:cNvSpPr/>
            <p:nvPr/>
          </p:nvSpPr>
          <p:spPr>
            <a:xfrm>
              <a:off x="1068919" y="402375"/>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7"/>
            <p:cNvSpPr/>
            <p:nvPr/>
          </p:nvSpPr>
          <p:spPr>
            <a:xfrm>
              <a:off x="571942" y="535970"/>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7"/>
            <p:cNvSpPr/>
            <p:nvPr/>
          </p:nvSpPr>
          <p:spPr>
            <a:xfrm>
              <a:off x="737601" y="535970"/>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7"/>
            <p:cNvSpPr/>
            <p:nvPr/>
          </p:nvSpPr>
          <p:spPr>
            <a:xfrm>
              <a:off x="903260" y="535970"/>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7"/>
            <p:cNvSpPr/>
            <p:nvPr/>
          </p:nvSpPr>
          <p:spPr>
            <a:xfrm>
              <a:off x="1068919" y="535970"/>
              <a:ext cx="74400" cy="7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17"/>
          <p:cNvGrpSpPr/>
          <p:nvPr/>
        </p:nvGrpSpPr>
        <p:grpSpPr>
          <a:xfrm>
            <a:off x="7524650" y="0"/>
            <a:ext cx="1088100" cy="5118292"/>
            <a:chOff x="6209475" y="12725"/>
            <a:chExt cx="1088100" cy="5118292"/>
          </a:xfrm>
        </p:grpSpPr>
        <p:sp>
          <p:nvSpPr>
            <p:cNvPr id="1002" name="Google Shape;1002;p17"/>
            <p:cNvSpPr/>
            <p:nvPr/>
          </p:nvSpPr>
          <p:spPr>
            <a:xfrm rot="-3822">
              <a:off x="6218175" y="13325"/>
              <a:ext cx="1079401" cy="5115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3" name="Google Shape;1003;p17"/>
            <p:cNvCxnSpPr/>
            <p:nvPr/>
          </p:nvCxnSpPr>
          <p:spPr>
            <a:xfrm flipH="1">
              <a:off x="6209475" y="12838"/>
              <a:ext cx="8700" cy="5118179"/>
            </a:xfrm>
            <a:prstGeom prst="straightConnector1">
              <a:avLst/>
            </a:prstGeom>
            <a:noFill/>
            <a:ln w="9525" cap="flat" cmpd="sng">
              <a:solidFill>
                <a:schemeClr val="lt2"/>
              </a:solidFill>
              <a:prstDash val="solid"/>
              <a:round/>
              <a:headEnd type="none" w="med" len="med"/>
              <a:tailEnd type="none" w="med" len="med"/>
            </a:ln>
          </p:spPr>
        </p:cxnSp>
        <p:cxnSp>
          <p:nvCxnSpPr>
            <p:cNvPr id="1004" name="Google Shape;1004;p17"/>
            <p:cNvCxnSpPr/>
            <p:nvPr/>
          </p:nvCxnSpPr>
          <p:spPr>
            <a:xfrm flipH="1">
              <a:off x="6363675" y="12838"/>
              <a:ext cx="8700" cy="5118179"/>
            </a:xfrm>
            <a:prstGeom prst="straightConnector1">
              <a:avLst/>
            </a:prstGeom>
            <a:noFill/>
            <a:ln w="9525" cap="flat" cmpd="sng">
              <a:solidFill>
                <a:schemeClr val="lt2"/>
              </a:solidFill>
              <a:prstDash val="solid"/>
              <a:round/>
              <a:headEnd type="none" w="med" len="med"/>
              <a:tailEnd type="none" w="med" len="med"/>
            </a:ln>
          </p:spPr>
        </p:cxnSp>
        <p:cxnSp>
          <p:nvCxnSpPr>
            <p:cNvPr id="1005" name="Google Shape;1005;p17"/>
            <p:cNvCxnSpPr/>
            <p:nvPr/>
          </p:nvCxnSpPr>
          <p:spPr>
            <a:xfrm flipH="1">
              <a:off x="6517875" y="12838"/>
              <a:ext cx="8700" cy="5118179"/>
            </a:xfrm>
            <a:prstGeom prst="straightConnector1">
              <a:avLst/>
            </a:prstGeom>
            <a:noFill/>
            <a:ln w="9525" cap="flat" cmpd="sng">
              <a:solidFill>
                <a:schemeClr val="lt2"/>
              </a:solidFill>
              <a:prstDash val="solid"/>
              <a:round/>
              <a:headEnd type="none" w="med" len="med"/>
              <a:tailEnd type="none" w="med" len="med"/>
            </a:ln>
          </p:spPr>
        </p:cxnSp>
        <p:cxnSp>
          <p:nvCxnSpPr>
            <p:cNvPr id="1006" name="Google Shape;1006;p17"/>
            <p:cNvCxnSpPr/>
            <p:nvPr/>
          </p:nvCxnSpPr>
          <p:spPr>
            <a:xfrm flipH="1">
              <a:off x="6672075" y="12838"/>
              <a:ext cx="8700" cy="5118179"/>
            </a:xfrm>
            <a:prstGeom prst="straightConnector1">
              <a:avLst/>
            </a:prstGeom>
            <a:noFill/>
            <a:ln w="9525" cap="flat" cmpd="sng">
              <a:solidFill>
                <a:schemeClr val="lt2"/>
              </a:solidFill>
              <a:prstDash val="solid"/>
              <a:round/>
              <a:headEnd type="none" w="med" len="med"/>
              <a:tailEnd type="none" w="med" len="med"/>
            </a:ln>
          </p:spPr>
        </p:cxnSp>
        <p:cxnSp>
          <p:nvCxnSpPr>
            <p:cNvPr id="1007" name="Google Shape;1007;p17"/>
            <p:cNvCxnSpPr/>
            <p:nvPr/>
          </p:nvCxnSpPr>
          <p:spPr>
            <a:xfrm flipH="1">
              <a:off x="6826275" y="12838"/>
              <a:ext cx="8700" cy="5118179"/>
            </a:xfrm>
            <a:prstGeom prst="straightConnector1">
              <a:avLst/>
            </a:prstGeom>
            <a:noFill/>
            <a:ln w="9525" cap="flat" cmpd="sng">
              <a:solidFill>
                <a:schemeClr val="lt2"/>
              </a:solidFill>
              <a:prstDash val="solid"/>
              <a:round/>
              <a:headEnd type="none" w="med" len="med"/>
              <a:tailEnd type="none" w="med" len="med"/>
            </a:ln>
          </p:spPr>
        </p:cxnSp>
        <p:cxnSp>
          <p:nvCxnSpPr>
            <p:cNvPr id="1008" name="Google Shape;1008;p17"/>
            <p:cNvCxnSpPr/>
            <p:nvPr/>
          </p:nvCxnSpPr>
          <p:spPr>
            <a:xfrm flipH="1">
              <a:off x="6980475" y="12838"/>
              <a:ext cx="8700" cy="5118179"/>
            </a:xfrm>
            <a:prstGeom prst="straightConnector1">
              <a:avLst/>
            </a:prstGeom>
            <a:noFill/>
            <a:ln w="9525" cap="flat" cmpd="sng">
              <a:solidFill>
                <a:schemeClr val="lt2"/>
              </a:solidFill>
              <a:prstDash val="solid"/>
              <a:round/>
              <a:headEnd type="none" w="med" len="med"/>
              <a:tailEnd type="none" w="med" len="med"/>
            </a:ln>
          </p:spPr>
        </p:cxnSp>
        <p:cxnSp>
          <p:nvCxnSpPr>
            <p:cNvPr id="1009" name="Google Shape;1009;p17"/>
            <p:cNvCxnSpPr/>
            <p:nvPr/>
          </p:nvCxnSpPr>
          <p:spPr>
            <a:xfrm flipH="1">
              <a:off x="7134675" y="12838"/>
              <a:ext cx="8700" cy="5118179"/>
            </a:xfrm>
            <a:prstGeom prst="straightConnector1">
              <a:avLst/>
            </a:prstGeom>
            <a:noFill/>
            <a:ln w="9525" cap="flat" cmpd="sng">
              <a:solidFill>
                <a:schemeClr val="lt2"/>
              </a:solidFill>
              <a:prstDash val="solid"/>
              <a:round/>
              <a:headEnd type="none" w="med" len="med"/>
              <a:tailEnd type="none" w="med" len="med"/>
            </a:ln>
          </p:spPr>
        </p:cxnSp>
        <p:cxnSp>
          <p:nvCxnSpPr>
            <p:cNvPr id="1010" name="Google Shape;1010;p17"/>
            <p:cNvCxnSpPr/>
            <p:nvPr/>
          </p:nvCxnSpPr>
          <p:spPr>
            <a:xfrm flipH="1">
              <a:off x="7288875" y="12838"/>
              <a:ext cx="8700" cy="5118179"/>
            </a:xfrm>
            <a:prstGeom prst="straightConnector1">
              <a:avLst/>
            </a:prstGeom>
            <a:noFill/>
            <a:ln w="9525" cap="flat" cmpd="sng">
              <a:solidFill>
                <a:schemeClr val="lt2"/>
              </a:solidFill>
              <a:prstDash val="solid"/>
              <a:round/>
              <a:headEnd type="none" w="med" len="med"/>
              <a:tailEnd type="none" w="med" len="med"/>
            </a:ln>
          </p:spPr>
        </p:cxnSp>
      </p:grpSp>
      <p:grpSp>
        <p:nvGrpSpPr>
          <p:cNvPr id="1011" name="Google Shape;1011;p17"/>
          <p:cNvGrpSpPr/>
          <p:nvPr/>
        </p:nvGrpSpPr>
        <p:grpSpPr>
          <a:xfrm>
            <a:off x="7265053" y="4137172"/>
            <a:ext cx="687583" cy="638633"/>
            <a:chOff x="2797467" y="161118"/>
            <a:chExt cx="1396959" cy="1297507"/>
          </a:xfrm>
        </p:grpSpPr>
        <p:sp>
          <p:nvSpPr>
            <p:cNvPr id="1012" name="Google Shape;1012;p17"/>
            <p:cNvSpPr/>
            <p:nvPr/>
          </p:nvSpPr>
          <p:spPr>
            <a:xfrm>
              <a:off x="2797467" y="161118"/>
              <a:ext cx="256200" cy="26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7"/>
            <p:cNvSpPr/>
            <p:nvPr/>
          </p:nvSpPr>
          <p:spPr>
            <a:xfrm>
              <a:off x="3367846" y="161118"/>
              <a:ext cx="256200" cy="26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7"/>
            <p:cNvSpPr/>
            <p:nvPr/>
          </p:nvSpPr>
          <p:spPr>
            <a:xfrm>
              <a:off x="3938226" y="161118"/>
              <a:ext cx="256200" cy="26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7"/>
            <p:cNvSpPr/>
            <p:nvPr/>
          </p:nvSpPr>
          <p:spPr>
            <a:xfrm>
              <a:off x="2797467" y="678550"/>
              <a:ext cx="256200" cy="26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7"/>
            <p:cNvSpPr/>
            <p:nvPr/>
          </p:nvSpPr>
          <p:spPr>
            <a:xfrm>
              <a:off x="3367821" y="678550"/>
              <a:ext cx="256200" cy="26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7"/>
            <p:cNvSpPr/>
            <p:nvPr/>
          </p:nvSpPr>
          <p:spPr>
            <a:xfrm>
              <a:off x="3938201" y="678550"/>
              <a:ext cx="256200" cy="26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7"/>
            <p:cNvSpPr/>
            <p:nvPr/>
          </p:nvSpPr>
          <p:spPr>
            <a:xfrm>
              <a:off x="2797467" y="1196125"/>
              <a:ext cx="256200" cy="26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7"/>
            <p:cNvSpPr/>
            <p:nvPr/>
          </p:nvSpPr>
          <p:spPr>
            <a:xfrm>
              <a:off x="3367821" y="1196125"/>
              <a:ext cx="256200" cy="26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7"/>
            <p:cNvSpPr/>
            <p:nvPr/>
          </p:nvSpPr>
          <p:spPr>
            <a:xfrm>
              <a:off x="3938201" y="1196125"/>
              <a:ext cx="256200" cy="26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
  <p:cSld name="CUSTOM_1">
    <p:spTree>
      <p:nvGrpSpPr>
        <p:cNvPr id="1" name="Shape 1253"/>
        <p:cNvGrpSpPr/>
        <p:nvPr/>
      </p:nvGrpSpPr>
      <p:grpSpPr>
        <a:xfrm>
          <a:off x="0" y="0"/>
          <a:ext cx="0" cy="0"/>
          <a:chOff x="0" y="0"/>
          <a:chExt cx="0" cy="0"/>
        </a:xfrm>
      </p:grpSpPr>
      <p:grpSp>
        <p:nvGrpSpPr>
          <p:cNvPr id="1254" name="Google Shape;1254;p24"/>
          <p:cNvGrpSpPr/>
          <p:nvPr/>
        </p:nvGrpSpPr>
        <p:grpSpPr>
          <a:xfrm>
            <a:off x="81300" y="-39450"/>
            <a:ext cx="8952300" cy="5222400"/>
            <a:chOff x="81300" y="-39450"/>
            <a:chExt cx="8952300" cy="5222400"/>
          </a:xfrm>
        </p:grpSpPr>
        <p:cxnSp>
          <p:nvCxnSpPr>
            <p:cNvPr id="1255" name="Google Shape;1255;p24"/>
            <p:cNvCxnSpPr/>
            <p:nvPr/>
          </p:nvCxnSpPr>
          <p:spPr>
            <a:xfrm flipH="1">
              <a:off x="81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56" name="Google Shape;1256;p24"/>
            <p:cNvCxnSpPr/>
            <p:nvPr/>
          </p:nvCxnSpPr>
          <p:spPr>
            <a:xfrm flipH="1">
              <a:off x="235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57" name="Google Shape;1257;p24"/>
            <p:cNvCxnSpPr/>
            <p:nvPr/>
          </p:nvCxnSpPr>
          <p:spPr>
            <a:xfrm flipH="1">
              <a:off x="389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58" name="Google Shape;1258;p24"/>
            <p:cNvCxnSpPr/>
            <p:nvPr/>
          </p:nvCxnSpPr>
          <p:spPr>
            <a:xfrm flipH="1">
              <a:off x="543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59" name="Google Shape;1259;p24"/>
            <p:cNvCxnSpPr/>
            <p:nvPr/>
          </p:nvCxnSpPr>
          <p:spPr>
            <a:xfrm flipH="1">
              <a:off x="698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60" name="Google Shape;1260;p24"/>
            <p:cNvCxnSpPr/>
            <p:nvPr/>
          </p:nvCxnSpPr>
          <p:spPr>
            <a:xfrm flipH="1">
              <a:off x="852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61" name="Google Shape;1261;p24"/>
            <p:cNvCxnSpPr/>
            <p:nvPr/>
          </p:nvCxnSpPr>
          <p:spPr>
            <a:xfrm flipH="1">
              <a:off x="1006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62" name="Google Shape;1262;p24"/>
            <p:cNvCxnSpPr/>
            <p:nvPr/>
          </p:nvCxnSpPr>
          <p:spPr>
            <a:xfrm flipH="1">
              <a:off x="1160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63" name="Google Shape;1263;p24"/>
            <p:cNvCxnSpPr/>
            <p:nvPr/>
          </p:nvCxnSpPr>
          <p:spPr>
            <a:xfrm flipH="1">
              <a:off x="1314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64" name="Google Shape;1264;p24"/>
            <p:cNvCxnSpPr/>
            <p:nvPr/>
          </p:nvCxnSpPr>
          <p:spPr>
            <a:xfrm flipH="1">
              <a:off x="1469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65" name="Google Shape;1265;p24"/>
            <p:cNvCxnSpPr/>
            <p:nvPr/>
          </p:nvCxnSpPr>
          <p:spPr>
            <a:xfrm flipH="1">
              <a:off x="1623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66" name="Google Shape;1266;p24"/>
            <p:cNvCxnSpPr/>
            <p:nvPr/>
          </p:nvCxnSpPr>
          <p:spPr>
            <a:xfrm flipH="1">
              <a:off x="1777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67" name="Google Shape;1267;p24"/>
            <p:cNvCxnSpPr/>
            <p:nvPr/>
          </p:nvCxnSpPr>
          <p:spPr>
            <a:xfrm flipH="1">
              <a:off x="1931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68" name="Google Shape;1268;p24"/>
            <p:cNvCxnSpPr/>
            <p:nvPr/>
          </p:nvCxnSpPr>
          <p:spPr>
            <a:xfrm flipH="1">
              <a:off x="2085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69" name="Google Shape;1269;p24"/>
            <p:cNvCxnSpPr/>
            <p:nvPr/>
          </p:nvCxnSpPr>
          <p:spPr>
            <a:xfrm flipH="1">
              <a:off x="2240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70" name="Google Shape;1270;p24"/>
            <p:cNvCxnSpPr/>
            <p:nvPr/>
          </p:nvCxnSpPr>
          <p:spPr>
            <a:xfrm flipH="1">
              <a:off x="2394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71" name="Google Shape;1271;p24"/>
            <p:cNvCxnSpPr/>
            <p:nvPr/>
          </p:nvCxnSpPr>
          <p:spPr>
            <a:xfrm flipH="1">
              <a:off x="2548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72" name="Google Shape;1272;p24"/>
            <p:cNvCxnSpPr/>
            <p:nvPr/>
          </p:nvCxnSpPr>
          <p:spPr>
            <a:xfrm flipH="1">
              <a:off x="2702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73" name="Google Shape;1273;p24"/>
            <p:cNvCxnSpPr/>
            <p:nvPr/>
          </p:nvCxnSpPr>
          <p:spPr>
            <a:xfrm flipH="1">
              <a:off x="2856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74" name="Google Shape;1274;p24"/>
            <p:cNvCxnSpPr/>
            <p:nvPr/>
          </p:nvCxnSpPr>
          <p:spPr>
            <a:xfrm flipH="1">
              <a:off x="3011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75" name="Google Shape;1275;p24"/>
            <p:cNvCxnSpPr/>
            <p:nvPr/>
          </p:nvCxnSpPr>
          <p:spPr>
            <a:xfrm flipH="1">
              <a:off x="3165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76" name="Google Shape;1276;p24"/>
            <p:cNvCxnSpPr/>
            <p:nvPr/>
          </p:nvCxnSpPr>
          <p:spPr>
            <a:xfrm flipH="1">
              <a:off x="3319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77" name="Google Shape;1277;p24"/>
            <p:cNvCxnSpPr/>
            <p:nvPr/>
          </p:nvCxnSpPr>
          <p:spPr>
            <a:xfrm flipH="1">
              <a:off x="3473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78" name="Google Shape;1278;p24"/>
            <p:cNvCxnSpPr/>
            <p:nvPr/>
          </p:nvCxnSpPr>
          <p:spPr>
            <a:xfrm flipH="1">
              <a:off x="3627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79" name="Google Shape;1279;p24"/>
            <p:cNvCxnSpPr/>
            <p:nvPr/>
          </p:nvCxnSpPr>
          <p:spPr>
            <a:xfrm flipH="1">
              <a:off x="3782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80" name="Google Shape;1280;p24"/>
            <p:cNvCxnSpPr/>
            <p:nvPr/>
          </p:nvCxnSpPr>
          <p:spPr>
            <a:xfrm flipH="1">
              <a:off x="3936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81" name="Google Shape;1281;p24"/>
            <p:cNvCxnSpPr/>
            <p:nvPr/>
          </p:nvCxnSpPr>
          <p:spPr>
            <a:xfrm flipH="1">
              <a:off x="4090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82" name="Google Shape;1282;p24"/>
            <p:cNvCxnSpPr/>
            <p:nvPr/>
          </p:nvCxnSpPr>
          <p:spPr>
            <a:xfrm flipH="1">
              <a:off x="4244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83" name="Google Shape;1283;p24"/>
            <p:cNvCxnSpPr/>
            <p:nvPr/>
          </p:nvCxnSpPr>
          <p:spPr>
            <a:xfrm flipH="1">
              <a:off x="4398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84" name="Google Shape;1284;p24"/>
            <p:cNvCxnSpPr/>
            <p:nvPr/>
          </p:nvCxnSpPr>
          <p:spPr>
            <a:xfrm flipH="1">
              <a:off x="4553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85" name="Google Shape;1285;p24"/>
            <p:cNvCxnSpPr/>
            <p:nvPr/>
          </p:nvCxnSpPr>
          <p:spPr>
            <a:xfrm flipH="1">
              <a:off x="4707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86" name="Google Shape;1286;p24"/>
            <p:cNvCxnSpPr/>
            <p:nvPr/>
          </p:nvCxnSpPr>
          <p:spPr>
            <a:xfrm flipH="1">
              <a:off x="4861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87" name="Google Shape;1287;p24"/>
            <p:cNvCxnSpPr/>
            <p:nvPr/>
          </p:nvCxnSpPr>
          <p:spPr>
            <a:xfrm flipH="1">
              <a:off x="5015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88" name="Google Shape;1288;p24"/>
            <p:cNvCxnSpPr/>
            <p:nvPr/>
          </p:nvCxnSpPr>
          <p:spPr>
            <a:xfrm flipH="1">
              <a:off x="5169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89" name="Google Shape;1289;p24"/>
            <p:cNvCxnSpPr/>
            <p:nvPr/>
          </p:nvCxnSpPr>
          <p:spPr>
            <a:xfrm flipH="1">
              <a:off x="5324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90" name="Google Shape;1290;p24"/>
            <p:cNvCxnSpPr/>
            <p:nvPr/>
          </p:nvCxnSpPr>
          <p:spPr>
            <a:xfrm flipH="1">
              <a:off x="5478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91" name="Google Shape;1291;p24"/>
            <p:cNvCxnSpPr/>
            <p:nvPr/>
          </p:nvCxnSpPr>
          <p:spPr>
            <a:xfrm flipH="1">
              <a:off x="5632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92" name="Google Shape;1292;p24"/>
            <p:cNvCxnSpPr/>
            <p:nvPr/>
          </p:nvCxnSpPr>
          <p:spPr>
            <a:xfrm flipH="1">
              <a:off x="5786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93" name="Google Shape;1293;p24"/>
            <p:cNvCxnSpPr/>
            <p:nvPr/>
          </p:nvCxnSpPr>
          <p:spPr>
            <a:xfrm flipH="1">
              <a:off x="5940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94" name="Google Shape;1294;p24"/>
            <p:cNvCxnSpPr/>
            <p:nvPr/>
          </p:nvCxnSpPr>
          <p:spPr>
            <a:xfrm flipH="1">
              <a:off x="6095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95" name="Google Shape;1295;p24"/>
            <p:cNvCxnSpPr/>
            <p:nvPr/>
          </p:nvCxnSpPr>
          <p:spPr>
            <a:xfrm flipH="1">
              <a:off x="6249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96" name="Google Shape;1296;p24"/>
            <p:cNvCxnSpPr/>
            <p:nvPr/>
          </p:nvCxnSpPr>
          <p:spPr>
            <a:xfrm flipH="1">
              <a:off x="6403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97" name="Google Shape;1297;p24"/>
            <p:cNvCxnSpPr/>
            <p:nvPr/>
          </p:nvCxnSpPr>
          <p:spPr>
            <a:xfrm flipH="1">
              <a:off x="6557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98" name="Google Shape;1298;p24"/>
            <p:cNvCxnSpPr/>
            <p:nvPr/>
          </p:nvCxnSpPr>
          <p:spPr>
            <a:xfrm flipH="1">
              <a:off x="6711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299" name="Google Shape;1299;p24"/>
            <p:cNvCxnSpPr/>
            <p:nvPr/>
          </p:nvCxnSpPr>
          <p:spPr>
            <a:xfrm flipH="1">
              <a:off x="6866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300" name="Google Shape;1300;p24"/>
            <p:cNvCxnSpPr/>
            <p:nvPr/>
          </p:nvCxnSpPr>
          <p:spPr>
            <a:xfrm flipH="1">
              <a:off x="7020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301" name="Google Shape;1301;p24"/>
            <p:cNvCxnSpPr/>
            <p:nvPr/>
          </p:nvCxnSpPr>
          <p:spPr>
            <a:xfrm flipH="1">
              <a:off x="7174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302" name="Google Shape;1302;p24"/>
            <p:cNvCxnSpPr/>
            <p:nvPr/>
          </p:nvCxnSpPr>
          <p:spPr>
            <a:xfrm flipH="1">
              <a:off x="7328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303" name="Google Shape;1303;p24"/>
            <p:cNvCxnSpPr/>
            <p:nvPr/>
          </p:nvCxnSpPr>
          <p:spPr>
            <a:xfrm flipH="1">
              <a:off x="7482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304" name="Google Shape;1304;p24"/>
            <p:cNvCxnSpPr/>
            <p:nvPr/>
          </p:nvCxnSpPr>
          <p:spPr>
            <a:xfrm flipH="1">
              <a:off x="7637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305" name="Google Shape;1305;p24"/>
            <p:cNvCxnSpPr/>
            <p:nvPr/>
          </p:nvCxnSpPr>
          <p:spPr>
            <a:xfrm flipH="1">
              <a:off x="7791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306" name="Google Shape;1306;p24"/>
            <p:cNvCxnSpPr/>
            <p:nvPr/>
          </p:nvCxnSpPr>
          <p:spPr>
            <a:xfrm flipH="1">
              <a:off x="7945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307" name="Google Shape;1307;p24"/>
            <p:cNvCxnSpPr/>
            <p:nvPr/>
          </p:nvCxnSpPr>
          <p:spPr>
            <a:xfrm flipH="1">
              <a:off x="8099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308" name="Google Shape;1308;p24"/>
            <p:cNvCxnSpPr/>
            <p:nvPr/>
          </p:nvCxnSpPr>
          <p:spPr>
            <a:xfrm flipH="1">
              <a:off x="8253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309" name="Google Shape;1309;p24"/>
            <p:cNvCxnSpPr/>
            <p:nvPr/>
          </p:nvCxnSpPr>
          <p:spPr>
            <a:xfrm flipH="1">
              <a:off x="8408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310" name="Google Shape;1310;p24"/>
            <p:cNvCxnSpPr/>
            <p:nvPr/>
          </p:nvCxnSpPr>
          <p:spPr>
            <a:xfrm flipH="1">
              <a:off x="8562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311" name="Google Shape;1311;p24"/>
            <p:cNvCxnSpPr/>
            <p:nvPr/>
          </p:nvCxnSpPr>
          <p:spPr>
            <a:xfrm flipH="1">
              <a:off x="8716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312" name="Google Shape;1312;p24"/>
            <p:cNvCxnSpPr/>
            <p:nvPr/>
          </p:nvCxnSpPr>
          <p:spPr>
            <a:xfrm flipH="1">
              <a:off x="8870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313" name="Google Shape;1313;p24"/>
            <p:cNvCxnSpPr/>
            <p:nvPr/>
          </p:nvCxnSpPr>
          <p:spPr>
            <a:xfrm flipH="1">
              <a:off x="9024900" y="-39450"/>
              <a:ext cx="8700" cy="5222400"/>
            </a:xfrm>
            <a:prstGeom prst="straightConnector1">
              <a:avLst/>
            </a:prstGeom>
            <a:noFill/>
            <a:ln w="9525" cap="flat" cmpd="sng">
              <a:solidFill>
                <a:schemeClr val="lt2"/>
              </a:solidFill>
              <a:prstDash val="solid"/>
              <a:round/>
              <a:headEnd type="none" w="med" len="med"/>
              <a:tailEnd type="none" w="med" len="med"/>
            </a:ln>
          </p:spPr>
        </p:cxnSp>
      </p:grpSp>
      <p:sp>
        <p:nvSpPr>
          <p:cNvPr id="1314" name="Google Shape;1314;p24"/>
          <p:cNvSpPr txBox="1">
            <a:spLocks noGrp="1"/>
          </p:cNvSpPr>
          <p:nvPr>
            <p:ph type="title"/>
          </p:nvPr>
        </p:nvSpPr>
        <p:spPr>
          <a:xfrm flipH="1">
            <a:off x="2446575" y="1775602"/>
            <a:ext cx="2229300" cy="40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000" b="1">
                <a:latin typeface="IBM Plex Sans"/>
                <a:ea typeface="IBM Plex Sans"/>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5" name="Google Shape;1315;p24"/>
          <p:cNvSpPr txBox="1">
            <a:spLocks noGrp="1"/>
          </p:cNvSpPr>
          <p:nvPr>
            <p:ph type="title" idx="2"/>
          </p:nvPr>
        </p:nvSpPr>
        <p:spPr>
          <a:xfrm flipH="1">
            <a:off x="2531325" y="2133652"/>
            <a:ext cx="2059800" cy="57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400">
                <a:latin typeface="Roboto Slab"/>
                <a:ea typeface="Roboto Slab"/>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6" name="Google Shape;1316;p24"/>
          <p:cNvSpPr txBox="1">
            <a:spLocks noGrp="1"/>
          </p:cNvSpPr>
          <p:nvPr>
            <p:ph type="title" idx="3"/>
          </p:nvPr>
        </p:nvSpPr>
        <p:spPr>
          <a:xfrm flipH="1">
            <a:off x="5598275" y="1774650"/>
            <a:ext cx="2229300" cy="40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000" b="1">
                <a:latin typeface="IBM Plex Sans"/>
                <a:ea typeface="IBM Plex Sans"/>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7" name="Google Shape;1317;p24"/>
          <p:cNvSpPr txBox="1">
            <a:spLocks noGrp="1"/>
          </p:cNvSpPr>
          <p:nvPr>
            <p:ph type="title" idx="4"/>
          </p:nvPr>
        </p:nvSpPr>
        <p:spPr>
          <a:xfrm flipH="1">
            <a:off x="5683025" y="2132700"/>
            <a:ext cx="2059800" cy="57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400">
                <a:latin typeface="Roboto Slab"/>
                <a:ea typeface="Roboto Slab"/>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8" name="Google Shape;1318;p24"/>
          <p:cNvSpPr txBox="1">
            <a:spLocks noGrp="1"/>
          </p:cNvSpPr>
          <p:nvPr>
            <p:ph type="title" idx="5"/>
          </p:nvPr>
        </p:nvSpPr>
        <p:spPr>
          <a:xfrm flipH="1">
            <a:off x="2446575" y="3535350"/>
            <a:ext cx="2229300" cy="40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000" b="1">
                <a:latin typeface="IBM Plex Sans"/>
                <a:ea typeface="IBM Plex Sans"/>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19" name="Google Shape;1319;p24"/>
          <p:cNvSpPr txBox="1">
            <a:spLocks noGrp="1"/>
          </p:cNvSpPr>
          <p:nvPr>
            <p:ph type="title" idx="6"/>
          </p:nvPr>
        </p:nvSpPr>
        <p:spPr>
          <a:xfrm flipH="1">
            <a:off x="2531325" y="3893400"/>
            <a:ext cx="2059800" cy="57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400">
                <a:latin typeface="Roboto Slab"/>
                <a:ea typeface="Roboto Slab"/>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20" name="Google Shape;1320;p24"/>
          <p:cNvSpPr txBox="1">
            <a:spLocks noGrp="1"/>
          </p:cNvSpPr>
          <p:nvPr>
            <p:ph type="title" idx="7"/>
          </p:nvPr>
        </p:nvSpPr>
        <p:spPr>
          <a:xfrm flipH="1">
            <a:off x="5598275" y="3534397"/>
            <a:ext cx="2229300" cy="40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IBM Plex Sans"/>
              <a:buNone/>
              <a:defRPr sz="2000" b="1">
                <a:latin typeface="IBM Plex Sans"/>
                <a:ea typeface="IBM Plex Sans"/>
                <a:cs typeface="IBM Plex Sans"/>
                <a:sym typeface="IBM Plex Sans"/>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21" name="Google Shape;1321;p24"/>
          <p:cNvSpPr txBox="1">
            <a:spLocks noGrp="1"/>
          </p:cNvSpPr>
          <p:nvPr>
            <p:ph type="title" idx="8"/>
          </p:nvPr>
        </p:nvSpPr>
        <p:spPr>
          <a:xfrm flipH="1">
            <a:off x="5683025" y="3885300"/>
            <a:ext cx="2059800" cy="57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Bitter"/>
              <a:buNone/>
              <a:defRPr sz="1400">
                <a:latin typeface="Roboto Slab"/>
                <a:ea typeface="Roboto Slab"/>
                <a:cs typeface="Roboto Slab"/>
                <a:sym typeface="Roboto Slab"/>
              </a:defRPr>
            </a:lvl1pPr>
            <a:lvl2pPr lvl="1" algn="ctr" rtl="0">
              <a:spcBef>
                <a:spcPts val="0"/>
              </a:spcBef>
              <a:spcAft>
                <a:spcPts val="0"/>
              </a:spcAft>
              <a:buClr>
                <a:schemeClr val="lt1"/>
              </a:buClr>
              <a:buSzPts val="2800"/>
              <a:buNone/>
              <a:defRPr>
                <a:solidFill>
                  <a:schemeClr val="lt1"/>
                </a:solidFill>
                <a:latin typeface="Bitter"/>
                <a:ea typeface="Bitter"/>
                <a:cs typeface="Bitter"/>
                <a:sym typeface="Bitter"/>
              </a:defRPr>
            </a:lvl2pPr>
            <a:lvl3pPr lvl="2" algn="ctr" rtl="0">
              <a:spcBef>
                <a:spcPts val="0"/>
              </a:spcBef>
              <a:spcAft>
                <a:spcPts val="0"/>
              </a:spcAft>
              <a:buClr>
                <a:schemeClr val="lt1"/>
              </a:buClr>
              <a:buSzPts val="2800"/>
              <a:buNone/>
              <a:defRPr>
                <a:solidFill>
                  <a:schemeClr val="lt1"/>
                </a:solidFill>
                <a:latin typeface="Bitter"/>
                <a:ea typeface="Bitter"/>
                <a:cs typeface="Bitter"/>
                <a:sym typeface="Bitter"/>
              </a:defRPr>
            </a:lvl3pPr>
            <a:lvl4pPr lvl="3" algn="ctr" rtl="0">
              <a:spcBef>
                <a:spcPts val="0"/>
              </a:spcBef>
              <a:spcAft>
                <a:spcPts val="0"/>
              </a:spcAft>
              <a:buClr>
                <a:schemeClr val="lt1"/>
              </a:buClr>
              <a:buSzPts val="2800"/>
              <a:buNone/>
              <a:defRPr>
                <a:solidFill>
                  <a:schemeClr val="lt1"/>
                </a:solidFill>
                <a:latin typeface="Bitter"/>
                <a:ea typeface="Bitter"/>
                <a:cs typeface="Bitter"/>
                <a:sym typeface="Bitter"/>
              </a:defRPr>
            </a:lvl4pPr>
            <a:lvl5pPr lvl="4" algn="ctr" rtl="0">
              <a:spcBef>
                <a:spcPts val="0"/>
              </a:spcBef>
              <a:spcAft>
                <a:spcPts val="0"/>
              </a:spcAft>
              <a:buClr>
                <a:schemeClr val="lt1"/>
              </a:buClr>
              <a:buSzPts val="2800"/>
              <a:buNone/>
              <a:defRPr>
                <a:solidFill>
                  <a:schemeClr val="lt1"/>
                </a:solidFill>
                <a:latin typeface="Bitter"/>
                <a:ea typeface="Bitter"/>
                <a:cs typeface="Bitter"/>
                <a:sym typeface="Bitter"/>
              </a:defRPr>
            </a:lvl5pPr>
            <a:lvl6pPr lvl="5" algn="ctr" rtl="0">
              <a:spcBef>
                <a:spcPts val="0"/>
              </a:spcBef>
              <a:spcAft>
                <a:spcPts val="0"/>
              </a:spcAft>
              <a:buClr>
                <a:schemeClr val="lt1"/>
              </a:buClr>
              <a:buSzPts val="2800"/>
              <a:buNone/>
              <a:defRPr>
                <a:solidFill>
                  <a:schemeClr val="lt1"/>
                </a:solidFill>
                <a:latin typeface="Bitter"/>
                <a:ea typeface="Bitter"/>
                <a:cs typeface="Bitter"/>
                <a:sym typeface="Bitter"/>
              </a:defRPr>
            </a:lvl6pPr>
            <a:lvl7pPr lvl="6" algn="ctr" rtl="0">
              <a:spcBef>
                <a:spcPts val="0"/>
              </a:spcBef>
              <a:spcAft>
                <a:spcPts val="0"/>
              </a:spcAft>
              <a:buClr>
                <a:schemeClr val="lt1"/>
              </a:buClr>
              <a:buSzPts val="2800"/>
              <a:buNone/>
              <a:defRPr>
                <a:solidFill>
                  <a:schemeClr val="lt1"/>
                </a:solidFill>
                <a:latin typeface="Bitter"/>
                <a:ea typeface="Bitter"/>
                <a:cs typeface="Bitter"/>
                <a:sym typeface="Bitter"/>
              </a:defRPr>
            </a:lvl7pPr>
            <a:lvl8pPr lvl="7" algn="ctr" rtl="0">
              <a:spcBef>
                <a:spcPts val="0"/>
              </a:spcBef>
              <a:spcAft>
                <a:spcPts val="0"/>
              </a:spcAft>
              <a:buClr>
                <a:schemeClr val="lt1"/>
              </a:buClr>
              <a:buSzPts val="2800"/>
              <a:buNone/>
              <a:defRPr>
                <a:solidFill>
                  <a:schemeClr val="lt1"/>
                </a:solidFill>
                <a:latin typeface="Bitter"/>
                <a:ea typeface="Bitter"/>
                <a:cs typeface="Bitter"/>
                <a:sym typeface="Bitter"/>
              </a:defRPr>
            </a:lvl8pPr>
            <a:lvl9pPr lvl="8" algn="ctr" rtl="0">
              <a:spcBef>
                <a:spcPts val="0"/>
              </a:spcBef>
              <a:spcAft>
                <a:spcPts val="0"/>
              </a:spcAft>
              <a:buClr>
                <a:schemeClr val="lt1"/>
              </a:buClr>
              <a:buSzPts val="2800"/>
              <a:buNone/>
              <a:defRPr>
                <a:solidFill>
                  <a:schemeClr val="lt1"/>
                </a:solidFill>
                <a:latin typeface="Bitter"/>
                <a:ea typeface="Bitter"/>
                <a:cs typeface="Bitter"/>
                <a:sym typeface="Bitter"/>
              </a:defRPr>
            </a:lvl9pPr>
          </a:lstStyle>
          <a:p>
            <a:endParaRPr/>
          </a:p>
        </p:txBody>
      </p:sp>
      <p:sp>
        <p:nvSpPr>
          <p:cNvPr id="1322" name="Google Shape;1322;p24"/>
          <p:cNvSpPr/>
          <p:nvPr/>
        </p:nvSpPr>
        <p:spPr>
          <a:xfrm>
            <a:off x="0" y="-9525"/>
            <a:ext cx="1630800" cy="5194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4"/>
          <p:cNvSpPr txBox="1">
            <a:spLocks noGrp="1"/>
          </p:cNvSpPr>
          <p:nvPr>
            <p:ph type="title" idx="9"/>
          </p:nvPr>
        </p:nvSpPr>
        <p:spPr>
          <a:xfrm flipH="1">
            <a:off x="987150" y="378991"/>
            <a:ext cx="7443300" cy="544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3500"/>
              <a:buFont typeface="IBM Plex Sans"/>
              <a:buNone/>
              <a:defRPr sz="3200" b="1">
                <a:solidFill>
                  <a:schemeClr val="dk1"/>
                </a:solidFill>
                <a:latin typeface="IBM Plex Sans"/>
                <a:ea typeface="IBM Plex Sans"/>
                <a:cs typeface="IBM Plex Sans"/>
                <a:sym typeface="IBM Plex Sans"/>
              </a:defRPr>
            </a:lvl1pPr>
            <a:lvl2pPr lvl="1" algn="r" rtl="0">
              <a:spcBef>
                <a:spcPts val="0"/>
              </a:spcBef>
              <a:spcAft>
                <a:spcPts val="0"/>
              </a:spcAft>
              <a:buSzPts val="2800"/>
              <a:buNone/>
              <a:defRPr>
                <a:latin typeface="Bitter"/>
                <a:ea typeface="Bitter"/>
                <a:cs typeface="Bitter"/>
                <a:sym typeface="Bitter"/>
              </a:defRPr>
            </a:lvl2pPr>
            <a:lvl3pPr lvl="2" algn="r" rtl="0">
              <a:spcBef>
                <a:spcPts val="0"/>
              </a:spcBef>
              <a:spcAft>
                <a:spcPts val="0"/>
              </a:spcAft>
              <a:buSzPts val="2800"/>
              <a:buNone/>
              <a:defRPr>
                <a:latin typeface="Bitter"/>
                <a:ea typeface="Bitter"/>
                <a:cs typeface="Bitter"/>
                <a:sym typeface="Bitter"/>
              </a:defRPr>
            </a:lvl3pPr>
            <a:lvl4pPr lvl="3" algn="r" rtl="0">
              <a:spcBef>
                <a:spcPts val="0"/>
              </a:spcBef>
              <a:spcAft>
                <a:spcPts val="0"/>
              </a:spcAft>
              <a:buSzPts val="2800"/>
              <a:buNone/>
              <a:defRPr>
                <a:latin typeface="Bitter"/>
                <a:ea typeface="Bitter"/>
                <a:cs typeface="Bitter"/>
                <a:sym typeface="Bitter"/>
              </a:defRPr>
            </a:lvl4pPr>
            <a:lvl5pPr lvl="4" algn="r" rtl="0">
              <a:spcBef>
                <a:spcPts val="0"/>
              </a:spcBef>
              <a:spcAft>
                <a:spcPts val="0"/>
              </a:spcAft>
              <a:buSzPts val="2800"/>
              <a:buNone/>
              <a:defRPr>
                <a:latin typeface="Bitter"/>
                <a:ea typeface="Bitter"/>
                <a:cs typeface="Bitter"/>
                <a:sym typeface="Bitter"/>
              </a:defRPr>
            </a:lvl5pPr>
            <a:lvl6pPr lvl="5" algn="r" rtl="0">
              <a:spcBef>
                <a:spcPts val="0"/>
              </a:spcBef>
              <a:spcAft>
                <a:spcPts val="0"/>
              </a:spcAft>
              <a:buSzPts val="2800"/>
              <a:buNone/>
              <a:defRPr>
                <a:latin typeface="Bitter"/>
                <a:ea typeface="Bitter"/>
                <a:cs typeface="Bitter"/>
                <a:sym typeface="Bitter"/>
              </a:defRPr>
            </a:lvl6pPr>
            <a:lvl7pPr lvl="6" algn="r" rtl="0">
              <a:spcBef>
                <a:spcPts val="0"/>
              </a:spcBef>
              <a:spcAft>
                <a:spcPts val="0"/>
              </a:spcAft>
              <a:buSzPts val="2800"/>
              <a:buNone/>
              <a:defRPr>
                <a:latin typeface="Bitter"/>
                <a:ea typeface="Bitter"/>
                <a:cs typeface="Bitter"/>
                <a:sym typeface="Bitter"/>
              </a:defRPr>
            </a:lvl7pPr>
            <a:lvl8pPr lvl="7" algn="r" rtl="0">
              <a:spcBef>
                <a:spcPts val="0"/>
              </a:spcBef>
              <a:spcAft>
                <a:spcPts val="0"/>
              </a:spcAft>
              <a:buSzPts val="2800"/>
              <a:buNone/>
              <a:defRPr>
                <a:latin typeface="Bitter"/>
                <a:ea typeface="Bitter"/>
                <a:cs typeface="Bitter"/>
                <a:sym typeface="Bitter"/>
              </a:defRPr>
            </a:lvl8pPr>
            <a:lvl9pPr lvl="8" algn="r" rtl="0">
              <a:spcBef>
                <a:spcPts val="0"/>
              </a:spcBef>
              <a:spcAft>
                <a:spcPts val="0"/>
              </a:spcAft>
              <a:buSzPts val="2800"/>
              <a:buNone/>
              <a:defRPr>
                <a:latin typeface="Bitter"/>
                <a:ea typeface="Bitter"/>
                <a:cs typeface="Bitter"/>
                <a:sym typeface="Bitte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IBM Plex Sans SemiBold"/>
              <a:buNone/>
              <a:defRPr sz="2800">
                <a:solidFill>
                  <a:schemeClr val="lt1"/>
                </a:solidFill>
                <a:latin typeface="IBM Plex Sans SemiBold"/>
                <a:ea typeface="IBM Plex Sans SemiBold"/>
                <a:cs typeface="IBM Plex Sans SemiBold"/>
                <a:sym typeface="IBM Plex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1pPr>
            <a:lvl2pPr marL="914400" lvl="1" indent="-317500">
              <a:lnSpc>
                <a:spcPct val="115000"/>
              </a:lnSpc>
              <a:spcBef>
                <a:spcPts val="160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2pPr>
            <a:lvl3pPr marL="1371600" lvl="2" indent="-317500">
              <a:lnSpc>
                <a:spcPct val="115000"/>
              </a:lnSpc>
              <a:spcBef>
                <a:spcPts val="160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3pPr>
            <a:lvl4pPr marL="1828800" lvl="3" indent="-317500">
              <a:lnSpc>
                <a:spcPct val="115000"/>
              </a:lnSpc>
              <a:spcBef>
                <a:spcPts val="160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4pPr>
            <a:lvl5pPr marL="2286000" lvl="4" indent="-317500">
              <a:lnSpc>
                <a:spcPct val="115000"/>
              </a:lnSpc>
              <a:spcBef>
                <a:spcPts val="160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5pPr>
            <a:lvl6pPr marL="2743200" lvl="5" indent="-317500">
              <a:lnSpc>
                <a:spcPct val="115000"/>
              </a:lnSpc>
              <a:spcBef>
                <a:spcPts val="1600"/>
              </a:spcBef>
              <a:spcAft>
                <a:spcPts val="0"/>
              </a:spcAft>
              <a:buClr>
                <a:schemeClr val="lt1"/>
              </a:buClr>
              <a:buSzPts val="1400"/>
              <a:buFont typeface="Roboto Slab"/>
              <a:buChar char="■"/>
              <a:defRPr>
                <a:solidFill>
                  <a:schemeClr val="lt1"/>
                </a:solidFill>
                <a:latin typeface="Roboto Slab"/>
                <a:ea typeface="Roboto Slab"/>
                <a:cs typeface="Roboto Slab"/>
                <a:sym typeface="Roboto Slab"/>
              </a:defRPr>
            </a:lvl6pPr>
            <a:lvl7pPr marL="3200400" lvl="6" indent="-330200">
              <a:lnSpc>
                <a:spcPct val="115000"/>
              </a:lnSpc>
              <a:spcBef>
                <a:spcPts val="1600"/>
              </a:spcBef>
              <a:spcAft>
                <a:spcPts val="0"/>
              </a:spcAft>
              <a:buClr>
                <a:schemeClr val="lt1"/>
              </a:buClr>
              <a:buSzPts val="1600"/>
              <a:buFont typeface="Roboto Slab"/>
              <a:buChar char="●"/>
              <a:defRPr sz="1600">
                <a:solidFill>
                  <a:schemeClr val="lt1"/>
                </a:solidFill>
                <a:latin typeface="Roboto Slab"/>
                <a:ea typeface="Roboto Slab"/>
                <a:cs typeface="Roboto Slab"/>
                <a:sym typeface="Roboto Slab"/>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62" r:id="rId6"/>
    <p:sldLayoutId id="2147483663" r:id="rId7"/>
    <p:sldLayoutId id="2147483669" r:id="rId8"/>
    <p:sldLayoutId id="2147483670" r:id="rId9"/>
    <p:sldLayoutId id="214748367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3"/>
        <p:cNvGrpSpPr/>
        <p:nvPr/>
      </p:nvGrpSpPr>
      <p:grpSpPr>
        <a:xfrm>
          <a:off x="0" y="0"/>
          <a:ext cx="0" cy="0"/>
          <a:chOff x="0" y="0"/>
          <a:chExt cx="0" cy="0"/>
        </a:xfrm>
      </p:grpSpPr>
      <p:grpSp>
        <p:nvGrpSpPr>
          <p:cNvPr id="1824" name="Google Shape;1824;p33"/>
          <p:cNvGrpSpPr/>
          <p:nvPr/>
        </p:nvGrpSpPr>
        <p:grpSpPr>
          <a:xfrm>
            <a:off x="1178427" y="1613646"/>
            <a:ext cx="6787140" cy="1246028"/>
            <a:chOff x="1178427" y="1461246"/>
            <a:chExt cx="6787140" cy="1246028"/>
          </a:xfrm>
        </p:grpSpPr>
        <p:sp>
          <p:nvSpPr>
            <p:cNvPr id="1825" name="Google Shape;1825;p33"/>
            <p:cNvSpPr/>
            <p:nvPr/>
          </p:nvSpPr>
          <p:spPr>
            <a:xfrm>
              <a:off x="1334875" y="1635760"/>
              <a:ext cx="6630692" cy="1071514"/>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3"/>
            <p:cNvSpPr/>
            <p:nvPr/>
          </p:nvSpPr>
          <p:spPr>
            <a:xfrm>
              <a:off x="1178427" y="1461246"/>
              <a:ext cx="6630692" cy="1109571"/>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7" name="Google Shape;1827;p33"/>
          <p:cNvSpPr txBox="1">
            <a:spLocks noGrp="1"/>
          </p:cNvSpPr>
          <p:nvPr>
            <p:ph type="ctrTitle"/>
          </p:nvPr>
        </p:nvSpPr>
        <p:spPr>
          <a:xfrm>
            <a:off x="1815300" y="1955623"/>
            <a:ext cx="5513400" cy="792600"/>
          </a:xfrm>
          <a:prstGeom prst="rect">
            <a:avLst/>
          </a:prstGeom>
        </p:spPr>
        <p:txBody>
          <a:bodyPr spcFirstLastPara="1" wrap="square" lIns="91425" tIns="91425" rIns="91425" bIns="91425" anchor="b" anchorCtr="0">
            <a:noAutofit/>
          </a:bodyPr>
          <a:lstStyle/>
          <a:p>
            <a:r>
              <a:rPr lang="en-US" dirty="0" smtClean="0"/>
              <a:t>Taxi Analysis </a:t>
            </a:r>
            <a:endParaRPr lang="en-US" dirty="0"/>
          </a:p>
        </p:txBody>
      </p:sp>
      <p:sp>
        <p:nvSpPr>
          <p:cNvPr id="1828" name="Google Shape;1828;p33"/>
          <p:cNvSpPr txBox="1">
            <a:spLocks noGrp="1"/>
          </p:cNvSpPr>
          <p:nvPr>
            <p:ph type="subTitle" idx="1"/>
          </p:nvPr>
        </p:nvSpPr>
        <p:spPr>
          <a:xfrm>
            <a:off x="1521250" y="2934900"/>
            <a:ext cx="6101400" cy="1008450"/>
          </a:xfrm>
          <a:prstGeom prst="rect">
            <a:avLst/>
          </a:prstGeom>
        </p:spPr>
        <p:txBody>
          <a:bodyPr spcFirstLastPara="1" wrap="square" lIns="91425" tIns="91425" rIns="91425" bIns="91425" anchor="t" anchorCtr="0">
            <a:noAutofit/>
          </a:bodyPr>
          <a:lstStyle/>
          <a:p>
            <a:r>
              <a:rPr lang="en-US" b="1" dirty="0" smtClean="0"/>
              <a:t>Predicting Taxi Fare Amounts in New York City Using Machine Learning and Deep Learning Approaches</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90600" y="539750"/>
          <a:ext cx="7315200" cy="4064000"/>
        </p:xfrm>
        <a:graphic>
          <a:graphicData uri="http://schemas.openxmlformats.org/drawingml/2006/table">
            <a:tbl>
              <a:tblPr>
                <a:tableStyleId>{22838BEF-8BB2-4498-84A7-C5851F593DF1}</a:tableStyleId>
              </a:tblPr>
              <a:tblGrid>
                <a:gridCol w="1143000"/>
                <a:gridCol w="1447800"/>
                <a:gridCol w="1524000"/>
                <a:gridCol w="1737360"/>
                <a:gridCol w="1463040"/>
              </a:tblGrid>
              <a:tr h="154906">
                <a:tc>
                  <a:txBody>
                    <a:bodyPr/>
                    <a:lstStyle/>
                    <a:p>
                      <a:r>
                        <a:rPr lang="en-US" sz="800" dirty="0">
                          <a:solidFill>
                            <a:schemeClr val="tx2">
                              <a:lumMod val="10000"/>
                            </a:schemeClr>
                          </a:solidFill>
                        </a:rPr>
                        <a:t>Method</a:t>
                      </a:r>
                    </a:p>
                  </a:txBody>
                  <a:tcPr marL="27336" marR="27336" marT="13668" marB="13668" anchor="ctr"/>
                </a:tc>
                <a:tc>
                  <a:txBody>
                    <a:bodyPr/>
                    <a:lstStyle/>
                    <a:p>
                      <a:r>
                        <a:rPr lang="en-US" sz="800">
                          <a:solidFill>
                            <a:schemeClr val="tx2">
                              <a:lumMod val="10000"/>
                            </a:schemeClr>
                          </a:solidFill>
                        </a:rPr>
                        <a:t>Algorithm/Model</a:t>
                      </a:r>
                    </a:p>
                  </a:txBody>
                  <a:tcPr marL="27336" marR="27336" marT="13668" marB="13668" anchor="ctr"/>
                </a:tc>
                <a:tc>
                  <a:txBody>
                    <a:bodyPr/>
                    <a:lstStyle/>
                    <a:p>
                      <a:r>
                        <a:rPr lang="en-US" sz="800">
                          <a:solidFill>
                            <a:schemeClr val="tx2">
                              <a:lumMod val="10000"/>
                            </a:schemeClr>
                          </a:solidFill>
                        </a:rPr>
                        <a:t>Key Details</a:t>
                      </a:r>
                    </a:p>
                  </a:txBody>
                  <a:tcPr marL="27336" marR="27336" marT="13668" marB="13668" anchor="ctr"/>
                </a:tc>
                <a:tc>
                  <a:txBody>
                    <a:bodyPr/>
                    <a:lstStyle/>
                    <a:p>
                      <a:r>
                        <a:rPr lang="en-US" sz="800">
                          <a:solidFill>
                            <a:schemeClr val="tx2">
                              <a:lumMod val="10000"/>
                            </a:schemeClr>
                          </a:solidFill>
                        </a:rPr>
                        <a:t>Parameters/Settings</a:t>
                      </a:r>
                    </a:p>
                  </a:txBody>
                  <a:tcPr marL="27336" marR="27336" marT="13668" marB="13668" anchor="ctr"/>
                </a:tc>
                <a:tc>
                  <a:txBody>
                    <a:bodyPr/>
                    <a:lstStyle/>
                    <a:p>
                      <a:r>
                        <a:rPr lang="en-US" sz="800">
                          <a:solidFill>
                            <a:schemeClr val="tx2">
                              <a:lumMod val="10000"/>
                            </a:schemeClr>
                          </a:solidFill>
                        </a:rPr>
                        <a:t>Features Used</a:t>
                      </a:r>
                    </a:p>
                  </a:txBody>
                  <a:tcPr marL="27336" marR="27336" marT="13668" marB="13668" anchor="ctr"/>
                </a:tc>
              </a:tr>
              <a:tr h="410045">
                <a:tc>
                  <a:txBody>
                    <a:bodyPr/>
                    <a:lstStyle/>
                    <a:p>
                      <a:r>
                        <a:rPr lang="en-US" sz="800">
                          <a:solidFill>
                            <a:schemeClr val="tx2">
                              <a:lumMod val="10000"/>
                            </a:schemeClr>
                          </a:solidFill>
                        </a:rPr>
                        <a:t>Distance Metric</a:t>
                      </a:r>
                    </a:p>
                  </a:txBody>
                  <a:tcPr marL="27336" marR="27336" marT="13668" marB="13668" anchor="ctr"/>
                </a:tc>
                <a:tc>
                  <a:txBody>
                    <a:bodyPr/>
                    <a:lstStyle/>
                    <a:p>
                      <a:r>
                        <a:rPr lang="en-US" sz="800" dirty="0">
                          <a:solidFill>
                            <a:schemeClr val="tx2">
                              <a:lumMod val="10000"/>
                            </a:schemeClr>
                          </a:solidFill>
                        </a:rPr>
                        <a:t>Euclidean </a:t>
                      </a:r>
                      <a:r>
                        <a:rPr lang="en-US" sz="800" dirty="0" err="1" smtClean="0">
                          <a:solidFill>
                            <a:schemeClr val="tx2">
                              <a:lumMod val="10000"/>
                            </a:schemeClr>
                          </a:solidFill>
                        </a:rPr>
                        <a:t>Distancea</a:t>
                      </a:r>
                      <a:endParaRPr lang="en-US" sz="800" dirty="0">
                        <a:solidFill>
                          <a:schemeClr val="tx2">
                            <a:lumMod val="10000"/>
                          </a:schemeClr>
                        </a:solidFill>
                      </a:endParaRPr>
                    </a:p>
                  </a:txBody>
                  <a:tcPr marL="27336" marR="27336" marT="13668" marB="13668" anchor="ctr"/>
                </a:tc>
                <a:tc>
                  <a:txBody>
                    <a:bodyPr/>
                    <a:lstStyle/>
                    <a:p>
                      <a:r>
                        <a:rPr lang="en-US" sz="800" dirty="0">
                          <a:solidFill>
                            <a:schemeClr val="tx2">
                              <a:lumMod val="10000"/>
                            </a:schemeClr>
                          </a:solidFill>
                        </a:rPr>
                        <a:t>Calculates straight-line distance between points</a:t>
                      </a:r>
                    </a:p>
                  </a:txBody>
                  <a:tcPr marL="27336" marR="27336" marT="13668" marB="13668" anchor="ctr"/>
                </a:tc>
                <a:tc>
                  <a:txBody>
                    <a:bodyPr/>
                    <a:lstStyle/>
                    <a:p>
                      <a:r>
                        <a:rPr lang="en-US" sz="800" dirty="0" smtClean="0">
                          <a:solidFill>
                            <a:schemeClr val="tx2">
                              <a:lumMod val="10000"/>
                            </a:schemeClr>
                          </a:solidFill>
                        </a:rPr>
                        <a:t>∑</a:t>
                      </a:r>
                      <a:r>
                        <a:rPr lang="en-US" sz="800" dirty="0" err="1">
                          <a:solidFill>
                            <a:schemeClr val="tx2">
                              <a:lumMod val="10000"/>
                            </a:schemeClr>
                          </a:solidFill>
                        </a:rPr>
                        <a:t>i</a:t>
                      </a:r>
                      <a:r>
                        <a:rPr lang="en-US" sz="800" dirty="0">
                          <a:solidFill>
                            <a:schemeClr val="tx2">
                              <a:lumMod val="10000"/>
                            </a:schemeClr>
                          </a:solidFill>
                        </a:rPr>
                        <a:t>=1n​(xi​−</a:t>
                      </a:r>
                      <a:r>
                        <a:rPr lang="en-US" sz="800" dirty="0" err="1">
                          <a:solidFill>
                            <a:schemeClr val="tx2">
                              <a:lumMod val="10000"/>
                            </a:schemeClr>
                          </a:solidFill>
                        </a:rPr>
                        <a:t>yi</a:t>
                      </a:r>
                      <a:r>
                        <a:rPr lang="en-US" sz="800" dirty="0">
                          <a:solidFill>
                            <a:schemeClr val="tx2">
                              <a:lumMod val="10000"/>
                            </a:schemeClr>
                          </a:solidFill>
                        </a:rPr>
                        <a:t>​)2​</a:t>
                      </a:r>
                    </a:p>
                  </a:txBody>
                  <a:tcPr marL="27336" marR="27336" marT="13668" marB="13668" anchor="ctr"/>
                </a:tc>
                <a:tc>
                  <a:txBody>
                    <a:bodyPr/>
                    <a:lstStyle/>
                    <a:p>
                      <a:r>
                        <a:rPr lang="en-US" sz="800">
                          <a:solidFill>
                            <a:schemeClr val="tx2">
                              <a:lumMod val="10000"/>
                            </a:schemeClr>
                          </a:solidFill>
                        </a:rPr>
                        <a:t>All standardized features</a:t>
                      </a:r>
                    </a:p>
                  </a:txBody>
                  <a:tcPr marL="27336" marR="27336" marT="13668" marB="13668" anchor="ctr"/>
                </a:tc>
              </a:tr>
              <a:tr h="346260">
                <a:tc>
                  <a:txBody>
                    <a:bodyPr/>
                    <a:lstStyle/>
                    <a:p>
                      <a:r>
                        <a:rPr lang="en-US" sz="800">
                          <a:solidFill>
                            <a:schemeClr val="tx2">
                              <a:lumMod val="10000"/>
                            </a:schemeClr>
                          </a:solidFill>
                        </a:rPr>
                        <a:t>Instance-Based</a:t>
                      </a:r>
                    </a:p>
                  </a:txBody>
                  <a:tcPr marL="27336" marR="27336" marT="13668" marB="13668" anchor="ctr"/>
                </a:tc>
                <a:tc>
                  <a:txBody>
                    <a:bodyPr/>
                    <a:lstStyle/>
                    <a:p>
                      <a:r>
                        <a:rPr lang="en-US" sz="800">
                          <a:solidFill>
                            <a:schemeClr val="tx2">
                              <a:lumMod val="10000"/>
                            </a:schemeClr>
                          </a:solidFill>
                        </a:rPr>
                        <a:t>k-Nearest Neighbors (kNN)</a:t>
                      </a:r>
                    </a:p>
                  </a:txBody>
                  <a:tcPr marL="27336" marR="27336" marT="13668" marB="13668" anchor="ctr"/>
                </a:tc>
                <a:tc>
                  <a:txBody>
                    <a:bodyPr/>
                    <a:lstStyle/>
                    <a:p>
                      <a:r>
                        <a:rPr lang="en-US" sz="800">
                          <a:solidFill>
                            <a:schemeClr val="tx2">
                              <a:lumMod val="10000"/>
                            </a:schemeClr>
                          </a:solidFill>
                        </a:rPr>
                        <a:t>Predicts fare by averaging nearest neighbors</a:t>
                      </a:r>
                    </a:p>
                  </a:txBody>
                  <a:tcPr marL="27336" marR="27336" marT="13668" marB="13668" anchor="ctr"/>
                </a:tc>
                <a:tc>
                  <a:txBody>
                    <a:bodyPr/>
                    <a:lstStyle/>
                    <a:p>
                      <a:r>
                        <a:rPr lang="en-US" sz="800">
                          <a:solidFill>
                            <a:schemeClr val="tx2">
                              <a:lumMod val="10000"/>
                            </a:schemeClr>
                          </a:solidFill>
                        </a:rPr>
                        <a:t>k = 3 to 15, Euclidean distance</a:t>
                      </a:r>
                    </a:p>
                  </a:txBody>
                  <a:tcPr marL="27336" marR="27336" marT="13668" marB="13668" anchor="ctr"/>
                </a:tc>
                <a:tc>
                  <a:txBody>
                    <a:bodyPr/>
                    <a:lstStyle/>
                    <a:p>
                      <a:r>
                        <a:rPr lang="en-US" sz="800">
                          <a:solidFill>
                            <a:schemeClr val="tx2">
                              <a:lumMod val="10000"/>
                            </a:schemeClr>
                          </a:solidFill>
                        </a:rPr>
                        <a:t>Trip distance, passenger count, pickup time</a:t>
                      </a:r>
                    </a:p>
                  </a:txBody>
                  <a:tcPr marL="27336" marR="27336" marT="13668" marB="13668" anchor="ctr"/>
                </a:tc>
              </a:tr>
              <a:tr h="346260">
                <a:tc>
                  <a:txBody>
                    <a:bodyPr/>
                    <a:lstStyle/>
                    <a:p>
                      <a:r>
                        <a:rPr lang="en-US" sz="800">
                          <a:solidFill>
                            <a:schemeClr val="tx2">
                              <a:lumMod val="10000"/>
                            </a:schemeClr>
                          </a:solidFill>
                        </a:rPr>
                        <a:t>Supervised Models</a:t>
                      </a:r>
                    </a:p>
                  </a:txBody>
                  <a:tcPr marL="27336" marR="27336" marT="13668" marB="13668" anchor="ctr"/>
                </a:tc>
                <a:tc>
                  <a:txBody>
                    <a:bodyPr/>
                    <a:lstStyle/>
                    <a:p>
                      <a:r>
                        <a:rPr lang="en-US" sz="800">
                          <a:solidFill>
                            <a:schemeClr val="tx2">
                              <a:lumMod val="10000"/>
                            </a:schemeClr>
                          </a:solidFill>
                        </a:rPr>
                        <a:t>Linear Regression</a:t>
                      </a:r>
                    </a:p>
                  </a:txBody>
                  <a:tcPr marL="27336" marR="27336" marT="13668" marB="13668" anchor="ctr"/>
                </a:tc>
                <a:tc>
                  <a:txBody>
                    <a:bodyPr/>
                    <a:lstStyle/>
                    <a:p>
                      <a:r>
                        <a:rPr lang="en-US" sz="800">
                          <a:solidFill>
                            <a:schemeClr val="tx2">
                              <a:lumMod val="10000"/>
                            </a:schemeClr>
                          </a:solidFill>
                        </a:rPr>
                        <a:t>Models fare as linear function of input features</a:t>
                      </a:r>
                    </a:p>
                  </a:txBody>
                  <a:tcPr marL="27336" marR="27336" marT="13668" marB="13668" anchor="ctr"/>
                </a:tc>
                <a:tc>
                  <a:txBody>
                    <a:bodyPr/>
                    <a:lstStyle/>
                    <a:p>
                      <a:r>
                        <a:rPr lang="en-US" sz="800">
                          <a:solidFill>
                            <a:schemeClr val="tx2">
                              <a:lumMod val="10000"/>
                            </a:schemeClr>
                          </a:solidFill>
                        </a:rPr>
                        <a:t>No hyperparameters</a:t>
                      </a:r>
                    </a:p>
                  </a:txBody>
                  <a:tcPr marL="27336" marR="27336" marT="13668" marB="13668" anchor="ctr"/>
                </a:tc>
                <a:tc>
                  <a:txBody>
                    <a:bodyPr/>
                    <a:lstStyle/>
                    <a:p>
                      <a:r>
                        <a:rPr lang="fr-FR" sz="800">
                          <a:solidFill>
                            <a:schemeClr val="tx2">
                              <a:lumMod val="10000"/>
                            </a:schemeClr>
                          </a:solidFill>
                        </a:rPr>
                        <a:t>Trip distance, passenger count, etc.</a:t>
                      </a:r>
                    </a:p>
                  </a:txBody>
                  <a:tcPr marL="27336" marR="27336" marT="13668" marB="13668" anchor="ctr"/>
                </a:tc>
              </a:tr>
              <a:tr h="410045">
                <a:tc>
                  <a:txBody>
                    <a:bodyPr/>
                    <a:lstStyle/>
                    <a:p>
                      <a:endParaRPr lang="en-US" sz="800">
                        <a:solidFill>
                          <a:schemeClr val="tx2">
                            <a:lumMod val="10000"/>
                          </a:schemeClr>
                        </a:solidFill>
                      </a:endParaRPr>
                    </a:p>
                  </a:txBody>
                  <a:tcPr marL="27336" marR="27336" marT="13668" marB="13668" anchor="ctr"/>
                </a:tc>
                <a:tc>
                  <a:txBody>
                    <a:bodyPr/>
                    <a:lstStyle/>
                    <a:p>
                      <a:r>
                        <a:rPr lang="en-US" sz="800">
                          <a:solidFill>
                            <a:schemeClr val="tx2">
                              <a:lumMod val="10000"/>
                            </a:schemeClr>
                          </a:solidFill>
                        </a:rPr>
                        <a:t>Decision Tree Regression</a:t>
                      </a:r>
                    </a:p>
                  </a:txBody>
                  <a:tcPr marL="27336" marR="27336" marT="13668" marB="13668" anchor="ctr"/>
                </a:tc>
                <a:tc>
                  <a:txBody>
                    <a:bodyPr/>
                    <a:lstStyle/>
                    <a:p>
                      <a:r>
                        <a:rPr lang="en-US" sz="800">
                          <a:solidFill>
                            <a:schemeClr val="tx2">
                              <a:lumMod val="10000"/>
                            </a:schemeClr>
                          </a:solidFill>
                        </a:rPr>
                        <a:t>Recursively splits feature space to reduce prediction error</a:t>
                      </a:r>
                    </a:p>
                  </a:txBody>
                  <a:tcPr marL="27336" marR="27336" marT="13668" marB="13668" anchor="ctr"/>
                </a:tc>
                <a:tc>
                  <a:txBody>
                    <a:bodyPr/>
                    <a:lstStyle/>
                    <a:p>
                      <a:r>
                        <a:rPr lang="en-US" sz="800">
                          <a:solidFill>
                            <a:schemeClr val="tx2">
                              <a:lumMod val="10000"/>
                            </a:schemeClr>
                          </a:solidFill>
                        </a:rPr>
                        <a:t>Max depth = 5 to 15</a:t>
                      </a:r>
                    </a:p>
                  </a:txBody>
                  <a:tcPr marL="27336" marR="27336" marT="13668" marB="13668" anchor="ctr"/>
                </a:tc>
                <a:tc>
                  <a:txBody>
                    <a:bodyPr/>
                    <a:lstStyle/>
                    <a:p>
                      <a:r>
                        <a:rPr lang="en-US" sz="800">
                          <a:solidFill>
                            <a:schemeClr val="tx2">
                              <a:lumMod val="10000"/>
                            </a:schemeClr>
                          </a:solidFill>
                        </a:rPr>
                        <a:t>Same as above</a:t>
                      </a:r>
                    </a:p>
                  </a:txBody>
                  <a:tcPr marL="27336" marR="27336" marT="13668" marB="13668" anchor="ctr"/>
                </a:tc>
              </a:tr>
              <a:tr h="346260">
                <a:tc>
                  <a:txBody>
                    <a:bodyPr/>
                    <a:lstStyle/>
                    <a:p>
                      <a:endParaRPr lang="en-US" sz="800">
                        <a:solidFill>
                          <a:schemeClr val="tx2">
                            <a:lumMod val="10000"/>
                          </a:schemeClr>
                        </a:solidFill>
                      </a:endParaRPr>
                    </a:p>
                  </a:txBody>
                  <a:tcPr marL="27336" marR="27336" marT="13668" marB="13668" anchor="ctr"/>
                </a:tc>
                <a:tc>
                  <a:txBody>
                    <a:bodyPr/>
                    <a:lstStyle/>
                    <a:p>
                      <a:r>
                        <a:rPr lang="en-US" sz="800">
                          <a:solidFill>
                            <a:schemeClr val="tx2">
                              <a:lumMod val="10000"/>
                            </a:schemeClr>
                          </a:solidFill>
                        </a:rPr>
                        <a:t>Support Vector Regression</a:t>
                      </a:r>
                    </a:p>
                  </a:txBody>
                  <a:tcPr marL="27336" marR="27336" marT="13668" marB="13668" anchor="ctr"/>
                </a:tc>
                <a:tc>
                  <a:txBody>
                    <a:bodyPr/>
                    <a:lstStyle/>
                    <a:p>
                      <a:r>
                        <a:rPr lang="en-US" sz="800">
                          <a:solidFill>
                            <a:schemeClr val="tx2">
                              <a:lumMod val="10000"/>
                            </a:schemeClr>
                          </a:solidFill>
                        </a:rPr>
                        <a:t>Captures nonlinear patterns using RBF kernel</a:t>
                      </a:r>
                    </a:p>
                  </a:txBody>
                  <a:tcPr marL="27336" marR="27336" marT="13668" marB="13668" anchor="ctr"/>
                </a:tc>
                <a:tc>
                  <a:txBody>
                    <a:bodyPr/>
                    <a:lstStyle/>
                    <a:p>
                      <a:r>
                        <a:rPr lang="sv-SE" sz="800">
                          <a:solidFill>
                            <a:schemeClr val="tx2">
                              <a:lumMod val="10000"/>
                            </a:schemeClr>
                          </a:solidFill>
                        </a:rPr>
                        <a:t>C = [0.1, 10], gamma = [0.01, 1]</a:t>
                      </a:r>
                    </a:p>
                  </a:txBody>
                  <a:tcPr marL="27336" marR="27336" marT="13668" marB="13668" anchor="ctr"/>
                </a:tc>
                <a:tc>
                  <a:txBody>
                    <a:bodyPr/>
                    <a:lstStyle/>
                    <a:p>
                      <a:r>
                        <a:rPr lang="en-US" sz="800">
                          <a:solidFill>
                            <a:schemeClr val="tx2">
                              <a:lumMod val="10000"/>
                            </a:schemeClr>
                          </a:solidFill>
                        </a:rPr>
                        <a:t>Same as above</a:t>
                      </a:r>
                    </a:p>
                  </a:txBody>
                  <a:tcPr marL="27336" marR="27336" marT="13668" marB="13668" anchor="ctr"/>
                </a:tc>
              </a:tr>
              <a:tr h="346260">
                <a:tc>
                  <a:txBody>
                    <a:bodyPr/>
                    <a:lstStyle/>
                    <a:p>
                      <a:r>
                        <a:rPr lang="en-US" sz="800" dirty="0">
                          <a:solidFill>
                            <a:schemeClr val="tx2">
                              <a:lumMod val="10000"/>
                            </a:schemeClr>
                          </a:solidFill>
                        </a:rPr>
                        <a:t>Ensemble Models</a:t>
                      </a:r>
                    </a:p>
                  </a:txBody>
                  <a:tcPr marL="27336" marR="27336" marT="13668" marB="13668" anchor="ctr"/>
                </a:tc>
                <a:tc>
                  <a:txBody>
                    <a:bodyPr/>
                    <a:lstStyle/>
                    <a:p>
                      <a:r>
                        <a:rPr lang="en-US" sz="800">
                          <a:solidFill>
                            <a:schemeClr val="tx2">
                              <a:lumMod val="10000"/>
                            </a:schemeClr>
                          </a:solidFill>
                        </a:rPr>
                        <a:t>Random Forest</a:t>
                      </a:r>
                    </a:p>
                  </a:txBody>
                  <a:tcPr marL="27336" marR="27336" marT="13668" marB="13668" anchor="ctr"/>
                </a:tc>
                <a:tc>
                  <a:txBody>
                    <a:bodyPr/>
                    <a:lstStyle/>
                    <a:p>
                      <a:r>
                        <a:rPr lang="en-US" sz="800">
                          <a:solidFill>
                            <a:schemeClr val="tx2">
                              <a:lumMod val="10000"/>
                            </a:schemeClr>
                          </a:solidFill>
                        </a:rPr>
                        <a:t>Aggregates results from multiple decision trees</a:t>
                      </a:r>
                    </a:p>
                  </a:txBody>
                  <a:tcPr marL="27336" marR="27336" marT="13668" marB="13668" anchor="ctr"/>
                </a:tc>
                <a:tc>
                  <a:txBody>
                    <a:bodyPr/>
                    <a:lstStyle/>
                    <a:p>
                      <a:r>
                        <a:rPr lang="en-US" sz="800">
                          <a:solidFill>
                            <a:schemeClr val="tx2">
                              <a:lumMod val="10000"/>
                            </a:schemeClr>
                          </a:solidFill>
                        </a:rPr>
                        <a:t>100 trees, max depth = 10, bootstrapping</a:t>
                      </a:r>
                    </a:p>
                  </a:txBody>
                  <a:tcPr marL="27336" marR="27336" marT="13668" marB="13668" anchor="ctr"/>
                </a:tc>
                <a:tc>
                  <a:txBody>
                    <a:bodyPr/>
                    <a:lstStyle/>
                    <a:p>
                      <a:r>
                        <a:rPr lang="en-US" sz="800">
                          <a:solidFill>
                            <a:schemeClr val="tx2">
                              <a:lumMod val="10000"/>
                            </a:schemeClr>
                          </a:solidFill>
                        </a:rPr>
                        <a:t>Same as above</a:t>
                      </a:r>
                    </a:p>
                  </a:txBody>
                  <a:tcPr marL="27336" marR="27336" marT="13668" marB="13668" anchor="ctr"/>
                </a:tc>
              </a:tr>
              <a:tr h="346260">
                <a:tc>
                  <a:txBody>
                    <a:bodyPr/>
                    <a:lstStyle/>
                    <a:p>
                      <a:endParaRPr lang="en-US" sz="800">
                        <a:solidFill>
                          <a:schemeClr val="tx2">
                            <a:lumMod val="10000"/>
                          </a:schemeClr>
                        </a:solidFill>
                      </a:endParaRPr>
                    </a:p>
                  </a:txBody>
                  <a:tcPr marL="27336" marR="27336" marT="13668" marB="13668" anchor="ctr"/>
                </a:tc>
                <a:tc>
                  <a:txBody>
                    <a:bodyPr/>
                    <a:lstStyle/>
                    <a:p>
                      <a:r>
                        <a:rPr lang="en-US" sz="800">
                          <a:solidFill>
                            <a:schemeClr val="tx2">
                              <a:lumMod val="10000"/>
                            </a:schemeClr>
                          </a:solidFill>
                        </a:rPr>
                        <a:t>Gradient Boosting</a:t>
                      </a:r>
                    </a:p>
                  </a:txBody>
                  <a:tcPr marL="27336" marR="27336" marT="13668" marB="13668" anchor="ctr"/>
                </a:tc>
                <a:tc>
                  <a:txBody>
                    <a:bodyPr/>
                    <a:lstStyle/>
                    <a:p>
                      <a:r>
                        <a:rPr lang="en-US" sz="800">
                          <a:solidFill>
                            <a:schemeClr val="tx2">
                              <a:lumMod val="10000"/>
                            </a:schemeClr>
                          </a:solidFill>
                        </a:rPr>
                        <a:t>Builds trees sequentially to correct errors</a:t>
                      </a:r>
                    </a:p>
                  </a:txBody>
                  <a:tcPr marL="27336" marR="27336" marT="13668" marB="13668" anchor="ctr"/>
                </a:tc>
                <a:tc>
                  <a:txBody>
                    <a:bodyPr/>
                    <a:lstStyle/>
                    <a:p>
                      <a:r>
                        <a:rPr lang="en-US" sz="800">
                          <a:solidFill>
                            <a:schemeClr val="tx2">
                              <a:lumMod val="10000"/>
                            </a:schemeClr>
                          </a:solidFill>
                        </a:rPr>
                        <a:t>200 trees, learning rate = 0.1, subsample = 0.8</a:t>
                      </a:r>
                    </a:p>
                  </a:txBody>
                  <a:tcPr marL="27336" marR="27336" marT="13668" marB="13668" anchor="ctr"/>
                </a:tc>
                <a:tc>
                  <a:txBody>
                    <a:bodyPr/>
                    <a:lstStyle/>
                    <a:p>
                      <a:r>
                        <a:rPr lang="en-US" sz="800">
                          <a:solidFill>
                            <a:schemeClr val="tx2">
                              <a:lumMod val="10000"/>
                            </a:schemeClr>
                          </a:solidFill>
                        </a:rPr>
                        <a:t>Same as above</a:t>
                      </a:r>
                    </a:p>
                  </a:txBody>
                  <a:tcPr marL="27336" marR="27336" marT="13668" marB="13668" anchor="ctr"/>
                </a:tc>
              </a:tr>
              <a:tr h="728969">
                <a:tc>
                  <a:txBody>
                    <a:bodyPr/>
                    <a:lstStyle/>
                    <a:p>
                      <a:r>
                        <a:rPr lang="en-US" sz="800">
                          <a:solidFill>
                            <a:schemeClr val="tx2">
                              <a:lumMod val="10000"/>
                            </a:schemeClr>
                          </a:solidFill>
                        </a:rPr>
                        <a:t>Deep Learning</a:t>
                      </a:r>
                    </a:p>
                  </a:txBody>
                  <a:tcPr marL="27336" marR="27336" marT="13668" marB="13668" anchor="ctr"/>
                </a:tc>
                <a:tc>
                  <a:txBody>
                    <a:bodyPr/>
                    <a:lstStyle/>
                    <a:p>
                      <a:r>
                        <a:rPr lang="en-US" sz="800">
                          <a:solidFill>
                            <a:schemeClr val="tx2">
                              <a:lumMod val="10000"/>
                            </a:schemeClr>
                          </a:solidFill>
                        </a:rPr>
                        <a:t>Feedforward Neural Network</a:t>
                      </a:r>
                    </a:p>
                  </a:txBody>
                  <a:tcPr marL="27336" marR="27336" marT="13668" marB="13668" anchor="ctr"/>
                </a:tc>
                <a:tc>
                  <a:txBody>
                    <a:bodyPr/>
                    <a:lstStyle/>
                    <a:p>
                      <a:r>
                        <a:rPr lang="en-US" sz="800">
                          <a:solidFill>
                            <a:schemeClr val="tx2">
                              <a:lumMod val="10000"/>
                            </a:schemeClr>
                          </a:solidFill>
                        </a:rPr>
                        <a:t>Uses layered architecture with nonlinear transformations</a:t>
                      </a:r>
                    </a:p>
                  </a:txBody>
                  <a:tcPr marL="27336" marR="27336" marT="13668" marB="13668" anchor="ctr"/>
                </a:tc>
                <a:tc>
                  <a:txBody>
                    <a:bodyPr/>
                    <a:lstStyle/>
                    <a:p>
                      <a:r>
                        <a:rPr lang="en-US" sz="800" dirty="0">
                          <a:solidFill>
                            <a:schemeClr val="tx2">
                              <a:lumMod val="10000"/>
                            </a:schemeClr>
                          </a:solidFill>
                        </a:rPr>
                        <a:t>Layers: [128, 64, 32]; Activation: </a:t>
                      </a:r>
                      <a:r>
                        <a:rPr lang="en-US" sz="800" dirty="0" err="1">
                          <a:solidFill>
                            <a:schemeClr val="tx2">
                              <a:lumMod val="10000"/>
                            </a:schemeClr>
                          </a:solidFill>
                        </a:rPr>
                        <a:t>ReLU</a:t>
                      </a:r>
                      <a:r>
                        <a:rPr lang="en-US" sz="800" dirty="0">
                          <a:solidFill>
                            <a:schemeClr val="tx2">
                              <a:lumMod val="10000"/>
                            </a:schemeClr>
                          </a:solidFill>
                        </a:rPr>
                        <a:t>; Optimizer: Adam; LR = 0.001; Batch = 256; Epochs = 50; Dropout = 0.3</a:t>
                      </a:r>
                    </a:p>
                  </a:txBody>
                  <a:tcPr marL="27336" marR="27336" marT="13668" marB="13668" anchor="ctr"/>
                </a:tc>
                <a:tc>
                  <a:txBody>
                    <a:bodyPr/>
                    <a:lstStyle/>
                    <a:p>
                      <a:r>
                        <a:rPr lang="en-US" sz="800">
                          <a:solidFill>
                            <a:schemeClr val="tx2">
                              <a:lumMod val="10000"/>
                            </a:schemeClr>
                          </a:solidFill>
                        </a:rPr>
                        <a:t>Normalized features</a:t>
                      </a:r>
                    </a:p>
                  </a:txBody>
                  <a:tcPr marL="27336" marR="27336" marT="13668" marB="13668" anchor="ctr"/>
                </a:tc>
              </a:tr>
              <a:tr h="346260">
                <a:tc>
                  <a:txBody>
                    <a:bodyPr/>
                    <a:lstStyle/>
                    <a:p>
                      <a:r>
                        <a:rPr lang="en-US" sz="800">
                          <a:solidFill>
                            <a:schemeClr val="tx2">
                              <a:lumMod val="10000"/>
                            </a:schemeClr>
                          </a:solidFill>
                        </a:rPr>
                        <a:t>Unsupervised Models</a:t>
                      </a:r>
                    </a:p>
                  </a:txBody>
                  <a:tcPr marL="27336" marR="27336" marT="13668" marB="13668" anchor="ctr"/>
                </a:tc>
                <a:tc>
                  <a:txBody>
                    <a:bodyPr/>
                    <a:lstStyle/>
                    <a:p>
                      <a:r>
                        <a:rPr lang="en-US" sz="800">
                          <a:solidFill>
                            <a:schemeClr val="tx2">
                              <a:lumMod val="10000"/>
                            </a:schemeClr>
                          </a:solidFill>
                        </a:rPr>
                        <a:t>K-Means Clustering</a:t>
                      </a:r>
                    </a:p>
                  </a:txBody>
                  <a:tcPr marL="27336" marR="27336" marT="13668" marB="13668" anchor="ctr"/>
                </a:tc>
                <a:tc>
                  <a:txBody>
                    <a:bodyPr/>
                    <a:lstStyle/>
                    <a:p>
                      <a:r>
                        <a:rPr lang="en-US" sz="800">
                          <a:solidFill>
                            <a:schemeClr val="tx2">
                              <a:lumMod val="10000"/>
                            </a:schemeClr>
                          </a:solidFill>
                        </a:rPr>
                        <a:t>Partitions data into k clusters using centroids</a:t>
                      </a:r>
                    </a:p>
                  </a:txBody>
                  <a:tcPr marL="27336" marR="27336" marT="13668" marB="13668" anchor="ctr"/>
                </a:tc>
                <a:tc>
                  <a:txBody>
                    <a:bodyPr/>
                    <a:lstStyle/>
                    <a:p>
                      <a:r>
                        <a:rPr lang="en-US" sz="800">
                          <a:solidFill>
                            <a:schemeClr val="tx2">
                              <a:lumMod val="10000"/>
                            </a:schemeClr>
                          </a:solidFill>
                        </a:rPr>
                        <a:t>k = 3 to 7, squared Euclidean, 100 iterations</a:t>
                      </a:r>
                    </a:p>
                  </a:txBody>
                  <a:tcPr marL="27336" marR="27336" marT="13668" marB="13668" anchor="ctr"/>
                </a:tc>
                <a:tc>
                  <a:txBody>
                    <a:bodyPr/>
                    <a:lstStyle/>
                    <a:p>
                      <a:r>
                        <a:rPr lang="en-US" sz="800">
                          <a:solidFill>
                            <a:schemeClr val="tx2">
                              <a:lumMod val="10000"/>
                            </a:schemeClr>
                          </a:solidFill>
                        </a:rPr>
                        <a:t>Trip distance, fare amount (normalized)</a:t>
                      </a:r>
                    </a:p>
                  </a:txBody>
                  <a:tcPr marL="27336" marR="27336" marT="13668" marB="13668" anchor="ctr"/>
                </a:tc>
              </a:tr>
              <a:tr h="282475">
                <a:tc>
                  <a:txBody>
                    <a:bodyPr/>
                    <a:lstStyle/>
                    <a:p>
                      <a:endParaRPr lang="en-US" sz="800">
                        <a:solidFill>
                          <a:schemeClr val="tx2">
                            <a:lumMod val="10000"/>
                          </a:schemeClr>
                        </a:solidFill>
                      </a:endParaRPr>
                    </a:p>
                  </a:txBody>
                  <a:tcPr marL="27336" marR="27336" marT="13668" marB="13668" anchor="ctr"/>
                </a:tc>
                <a:tc>
                  <a:txBody>
                    <a:bodyPr/>
                    <a:lstStyle/>
                    <a:p>
                      <a:r>
                        <a:rPr lang="en-US" sz="800">
                          <a:solidFill>
                            <a:schemeClr val="tx2">
                              <a:lumMod val="10000"/>
                            </a:schemeClr>
                          </a:solidFill>
                        </a:rPr>
                        <a:t>DBSCAN</a:t>
                      </a:r>
                    </a:p>
                  </a:txBody>
                  <a:tcPr marL="27336" marR="27336" marT="13668" marB="13668" anchor="ctr"/>
                </a:tc>
                <a:tc>
                  <a:txBody>
                    <a:bodyPr/>
                    <a:lstStyle/>
                    <a:p>
                      <a:r>
                        <a:rPr lang="fr-FR" sz="800">
                          <a:solidFill>
                            <a:schemeClr val="tx2">
                              <a:lumMod val="10000"/>
                            </a:schemeClr>
                          </a:solidFill>
                        </a:rPr>
                        <a:t>Groups dense areas, identifies noise</a:t>
                      </a:r>
                    </a:p>
                  </a:txBody>
                  <a:tcPr marL="27336" marR="27336" marT="13668" marB="13668" anchor="ctr"/>
                </a:tc>
                <a:tc>
                  <a:txBody>
                    <a:bodyPr/>
                    <a:lstStyle/>
                    <a:p>
                      <a:r>
                        <a:rPr lang="el-GR" sz="800">
                          <a:solidFill>
                            <a:schemeClr val="tx2">
                              <a:lumMod val="10000"/>
                            </a:schemeClr>
                          </a:solidFill>
                        </a:rPr>
                        <a:t>ε = 0.5, </a:t>
                      </a:r>
                      <a:r>
                        <a:rPr lang="en-US" sz="800">
                          <a:solidFill>
                            <a:schemeClr val="tx2">
                              <a:lumMod val="10000"/>
                            </a:schemeClr>
                          </a:solidFill>
                        </a:rPr>
                        <a:t>min_samples = 5</a:t>
                      </a:r>
                    </a:p>
                  </a:txBody>
                  <a:tcPr marL="27336" marR="27336" marT="13668" marB="13668" anchor="ctr"/>
                </a:tc>
                <a:tc>
                  <a:txBody>
                    <a:bodyPr/>
                    <a:lstStyle/>
                    <a:p>
                      <a:r>
                        <a:rPr lang="en-US" sz="800" dirty="0">
                          <a:solidFill>
                            <a:schemeClr val="tx2">
                              <a:lumMod val="10000"/>
                            </a:schemeClr>
                          </a:solidFill>
                        </a:rPr>
                        <a:t>Same as above</a:t>
                      </a:r>
                    </a:p>
                  </a:txBody>
                  <a:tcPr marL="27336" marR="27336" marT="13668" marB="13668"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90600" y="742950"/>
          <a:ext cx="5644443" cy="4064000"/>
        </p:xfrm>
        <a:graphic>
          <a:graphicData uri="http://schemas.openxmlformats.org/drawingml/2006/table">
            <a:tbl>
              <a:tblPr/>
              <a:tblGrid>
                <a:gridCol w="1881481"/>
                <a:gridCol w="1881481"/>
                <a:gridCol w="1881481"/>
              </a:tblGrid>
              <a:tr h="254000">
                <a:tc>
                  <a:txBody>
                    <a:bodyPr/>
                    <a:lstStyle/>
                    <a:p>
                      <a:pPr marL="0" marR="0" algn="ctr">
                        <a:lnSpc>
                          <a:spcPct val="150000"/>
                        </a:lnSpc>
                        <a:spcBef>
                          <a:spcPts val="0"/>
                        </a:spcBef>
                        <a:spcAft>
                          <a:spcPts val="0"/>
                        </a:spcAft>
                      </a:pPr>
                      <a:r>
                        <a:rPr lang="en-US" sz="1100" b="1" dirty="0">
                          <a:solidFill>
                            <a:schemeClr val="tx2">
                              <a:lumMod val="10000"/>
                            </a:schemeClr>
                          </a:solidFill>
                          <a:latin typeface="Times New Roman"/>
                          <a:ea typeface="Times New Roman"/>
                          <a:cs typeface="Times New Roman"/>
                        </a:rPr>
                        <a:t>Phase / Model</a:t>
                      </a:r>
                      <a:endParaRPr lang="en-US" sz="1000" dirty="0">
                        <a:solidFill>
                          <a:schemeClr val="tx2">
                            <a:lumMod val="10000"/>
                          </a:schemeClr>
                        </a:solidFill>
                        <a:latin typeface="Calibri"/>
                        <a:ea typeface="Calibri"/>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1100" b="1">
                          <a:solidFill>
                            <a:schemeClr val="tx2">
                              <a:lumMod val="10000"/>
                            </a:schemeClr>
                          </a:solidFill>
                          <a:latin typeface="Times New Roman"/>
                          <a:ea typeface="Times New Roman"/>
                          <a:cs typeface="Times New Roman"/>
                        </a:rPr>
                        <a:t>Libraries / Technologies</a:t>
                      </a:r>
                      <a:endParaRPr lang="en-US" sz="1000">
                        <a:solidFill>
                          <a:schemeClr val="tx2">
                            <a:lumMod val="10000"/>
                          </a:schemeClr>
                        </a:solidFill>
                        <a:latin typeface="Calibri"/>
                        <a:ea typeface="Calibri"/>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50000"/>
                        </a:lnSpc>
                        <a:spcBef>
                          <a:spcPts val="0"/>
                        </a:spcBef>
                        <a:spcAft>
                          <a:spcPts val="0"/>
                        </a:spcAft>
                      </a:pPr>
                      <a:r>
                        <a:rPr lang="en-US" sz="1100" b="1" dirty="0">
                          <a:solidFill>
                            <a:schemeClr val="tx2">
                              <a:lumMod val="10000"/>
                            </a:schemeClr>
                          </a:solidFill>
                          <a:latin typeface="Times New Roman"/>
                          <a:ea typeface="Times New Roman"/>
                          <a:cs typeface="Times New Roman"/>
                        </a:rPr>
                        <a:t>Purpose</a:t>
                      </a:r>
                      <a:endParaRPr lang="en-US" sz="1000" dirty="0">
                        <a:solidFill>
                          <a:schemeClr val="tx2">
                            <a:lumMod val="10000"/>
                          </a:schemeClr>
                        </a:solidFill>
                        <a:latin typeface="Calibri"/>
                        <a:ea typeface="Calibri"/>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508000">
                <a:tc>
                  <a:txBody>
                    <a:bodyPr/>
                    <a:lstStyle/>
                    <a:p>
                      <a:pPr marL="0" marR="0">
                        <a:lnSpc>
                          <a:spcPct val="150000"/>
                        </a:lnSpc>
                        <a:spcBef>
                          <a:spcPts val="0"/>
                        </a:spcBef>
                        <a:spcAft>
                          <a:spcPts val="0"/>
                        </a:spcAft>
                      </a:pPr>
                      <a:r>
                        <a:rPr lang="en-US" sz="1100">
                          <a:solidFill>
                            <a:schemeClr val="tx2">
                              <a:lumMod val="10000"/>
                            </a:schemeClr>
                          </a:solidFill>
                          <a:latin typeface="Times New Roman"/>
                          <a:ea typeface="Times New Roman"/>
                          <a:cs typeface="Times New Roman"/>
                        </a:rPr>
                        <a:t>k-Nearest Neighbors (kNN)</a:t>
                      </a:r>
                      <a:endParaRPr lang="en-US" sz="1000">
                        <a:solidFill>
                          <a:schemeClr val="tx2">
                            <a:lumMod val="10000"/>
                          </a:schemeClr>
                        </a:solidFill>
                        <a:latin typeface="Calibri"/>
                        <a:ea typeface="Calibri"/>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100">
                          <a:solidFill>
                            <a:schemeClr val="tx2">
                              <a:lumMod val="10000"/>
                            </a:schemeClr>
                          </a:solidFill>
                          <a:latin typeface="Times New Roman"/>
                          <a:ea typeface="Times New Roman"/>
                          <a:cs typeface="Times New Roman"/>
                        </a:rPr>
                        <a:t>NumPy</a:t>
                      </a:r>
                      <a:endParaRPr lang="en-US" sz="1000">
                        <a:solidFill>
                          <a:schemeClr val="tx2">
                            <a:lumMod val="10000"/>
                          </a:schemeClr>
                        </a:solidFill>
                        <a:latin typeface="Calibri"/>
                        <a:ea typeface="Calibri"/>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50000"/>
                        </a:lnSpc>
                        <a:spcBef>
                          <a:spcPts val="0"/>
                        </a:spcBef>
                        <a:spcAft>
                          <a:spcPts val="0"/>
                        </a:spcAft>
                      </a:pPr>
                      <a:r>
                        <a:rPr lang="en-US" sz="1100">
                          <a:solidFill>
                            <a:schemeClr val="tx2">
                              <a:lumMod val="10000"/>
                            </a:schemeClr>
                          </a:solidFill>
                          <a:latin typeface="Times New Roman"/>
                          <a:ea typeface="Times New Roman"/>
                          <a:cs typeface="Times New Roman"/>
                        </a:rPr>
                        <a:t>Numerical operations and array handling</a:t>
                      </a:r>
                      <a:endParaRPr lang="en-US" sz="1000">
                        <a:solidFill>
                          <a:schemeClr val="tx2">
                            <a:lumMod val="10000"/>
                          </a:schemeClr>
                        </a:solidFill>
                        <a:latin typeface="Calibri"/>
                        <a:ea typeface="Calibri"/>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762000">
                <a:tc>
                  <a:txBody>
                    <a:bodyPr/>
                    <a:lstStyle/>
                    <a:p>
                      <a:pPr marL="0" marR="0">
                        <a:lnSpc>
                          <a:spcPct val="150000"/>
                        </a:lnSpc>
                        <a:spcBef>
                          <a:spcPts val="0"/>
                        </a:spcBef>
                        <a:spcAft>
                          <a:spcPts val="0"/>
                        </a:spcAft>
                      </a:pPr>
                      <a:r>
                        <a:rPr lang="en-US" sz="1100" dirty="0">
                          <a:solidFill>
                            <a:schemeClr val="tx2">
                              <a:lumMod val="10000"/>
                            </a:schemeClr>
                          </a:solidFill>
                          <a:latin typeface="Times New Roman"/>
                          <a:ea typeface="Times New Roman"/>
                          <a:cs typeface="Times New Roman"/>
                        </a:rPr>
                        <a:t>Supervised Models</a:t>
                      </a:r>
                      <a:endParaRPr lang="en-US" sz="1000" dirty="0">
                        <a:solidFill>
                          <a:schemeClr val="tx2">
                            <a:lumMod val="10000"/>
                          </a:schemeClr>
                        </a:solidFill>
                        <a:latin typeface="Calibri"/>
                        <a:ea typeface="Calibri"/>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100">
                          <a:solidFill>
                            <a:schemeClr val="tx2">
                              <a:lumMod val="10000"/>
                            </a:schemeClr>
                          </a:solidFill>
                          <a:latin typeface="Times New Roman"/>
                          <a:ea typeface="Times New Roman"/>
                          <a:cs typeface="Times New Roman"/>
                        </a:rPr>
                        <a:t>scikit-learn (sklearn)</a:t>
                      </a:r>
                      <a:endParaRPr lang="en-US" sz="1000">
                        <a:solidFill>
                          <a:schemeClr val="tx2">
                            <a:lumMod val="10000"/>
                          </a:schemeClr>
                        </a:solidFill>
                        <a:latin typeface="Calibri"/>
                        <a:ea typeface="Calibri"/>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50000"/>
                        </a:lnSpc>
                        <a:spcBef>
                          <a:spcPts val="0"/>
                        </a:spcBef>
                        <a:spcAft>
                          <a:spcPts val="0"/>
                        </a:spcAft>
                      </a:pPr>
                      <a:r>
                        <a:rPr lang="en-US" sz="1100" dirty="0">
                          <a:solidFill>
                            <a:schemeClr val="tx2">
                              <a:lumMod val="10000"/>
                            </a:schemeClr>
                          </a:solidFill>
                          <a:latin typeface="Times New Roman"/>
                          <a:ea typeface="Times New Roman"/>
                          <a:cs typeface="Times New Roman"/>
                        </a:rPr>
                        <a:t>Algorithms like Linear Regression, Decision Tree, SVM</a:t>
                      </a:r>
                      <a:endParaRPr lang="en-US" sz="1000" dirty="0">
                        <a:solidFill>
                          <a:schemeClr val="tx2">
                            <a:lumMod val="10000"/>
                          </a:schemeClr>
                        </a:solidFill>
                        <a:latin typeface="Calibri"/>
                        <a:ea typeface="Calibri"/>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508000">
                <a:tc>
                  <a:txBody>
                    <a:bodyPr/>
                    <a:lstStyle/>
                    <a:p>
                      <a:pPr marL="0" marR="0">
                        <a:lnSpc>
                          <a:spcPct val="150000"/>
                        </a:lnSpc>
                        <a:spcBef>
                          <a:spcPts val="0"/>
                        </a:spcBef>
                        <a:spcAft>
                          <a:spcPts val="0"/>
                        </a:spcAft>
                      </a:pPr>
                      <a:r>
                        <a:rPr lang="en-US" sz="1100">
                          <a:solidFill>
                            <a:schemeClr val="tx2">
                              <a:lumMod val="10000"/>
                            </a:schemeClr>
                          </a:solidFill>
                          <a:latin typeface="Times New Roman"/>
                          <a:ea typeface="Times New Roman"/>
                          <a:cs typeface="Times New Roman"/>
                        </a:rPr>
                        <a:t>Ensemble Models</a:t>
                      </a:r>
                      <a:endParaRPr lang="en-US" sz="1000">
                        <a:solidFill>
                          <a:schemeClr val="tx2">
                            <a:lumMod val="10000"/>
                          </a:schemeClr>
                        </a:solidFill>
                        <a:latin typeface="Calibri"/>
                        <a:ea typeface="Calibri"/>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100">
                          <a:solidFill>
                            <a:schemeClr val="tx2">
                              <a:lumMod val="10000"/>
                            </a:schemeClr>
                          </a:solidFill>
                          <a:latin typeface="Times New Roman"/>
                          <a:ea typeface="Times New Roman"/>
                          <a:cs typeface="Times New Roman"/>
                        </a:rPr>
                        <a:t>scikit-learn, XGBoost</a:t>
                      </a:r>
                      <a:endParaRPr lang="en-US" sz="1000">
                        <a:solidFill>
                          <a:schemeClr val="tx2">
                            <a:lumMod val="10000"/>
                          </a:schemeClr>
                        </a:solidFill>
                        <a:latin typeface="Calibri"/>
                        <a:ea typeface="Calibri"/>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50000"/>
                        </a:lnSpc>
                        <a:spcBef>
                          <a:spcPts val="0"/>
                        </a:spcBef>
                        <a:spcAft>
                          <a:spcPts val="0"/>
                        </a:spcAft>
                      </a:pPr>
                      <a:r>
                        <a:rPr lang="en-US" sz="1100">
                          <a:solidFill>
                            <a:schemeClr val="tx2">
                              <a:lumMod val="10000"/>
                            </a:schemeClr>
                          </a:solidFill>
                          <a:latin typeface="Times New Roman"/>
                          <a:ea typeface="Times New Roman"/>
                          <a:cs typeface="Times New Roman"/>
                        </a:rPr>
                        <a:t>Random Forest (bagging), XGBoost (boosting)</a:t>
                      </a:r>
                      <a:endParaRPr lang="en-US" sz="1000">
                        <a:solidFill>
                          <a:schemeClr val="tx2">
                            <a:lumMod val="10000"/>
                          </a:schemeClr>
                        </a:solidFill>
                        <a:latin typeface="Calibri"/>
                        <a:ea typeface="Calibri"/>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508000">
                <a:tc>
                  <a:txBody>
                    <a:bodyPr/>
                    <a:lstStyle/>
                    <a:p>
                      <a:pPr marL="0" marR="0">
                        <a:lnSpc>
                          <a:spcPct val="150000"/>
                        </a:lnSpc>
                        <a:spcBef>
                          <a:spcPts val="0"/>
                        </a:spcBef>
                        <a:spcAft>
                          <a:spcPts val="0"/>
                        </a:spcAft>
                      </a:pPr>
                      <a:r>
                        <a:rPr lang="en-US" sz="1100">
                          <a:solidFill>
                            <a:schemeClr val="tx2">
                              <a:lumMod val="10000"/>
                            </a:schemeClr>
                          </a:solidFill>
                          <a:latin typeface="Times New Roman"/>
                          <a:ea typeface="Times New Roman"/>
                          <a:cs typeface="Times New Roman"/>
                        </a:rPr>
                        <a:t>Deep Learning Model</a:t>
                      </a:r>
                      <a:endParaRPr lang="en-US" sz="1000">
                        <a:solidFill>
                          <a:schemeClr val="tx2">
                            <a:lumMod val="10000"/>
                          </a:schemeClr>
                        </a:solidFill>
                        <a:latin typeface="Calibri"/>
                        <a:ea typeface="Calibri"/>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100">
                          <a:solidFill>
                            <a:schemeClr val="tx2">
                              <a:lumMod val="10000"/>
                            </a:schemeClr>
                          </a:solidFill>
                          <a:latin typeface="Times New Roman"/>
                          <a:ea typeface="Times New Roman"/>
                          <a:cs typeface="Times New Roman"/>
                        </a:rPr>
                        <a:t>TensorFlow or PyTorch</a:t>
                      </a:r>
                      <a:endParaRPr lang="en-US" sz="1000">
                        <a:solidFill>
                          <a:schemeClr val="tx2">
                            <a:lumMod val="10000"/>
                          </a:schemeClr>
                        </a:solidFill>
                        <a:latin typeface="Calibri"/>
                        <a:ea typeface="Calibri"/>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50000"/>
                        </a:lnSpc>
                        <a:spcBef>
                          <a:spcPts val="0"/>
                        </a:spcBef>
                        <a:spcAft>
                          <a:spcPts val="0"/>
                        </a:spcAft>
                      </a:pPr>
                      <a:r>
                        <a:rPr lang="en-US" sz="1100">
                          <a:solidFill>
                            <a:schemeClr val="tx2">
                              <a:lumMod val="10000"/>
                            </a:schemeClr>
                          </a:solidFill>
                          <a:latin typeface="Times New Roman"/>
                          <a:ea typeface="Times New Roman"/>
                          <a:cs typeface="Times New Roman"/>
                        </a:rPr>
                        <a:t>Building and training neural networks</a:t>
                      </a:r>
                      <a:endParaRPr lang="en-US" sz="1000">
                        <a:solidFill>
                          <a:schemeClr val="tx2">
                            <a:lumMod val="10000"/>
                          </a:schemeClr>
                        </a:solidFill>
                        <a:latin typeface="Calibri"/>
                        <a:ea typeface="Calibri"/>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508000">
                <a:tc>
                  <a:txBody>
                    <a:bodyPr/>
                    <a:lstStyle/>
                    <a:p>
                      <a:pPr marL="0" marR="0">
                        <a:lnSpc>
                          <a:spcPct val="150000"/>
                        </a:lnSpc>
                        <a:spcBef>
                          <a:spcPts val="0"/>
                        </a:spcBef>
                        <a:spcAft>
                          <a:spcPts val="0"/>
                        </a:spcAft>
                      </a:pPr>
                      <a:r>
                        <a:rPr lang="en-US" sz="1100">
                          <a:solidFill>
                            <a:schemeClr val="tx2">
                              <a:lumMod val="10000"/>
                            </a:schemeClr>
                          </a:solidFill>
                          <a:latin typeface="Times New Roman"/>
                          <a:ea typeface="Times New Roman"/>
                          <a:cs typeface="Times New Roman"/>
                        </a:rPr>
                        <a:t>Clustering</a:t>
                      </a:r>
                      <a:endParaRPr lang="en-US" sz="1000">
                        <a:solidFill>
                          <a:schemeClr val="tx2">
                            <a:lumMod val="10000"/>
                          </a:schemeClr>
                        </a:solidFill>
                        <a:latin typeface="Calibri"/>
                        <a:ea typeface="Calibri"/>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100">
                          <a:solidFill>
                            <a:schemeClr val="tx2">
                              <a:lumMod val="10000"/>
                            </a:schemeClr>
                          </a:solidFill>
                          <a:latin typeface="Times New Roman"/>
                          <a:ea typeface="Times New Roman"/>
                          <a:cs typeface="Times New Roman"/>
                        </a:rPr>
                        <a:t>scikit-learn</a:t>
                      </a:r>
                      <a:endParaRPr lang="en-US" sz="1000">
                        <a:solidFill>
                          <a:schemeClr val="tx2">
                            <a:lumMod val="10000"/>
                          </a:schemeClr>
                        </a:solidFill>
                        <a:latin typeface="Calibri"/>
                        <a:ea typeface="Calibri"/>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50000"/>
                        </a:lnSpc>
                        <a:spcBef>
                          <a:spcPts val="0"/>
                        </a:spcBef>
                        <a:spcAft>
                          <a:spcPts val="0"/>
                        </a:spcAft>
                      </a:pPr>
                      <a:r>
                        <a:rPr lang="en-US" sz="1100">
                          <a:solidFill>
                            <a:schemeClr val="tx2">
                              <a:lumMod val="10000"/>
                            </a:schemeClr>
                          </a:solidFill>
                          <a:latin typeface="Times New Roman"/>
                          <a:ea typeface="Times New Roman"/>
                          <a:cs typeface="Times New Roman"/>
                        </a:rPr>
                        <a:t>K-Means, DBSCAN, Hierarchical Clustering</a:t>
                      </a:r>
                      <a:endParaRPr lang="en-US" sz="1000">
                        <a:solidFill>
                          <a:schemeClr val="tx2">
                            <a:lumMod val="10000"/>
                          </a:schemeClr>
                        </a:solidFill>
                        <a:latin typeface="Calibri"/>
                        <a:ea typeface="Calibri"/>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508000">
                <a:tc>
                  <a:txBody>
                    <a:bodyPr/>
                    <a:lstStyle/>
                    <a:p>
                      <a:pPr marL="0" marR="0">
                        <a:lnSpc>
                          <a:spcPct val="150000"/>
                        </a:lnSpc>
                        <a:spcBef>
                          <a:spcPts val="0"/>
                        </a:spcBef>
                        <a:spcAft>
                          <a:spcPts val="0"/>
                        </a:spcAft>
                      </a:pPr>
                      <a:r>
                        <a:rPr lang="en-US" sz="1100">
                          <a:solidFill>
                            <a:schemeClr val="tx2">
                              <a:lumMod val="10000"/>
                            </a:schemeClr>
                          </a:solidFill>
                          <a:latin typeface="Times New Roman"/>
                          <a:ea typeface="Times New Roman"/>
                          <a:cs typeface="Times New Roman"/>
                        </a:rPr>
                        <a:t>Data Manipulation &amp; Analysis</a:t>
                      </a:r>
                      <a:endParaRPr lang="en-US" sz="1000">
                        <a:solidFill>
                          <a:schemeClr val="tx2">
                            <a:lumMod val="10000"/>
                          </a:schemeClr>
                        </a:solidFill>
                        <a:latin typeface="Calibri"/>
                        <a:ea typeface="Calibri"/>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100">
                          <a:solidFill>
                            <a:schemeClr val="tx2">
                              <a:lumMod val="10000"/>
                            </a:schemeClr>
                          </a:solidFill>
                          <a:latin typeface="Times New Roman"/>
                          <a:ea typeface="Times New Roman"/>
                          <a:cs typeface="Times New Roman"/>
                        </a:rPr>
                        <a:t>pandas</a:t>
                      </a:r>
                      <a:endParaRPr lang="en-US" sz="1000">
                        <a:solidFill>
                          <a:schemeClr val="tx2">
                            <a:lumMod val="10000"/>
                          </a:schemeClr>
                        </a:solidFill>
                        <a:latin typeface="Calibri"/>
                        <a:ea typeface="Calibri"/>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50000"/>
                        </a:lnSpc>
                        <a:spcBef>
                          <a:spcPts val="0"/>
                        </a:spcBef>
                        <a:spcAft>
                          <a:spcPts val="0"/>
                        </a:spcAft>
                      </a:pPr>
                      <a:r>
                        <a:rPr lang="en-US" sz="1100">
                          <a:solidFill>
                            <a:schemeClr val="tx2">
                              <a:lumMod val="10000"/>
                            </a:schemeClr>
                          </a:solidFill>
                          <a:latin typeface="Times New Roman"/>
                          <a:ea typeface="Times New Roman"/>
                          <a:cs typeface="Times New Roman"/>
                        </a:rPr>
                        <a:t>Data loading, cleaning, preprocessing</a:t>
                      </a:r>
                      <a:endParaRPr lang="en-US" sz="1000">
                        <a:solidFill>
                          <a:schemeClr val="tx2">
                            <a:lumMod val="10000"/>
                          </a:schemeClr>
                        </a:solidFill>
                        <a:latin typeface="Calibri"/>
                        <a:ea typeface="Calibri"/>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508000">
                <a:tc>
                  <a:txBody>
                    <a:bodyPr/>
                    <a:lstStyle/>
                    <a:p>
                      <a:pPr marL="0" marR="0">
                        <a:lnSpc>
                          <a:spcPct val="150000"/>
                        </a:lnSpc>
                        <a:spcBef>
                          <a:spcPts val="0"/>
                        </a:spcBef>
                        <a:spcAft>
                          <a:spcPts val="0"/>
                        </a:spcAft>
                      </a:pPr>
                      <a:r>
                        <a:rPr lang="en-US" sz="1100">
                          <a:solidFill>
                            <a:schemeClr val="tx2">
                              <a:lumMod val="10000"/>
                            </a:schemeClr>
                          </a:solidFill>
                          <a:latin typeface="Times New Roman"/>
                          <a:ea typeface="Times New Roman"/>
                          <a:cs typeface="Times New Roman"/>
                        </a:rPr>
                        <a:t>Data Visualization</a:t>
                      </a:r>
                      <a:endParaRPr lang="en-US" sz="1000">
                        <a:solidFill>
                          <a:schemeClr val="tx2">
                            <a:lumMod val="10000"/>
                          </a:schemeClr>
                        </a:solidFill>
                        <a:latin typeface="Calibri"/>
                        <a:ea typeface="Calibri"/>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100">
                          <a:solidFill>
                            <a:schemeClr val="tx2">
                              <a:lumMod val="10000"/>
                            </a:schemeClr>
                          </a:solidFill>
                          <a:latin typeface="Times New Roman"/>
                          <a:ea typeface="Times New Roman"/>
                          <a:cs typeface="Times New Roman"/>
                        </a:rPr>
                        <a:t>Matplotlib, Seaborn</a:t>
                      </a:r>
                      <a:endParaRPr lang="en-US" sz="1000">
                        <a:solidFill>
                          <a:schemeClr val="tx2">
                            <a:lumMod val="10000"/>
                          </a:schemeClr>
                        </a:solidFill>
                        <a:latin typeface="Calibri"/>
                        <a:ea typeface="Calibri"/>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nSpc>
                          <a:spcPct val="150000"/>
                        </a:lnSpc>
                        <a:spcBef>
                          <a:spcPts val="0"/>
                        </a:spcBef>
                        <a:spcAft>
                          <a:spcPts val="0"/>
                        </a:spcAft>
                      </a:pPr>
                      <a:r>
                        <a:rPr lang="en-US" sz="1100" dirty="0">
                          <a:solidFill>
                            <a:schemeClr val="tx2">
                              <a:lumMod val="10000"/>
                            </a:schemeClr>
                          </a:solidFill>
                          <a:latin typeface="Times New Roman"/>
                          <a:ea typeface="Times New Roman"/>
                          <a:cs typeface="Times New Roman"/>
                        </a:rPr>
                        <a:t>Plotting graphs, charts, cluster visualization</a:t>
                      </a:r>
                      <a:endParaRPr lang="en-US" sz="1000" dirty="0">
                        <a:solidFill>
                          <a:schemeClr val="tx2">
                            <a:lumMod val="10000"/>
                          </a:schemeClr>
                        </a:solidFill>
                        <a:latin typeface="Calibri"/>
                        <a:ea typeface="Calibri"/>
                        <a:cs typeface="Times New Roman"/>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sp>
        <p:nvSpPr>
          <p:cNvPr id="4710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0" tIns="304704"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TextBox 3"/>
          <p:cNvSpPr txBox="1"/>
          <p:nvPr/>
        </p:nvSpPr>
        <p:spPr>
          <a:xfrm>
            <a:off x="7086600" y="1657350"/>
            <a:ext cx="1752600" cy="1015663"/>
          </a:xfrm>
          <a:prstGeom prst="rect">
            <a:avLst/>
          </a:prstGeom>
          <a:noFill/>
        </p:spPr>
        <p:txBody>
          <a:bodyPr wrap="square" rtlCol="0">
            <a:spAutoFit/>
          </a:bodyPr>
          <a:lstStyle/>
          <a:p>
            <a:r>
              <a:rPr lang="en-US" sz="2000" b="1" dirty="0" smtClean="0"/>
              <a:t>Python Tools Progress</a:t>
            </a:r>
            <a:endParaRPr lang="en-US" sz="2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flipH="1">
            <a:off x="914400" y="133350"/>
            <a:ext cx="7443300" cy="544800"/>
          </a:xfrm>
        </p:spPr>
        <p:txBody>
          <a:bodyPr/>
          <a:lstStyle/>
          <a:p>
            <a:pPr algn="ctr"/>
            <a:r>
              <a:rPr lang="en-US" dirty="0" smtClean="0"/>
              <a:t>KNN Model</a:t>
            </a:r>
            <a:br>
              <a:rPr lang="en-US" dirty="0" smtClean="0"/>
            </a:br>
            <a:endParaRPr lang="en-US" dirty="0"/>
          </a:p>
        </p:txBody>
      </p:sp>
      <p:pic>
        <p:nvPicPr>
          <p:cNvPr id="5" name="Picture 4" descr="7.png"/>
          <p:cNvPicPr/>
          <p:nvPr/>
        </p:nvPicPr>
        <p:blipFill>
          <a:blip r:embed="rId2"/>
          <a:stretch>
            <a:fillRect/>
          </a:stretch>
        </p:blipFill>
        <p:spPr>
          <a:xfrm>
            <a:off x="0" y="819150"/>
            <a:ext cx="2620783" cy="2385391"/>
          </a:xfrm>
          <a:prstGeom prst="rect">
            <a:avLst/>
          </a:prstGeom>
        </p:spPr>
      </p:pic>
      <p:pic>
        <p:nvPicPr>
          <p:cNvPr id="6" name="Picture 5" descr="8.png"/>
          <p:cNvPicPr/>
          <p:nvPr/>
        </p:nvPicPr>
        <p:blipFill>
          <a:blip r:embed="rId3"/>
          <a:stretch>
            <a:fillRect/>
          </a:stretch>
        </p:blipFill>
        <p:spPr>
          <a:xfrm>
            <a:off x="2819400" y="895350"/>
            <a:ext cx="3102076" cy="2385391"/>
          </a:xfrm>
          <a:prstGeom prst="rect">
            <a:avLst/>
          </a:prstGeom>
        </p:spPr>
      </p:pic>
      <p:pic>
        <p:nvPicPr>
          <p:cNvPr id="7" name="Picture 6" descr="9.png"/>
          <p:cNvPicPr/>
          <p:nvPr/>
        </p:nvPicPr>
        <p:blipFill>
          <a:blip r:embed="rId4"/>
          <a:stretch>
            <a:fillRect/>
          </a:stretch>
        </p:blipFill>
        <p:spPr>
          <a:xfrm>
            <a:off x="6019800" y="895350"/>
            <a:ext cx="2646737" cy="2273125"/>
          </a:xfrm>
          <a:prstGeom prst="rect">
            <a:avLst/>
          </a:prstGeom>
        </p:spPr>
      </p:pic>
      <p:sp>
        <p:nvSpPr>
          <p:cNvPr id="8" name="TextBox 7"/>
          <p:cNvSpPr txBox="1"/>
          <p:nvPr/>
        </p:nvSpPr>
        <p:spPr>
          <a:xfrm>
            <a:off x="457200" y="3486150"/>
            <a:ext cx="8305800" cy="1169551"/>
          </a:xfrm>
          <a:prstGeom prst="rect">
            <a:avLst/>
          </a:prstGeom>
          <a:noFill/>
        </p:spPr>
        <p:txBody>
          <a:bodyPr wrap="square" rtlCol="0">
            <a:spAutoFit/>
          </a:bodyPr>
          <a:lstStyle/>
          <a:p>
            <a:pPr algn="ctr"/>
            <a:r>
              <a:rPr lang="en-US" dirty="0" smtClean="0"/>
              <a:t>The k-Nearest Neighbors (</a:t>
            </a:r>
            <a:r>
              <a:rPr lang="en-US" dirty="0" err="1" smtClean="0"/>
              <a:t>kNN</a:t>
            </a:r>
            <a:r>
              <a:rPr lang="en-US" dirty="0" smtClean="0"/>
              <a:t>) regression model showed strong performance on January 2019 taxi trip data. Most fare predictions were accurate, especially for fares under $30, as seen in the tight alignment along the y = x line. Prediction errors were mostly small and centered around zero, with a slight right skew, indicating more under-predictions than over-predictions. Large errors were rare, confirming the model’s reliability.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0.png"/>
          <p:cNvPicPr/>
          <p:nvPr/>
        </p:nvPicPr>
        <p:blipFill>
          <a:blip r:embed="rId2"/>
          <a:stretch>
            <a:fillRect/>
          </a:stretch>
        </p:blipFill>
        <p:spPr>
          <a:xfrm>
            <a:off x="609600" y="1200150"/>
            <a:ext cx="3505200" cy="2819400"/>
          </a:xfrm>
          <a:prstGeom prst="rect">
            <a:avLst/>
          </a:prstGeom>
        </p:spPr>
      </p:pic>
      <p:sp>
        <p:nvSpPr>
          <p:cNvPr id="4" name="TextBox 3"/>
          <p:cNvSpPr txBox="1"/>
          <p:nvPr/>
        </p:nvSpPr>
        <p:spPr>
          <a:xfrm>
            <a:off x="4495800" y="1581150"/>
            <a:ext cx="4343400" cy="2893100"/>
          </a:xfrm>
          <a:prstGeom prst="rect">
            <a:avLst/>
          </a:prstGeom>
          <a:noFill/>
        </p:spPr>
        <p:txBody>
          <a:bodyPr wrap="square" rtlCol="0">
            <a:spAutoFit/>
          </a:bodyPr>
          <a:lstStyle/>
          <a:p>
            <a:r>
              <a:rPr lang="en-US" dirty="0" smtClean="0"/>
              <a:t>The bar chart illustrates the true fare class distribution in the test dataset, categorizing taxi fares into "Low Fare (≤ $20)" and "High Fare (&gt; $20)". The distribution is imbalanced, with a significantly higher number of low fare trips—over 1,600 instances—compared to approximately 750 high fare trips. This skew indicates that lower fares are more common in the dataset, which could impact classification model performance and suggests the need for techniques like stratified sampling or class weighting to address potential bias.</a:t>
            </a:r>
          </a:p>
          <a:p>
            <a:r>
              <a:rPr lang="en-US" dirty="0" smtClean="0"/>
              <a:t>4o</a:t>
            </a:r>
          </a:p>
          <a:p>
            <a:endParaRPr lang="en-US" dirty="0"/>
          </a:p>
        </p:txBody>
      </p:sp>
      <p:sp>
        <p:nvSpPr>
          <p:cNvPr id="5" name="TextBox 4"/>
          <p:cNvSpPr txBox="1"/>
          <p:nvPr/>
        </p:nvSpPr>
        <p:spPr>
          <a:xfrm>
            <a:off x="1600200" y="361950"/>
            <a:ext cx="4724400" cy="646331"/>
          </a:xfrm>
          <a:prstGeom prst="rect">
            <a:avLst/>
          </a:prstGeom>
          <a:noFill/>
        </p:spPr>
        <p:txBody>
          <a:bodyPr wrap="square" rtlCol="0">
            <a:spAutoFit/>
          </a:bodyPr>
          <a:lstStyle/>
          <a:p>
            <a:pPr algn="ctr"/>
            <a:r>
              <a:rPr lang="en-US" sz="1800" b="1" dirty="0" smtClean="0"/>
              <a:t>True Fare Class Distribution in the Test Dataset</a:t>
            </a:r>
            <a:endParaRPr lang="en-US" sz="18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2.png"/>
          <p:cNvPicPr/>
          <p:nvPr/>
        </p:nvPicPr>
        <p:blipFill>
          <a:blip r:embed="rId2"/>
          <a:stretch>
            <a:fillRect/>
          </a:stretch>
        </p:blipFill>
        <p:spPr>
          <a:xfrm>
            <a:off x="381000" y="742950"/>
            <a:ext cx="3352800" cy="2505839"/>
          </a:xfrm>
          <a:prstGeom prst="rect">
            <a:avLst/>
          </a:prstGeom>
        </p:spPr>
      </p:pic>
      <p:pic>
        <p:nvPicPr>
          <p:cNvPr id="6" name="Picture 5" descr="13.png"/>
          <p:cNvPicPr/>
          <p:nvPr/>
        </p:nvPicPr>
        <p:blipFill>
          <a:blip r:embed="rId3"/>
          <a:stretch>
            <a:fillRect/>
          </a:stretch>
        </p:blipFill>
        <p:spPr>
          <a:xfrm>
            <a:off x="4953000" y="742950"/>
            <a:ext cx="3200400" cy="2438400"/>
          </a:xfrm>
          <a:prstGeom prst="rect">
            <a:avLst/>
          </a:prstGeom>
        </p:spPr>
      </p:pic>
      <p:sp>
        <p:nvSpPr>
          <p:cNvPr id="7" name="Rectangle 6"/>
          <p:cNvSpPr/>
          <p:nvPr/>
        </p:nvSpPr>
        <p:spPr>
          <a:xfrm>
            <a:off x="457200" y="3409950"/>
            <a:ext cx="3505200" cy="1384995"/>
          </a:xfrm>
          <a:prstGeom prst="rect">
            <a:avLst/>
          </a:prstGeom>
        </p:spPr>
        <p:txBody>
          <a:bodyPr wrap="square">
            <a:spAutoFit/>
          </a:bodyPr>
          <a:lstStyle/>
          <a:p>
            <a:r>
              <a:rPr lang="en-US" dirty="0" smtClean="0"/>
              <a:t>The model achieved an RMSE of 2.93, MAE of 2.09, and R² of 0.958, indicating a strong fit. The scatter plot shows predicted fares closely aligned with actual values, though some deviations highlight prediction errors in certain fare ranges.</a:t>
            </a:r>
            <a:endParaRPr lang="en-US" dirty="0"/>
          </a:p>
        </p:txBody>
      </p:sp>
      <p:sp>
        <p:nvSpPr>
          <p:cNvPr id="8" name="Rectangle 7"/>
          <p:cNvSpPr/>
          <p:nvPr/>
        </p:nvSpPr>
        <p:spPr>
          <a:xfrm>
            <a:off x="5334000" y="3333750"/>
            <a:ext cx="3352800" cy="1600438"/>
          </a:xfrm>
          <a:prstGeom prst="rect">
            <a:avLst/>
          </a:prstGeom>
        </p:spPr>
        <p:txBody>
          <a:bodyPr wrap="square">
            <a:spAutoFit/>
          </a:bodyPr>
          <a:lstStyle/>
          <a:p>
            <a:r>
              <a:rPr lang="en-US" dirty="0" smtClean="0"/>
              <a:t>The model classifies low (≤20) and high (&gt;20) fares with 94.6% accuracy. It achieves precision, recall, and F1-scores of 0.927, 0.894, and 0.911, respectively, performing slightly better on the low fare class due to class imbalance.</a:t>
            </a:r>
            <a:endParaRPr lang="en-US" dirty="0"/>
          </a:p>
        </p:txBody>
      </p:sp>
      <p:sp>
        <p:nvSpPr>
          <p:cNvPr id="10" name="TextBox 9"/>
          <p:cNvSpPr txBox="1"/>
          <p:nvPr/>
        </p:nvSpPr>
        <p:spPr>
          <a:xfrm>
            <a:off x="2438400" y="133350"/>
            <a:ext cx="3048000" cy="400110"/>
          </a:xfrm>
          <a:prstGeom prst="rect">
            <a:avLst/>
          </a:prstGeom>
          <a:noFill/>
        </p:spPr>
        <p:txBody>
          <a:bodyPr wrap="square" rtlCol="0">
            <a:spAutoFit/>
          </a:bodyPr>
          <a:lstStyle/>
          <a:p>
            <a:pPr algn="ctr"/>
            <a:r>
              <a:rPr lang="en-US" sz="2000" b="1" dirty="0" smtClean="0"/>
              <a:t>Supervised Learning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4.png"/>
          <p:cNvPicPr/>
          <p:nvPr/>
        </p:nvPicPr>
        <p:blipFill>
          <a:blip r:embed="rId2"/>
          <a:stretch>
            <a:fillRect/>
          </a:stretch>
        </p:blipFill>
        <p:spPr>
          <a:xfrm>
            <a:off x="0" y="0"/>
            <a:ext cx="2588547" cy="2597352"/>
          </a:xfrm>
          <a:prstGeom prst="rect">
            <a:avLst/>
          </a:prstGeom>
        </p:spPr>
      </p:pic>
      <p:pic>
        <p:nvPicPr>
          <p:cNvPr id="5" name="Picture 4" descr="15.png"/>
          <p:cNvPicPr/>
          <p:nvPr/>
        </p:nvPicPr>
        <p:blipFill>
          <a:blip r:embed="rId3"/>
          <a:stretch>
            <a:fillRect/>
          </a:stretch>
        </p:blipFill>
        <p:spPr>
          <a:xfrm>
            <a:off x="2590800" y="0"/>
            <a:ext cx="2529566" cy="2600076"/>
          </a:xfrm>
          <a:prstGeom prst="rect">
            <a:avLst/>
          </a:prstGeom>
        </p:spPr>
      </p:pic>
      <p:pic>
        <p:nvPicPr>
          <p:cNvPr id="6" name="Picture 5" descr="16.png"/>
          <p:cNvPicPr/>
          <p:nvPr/>
        </p:nvPicPr>
        <p:blipFill>
          <a:blip r:embed="rId4"/>
          <a:stretch>
            <a:fillRect/>
          </a:stretch>
        </p:blipFill>
        <p:spPr>
          <a:xfrm>
            <a:off x="3657600" y="3075305"/>
            <a:ext cx="5486400" cy="2068195"/>
          </a:xfrm>
          <a:prstGeom prst="rect">
            <a:avLst/>
          </a:prstGeom>
        </p:spPr>
      </p:pic>
      <p:sp>
        <p:nvSpPr>
          <p:cNvPr id="7" name="Rectangle 6"/>
          <p:cNvSpPr/>
          <p:nvPr/>
        </p:nvSpPr>
        <p:spPr>
          <a:xfrm>
            <a:off x="5410200" y="285750"/>
            <a:ext cx="3581400" cy="156966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200" dirty="0" smtClean="0">
                <a:solidFill>
                  <a:schemeClr val="tx2"/>
                </a:solidFill>
              </a:rPr>
              <a:t>Both ensemble models perform well in regression and classification. Random Forest slightly outperforms Gradient Boosting in regression (RMSE 2.97 vs. 3.37, R² 0.957 vs. 0.945) and shows higher recall in classification (0.930 vs. 0.911). Gradient Boosting has marginally better precision (0.902 vs. 0.892). Overall, both are effective with complementary strengths.</a:t>
            </a:r>
            <a:endParaRPr lang="en-US" sz="1200" dirty="0">
              <a:solidFill>
                <a:schemeClr val="tx2"/>
              </a:solidFill>
            </a:endParaRPr>
          </a:p>
        </p:txBody>
      </p:sp>
      <p:sp>
        <p:nvSpPr>
          <p:cNvPr id="9" name="Rectangle 8"/>
          <p:cNvSpPr/>
          <p:nvPr/>
        </p:nvSpPr>
        <p:spPr>
          <a:xfrm>
            <a:off x="76200" y="3486150"/>
            <a:ext cx="3581400"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000" dirty="0" smtClean="0">
                <a:solidFill>
                  <a:schemeClr val="tx2"/>
                </a:solidFill>
              </a:rPr>
              <a:t>The two bar plots show feature importance for Random Forest and Gradient Boosting regression models. In both, "</a:t>
            </a:r>
            <a:r>
              <a:rPr lang="en-US" sz="1000" dirty="0" err="1" smtClean="0">
                <a:solidFill>
                  <a:schemeClr val="tx2"/>
                </a:solidFill>
              </a:rPr>
              <a:t>fare_amount</a:t>
            </a:r>
            <a:r>
              <a:rPr lang="en-US" sz="1000" dirty="0" smtClean="0">
                <a:solidFill>
                  <a:schemeClr val="tx2"/>
                </a:solidFill>
              </a:rPr>
              <a:t>" dominates with a normalized score near 1.0, while "</a:t>
            </a:r>
            <a:r>
              <a:rPr lang="en-US" sz="1000" dirty="0" err="1" smtClean="0">
                <a:solidFill>
                  <a:schemeClr val="tx2"/>
                </a:solidFill>
              </a:rPr>
              <a:t>trip_distance</a:t>
            </a:r>
            <a:r>
              <a:rPr lang="en-US" sz="1000" dirty="0" smtClean="0">
                <a:solidFill>
                  <a:schemeClr val="tx2"/>
                </a:solidFill>
              </a:rPr>
              <a:t>" and "</a:t>
            </a:r>
            <a:r>
              <a:rPr lang="en-US" sz="1000" dirty="0" err="1" smtClean="0">
                <a:solidFill>
                  <a:schemeClr val="tx2"/>
                </a:solidFill>
              </a:rPr>
              <a:t>passenger_count</a:t>
            </a:r>
            <a:r>
              <a:rPr lang="en-US" sz="1000" dirty="0" smtClean="0">
                <a:solidFill>
                  <a:schemeClr val="tx2"/>
                </a:solidFill>
              </a:rPr>
              <a:t>" have minimal impact. Teal and orange colors distinguish the RF and GB models respectively.</a:t>
            </a:r>
            <a:endParaRPr lang="en-US" sz="1000" dirty="0">
              <a:solidFill>
                <a:schemeClr val="tx2"/>
              </a:solidFill>
            </a:endParaRPr>
          </a:p>
        </p:txBody>
      </p:sp>
      <p:sp>
        <p:nvSpPr>
          <p:cNvPr id="10" name="TextBox 9"/>
          <p:cNvSpPr txBox="1"/>
          <p:nvPr/>
        </p:nvSpPr>
        <p:spPr>
          <a:xfrm>
            <a:off x="2819400" y="2647950"/>
            <a:ext cx="3886200" cy="369332"/>
          </a:xfrm>
          <a:prstGeom prst="rect">
            <a:avLst/>
          </a:prstGeom>
          <a:noFill/>
        </p:spPr>
        <p:txBody>
          <a:bodyPr wrap="square" rtlCol="0">
            <a:spAutoFit/>
          </a:bodyPr>
          <a:lstStyle/>
          <a:p>
            <a:pPr algn="ctr"/>
            <a:r>
              <a:rPr lang="en-US" sz="1800" b="1" dirty="0" smtClean="0"/>
              <a:t>Ensemble Models Performance</a:t>
            </a:r>
            <a:endParaRPr lang="en-US" sz="18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7.png"/>
          <p:cNvPicPr/>
          <p:nvPr/>
        </p:nvPicPr>
        <p:blipFill>
          <a:blip r:embed="rId2"/>
          <a:stretch>
            <a:fillRect/>
          </a:stretch>
        </p:blipFill>
        <p:spPr>
          <a:xfrm>
            <a:off x="0" y="438150"/>
            <a:ext cx="4191000" cy="2449195"/>
          </a:xfrm>
          <a:prstGeom prst="rect">
            <a:avLst/>
          </a:prstGeom>
        </p:spPr>
      </p:pic>
      <p:pic>
        <p:nvPicPr>
          <p:cNvPr id="3" name="Picture 2" descr="18.png"/>
          <p:cNvPicPr/>
          <p:nvPr/>
        </p:nvPicPr>
        <p:blipFill>
          <a:blip r:embed="rId3"/>
          <a:stretch>
            <a:fillRect/>
          </a:stretch>
        </p:blipFill>
        <p:spPr>
          <a:xfrm>
            <a:off x="4343400" y="514350"/>
            <a:ext cx="4419600" cy="2482850"/>
          </a:xfrm>
          <a:prstGeom prst="rect">
            <a:avLst/>
          </a:prstGeom>
        </p:spPr>
      </p:pic>
      <p:sp>
        <p:nvSpPr>
          <p:cNvPr id="4" name="Rectangle 3"/>
          <p:cNvSpPr/>
          <p:nvPr/>
        </p:nvSpPr>
        <p:spPr>
          <a:xfrm>
            <a:off x="381000" y="3028950"/>
            <a:ext cx="3733800" cy="127727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1100" dirty="0" smtClean="0">
                <a:solidFill>
                  <a:schemeClr val="tx2">
                    <a:lumMod val="10000"/>
                  </a:schemeClr>
                </a:solidFill>
              </a:rPr>
              <a:t>Residual plots for Random Forest and Gradient Boosting models show accurate predictions at lower fare values, with residuals clustered around zero. However, as predicted fares increase, residual spread widens—indicating reduced accuracy. Random Forest also shows a slight downward trend, suggesting </a:t>
            </a:r>
            <a:r>
              <a:rPr lang="en-US" sz="1100" dirty="0" err="1" smtClean="0">
                <a:solidFill>
                  <a:schemeClr val="tx2">
                    <a:lumMod val="10000"/>
                  </a:schemeClr>
                </a:solidFill>
              </a:rPr>
              <a:t>underprediction</a:t>
            </a:r>
            <a:r>
              <a:rPr lang="en-US" sz="1100" dirty="0" smtClean="0">
                <a:solidFill>
                  <a:schemeClr val="tx2">
                    <a:lumMod val="10000"/>
                  </a:schemeClr>
                </a:solidFill>
              </a:rPr>
              <a:t> for higher fares and potential </a:t>
            </a:r>
            <a:r>
              <a:rPr lang="en-US" sz="1100" dirty="0" err="1" smtClean="0">
                <a:solidFill>
                  <a:schemeClr val="tx2">
                    <a:lumMod val="10000"/>
                  </a:schemeClr>
                </a:solidFill>
              </a:rPr>
              <a:t>heteroscedasticity</a:t>
            </a:r>
            <a:r>
              <a:rPr lang="en-US" sz="1100" dirty="0" smtClean="0">
                <a:solidFill>
                  <a:schemeClr val="tx2">
                    <a:lumMod val="10000"/>
                  </a:schemeClr>
                </a:solidFill>
              </a:rPr>
              <a:t>.</a:t>
            </a:r>
            <a:endParaRPr lang="en-US" sz="1100" dirty="0">
              <a:solidFill>
                <a:schemeClr val="tx2">
                  <a:lumMod val="10000"/>
                </a:schemeClr>
              </a:solidFill>
            </a:endParaRPr>
          </a:p>
        </p:txBody>
      </p:sp>
      <p:sp>
        <p:nvSpPr>
          <p:cNvPr id="5" name="Rectangle 4"/>
          <p:cNvSpPr/>
          <p:nvPr/>
        </p:nvSpPr>
        <p:spPr>
          <a:xfrm>
            <a:off x="4495800" y="3105150"/>
            <a:ext cx="4572000" cy="1600438"/>
          </a:xfrm>
          <a:prstGeom prst="rect">
            <a:avLst/>
          </a:prstGeom>
        </p:spPr>
        <p:style>
          <a:lnRef idx="1">
            <a:schemeClr val="accent4"/>
          </a:lnRef>
          <a:fillRef idx="3">
            <a:schemeClr val="accent4"/>
          </a:fillRef>
          <a:effectRef idx="2">
            <a:schemeClr val="accent4"/>
          </a:effectRef>
          <a:fontRef idx="minor">
            <a:schemeClr val="lt1"/>
          </a:fontRef>
        </p:style>
        <p:txBody>
          <a:bodyPr>
            <a:spAutoFit/>
          </a:bodyPr>
          <a:lstStyle/>
          <a:p>
            <a:r>
              <a:rPr lang="en-US" dirty="0" smtClean="0">
                <a:solidFill>
                  <a:schemeClr val="tx2">
                    <a:lumMod val="10000"/>
                  </a:schemeClr>
                </a:solidFill>
              </a:rPr>
              <a:t>The Random Forest model correctly predicted 1560 low and 678 high fares, while Gradient Boosting achieved 1570 and 664 respectively. RF had 82 false positives and 51 false negatives; GB had slightly fewer false positives (65) but more false negatives (72), indicating comparable overall accuracy with slight trade-offs in error types.</a:t>
            </a:r>
            <a:endParaRPr lang="en-US" dirty="0">
              <a:solidFill>
                <a:schemeClr val="tx2">
                  <a:lumMod val="10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971800" y="0"/>
            <a:ext cx="3200400" cy="615456"/>
          </a:xfrm>
          <a:prstGeom prst="rect">
            <a:avLst/>
          </a:prstGeom>
          <a:noFill/>
          <a:ln w="9525">
            <a:noFill/>
            <a:miter lim="800000"/>
            <a:headEnd/>
            <a:tailEnd/>
          </a:ln>
          <a:effectLst/>
        </p:spPr>
        <p:txBody>
          <a:bodyPr vert="horz" wrap="square" lIns="0" tIns="304704"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Cambria" pitchFamily="18" charset="0"/>
                <a:ea typeface="Times New Roman" pitchFamily="18" charset="0"/>
                <a:cs typeface="Times New Roman" pitchFamily="18" charset="0"/>
              </a:rPr>
              <a:t>D</a:t>
            </a:r>
            <a:r>
              <a:rPr kumimoji="0" lang="en-US" sz="2000" b="1" i="0" u="none" strike="noStrike" cap="none" normalizeH="0" baseline="0" dirty="0" smtClean="0" bmk="">
                <a:ln>
                  <a:noFill/>
                </a:ln>
                <a:solidFill>
                  <a:srgbClr val="000000"/>
                </a:solidFill>
                <a:effectLst/>
                <a:latin typeface="Cambria" pitchFamily="18" charset="0"/>
                <a:ea typeface="Times New Roman" pitchFamily="18" charset="0"/>
                <a:cs typeface="Times New Roman" pitchFamily="18" charset="0"/>
              </a:rPr>
              <a:t>eep Learning Model</a:t>
            </a:r>
            <a:endParaRPr kumimoji="0" lang="en-US" sz="2000" b="1" i="0" u="none" strike="noStrike" cap="none" normalizeH="0" baseline="0" dirty="0" smtClean="0">
              <a:ln>
                <a:noFill/>
              </a:ln>
              <a:solidFill>
                <a:srgbClr val="365F91"/>
              </a:solidFill>
              <a:effectLst/>
              <a:latin typeface="Cambria" pitchFamily="18" charset="0"/>
              <a:ea typeface="Times New Roman" pitchFamily="18" charset="0"/>
              <a:cs typeface="Times New Roman" pitchFamily="18" charset="0"/>
            </a:endParaRPr>
          </a:p>
        </p:txBody>
      </p:sp>
      <p:pic>
        <p:nvPicPr>
          <p:cNvPr id="5" name="Picture 4" descr="19.png"/>
          <p:cNvPicPr/>
          <p:nvPr/>
        </p:nvPicPr>
        <p:blipFill>
          <a:blip r:embed="rId2"/>
          <a:stretch>
            <a:fillRect/>
          </a:stretch>
        </p:blipFill>
        <p:spPr>
          <a:xfrm>
            <a:off x="0" y="133350"/>
            <a:ext cx="2286000" cy="2286000"/>
          </a:xfrm>
          <a:prstGeom prst="rect">
            <a:avLst/>
          </a:prstGeom>
        </p:spPr>
      </p:pic>
      <p:pic>
        <p:nvPicPr>
          <p:cNvPr id="6" name="Picture 5" descr="23.png"/>
          <p:cNvPicPr/>
          <p:nvPr/>
        </p:nvPicPr>
        <p:blipFill>
          <a:blip r:embed="rId3"/>
          <a:stretch>
            <a:fillRect/>
          </a:stretch>
        </p:blipFill>
        <p:spPr>
          <a:xfrm>
            <a:off x="2438400" y="819150"/>
            <a:ext cx="3581400" cy="2496710"/>
          </a:xfrm>
          <a:prstGeom prst="rect">
            <a:avLst/>
          </a:prstGeom>
        </p:spPr>
      </p:pic>
      <p:pic>
        <p:nvPicPr>
          <p:cNvPr id="7" name="Picture 6" descr="24.png"/>
          <p:cNvPicPr/>
          <p:nvPr/>
        </p:nvPicPr>
        <p:blipFill>
          <a:blip r:embed="rId4"/>
          <a:stretch>
            <a:fillRect/>
          </a:stretch>
        </p:blipFill>
        <p:spPr>
          <a:xfrm>
            <a:off x="6248400" y="514350"/>
            <a:ext cx="2278877" cy="2034836"/>
          </a:xfrm>
          <a:prstGeom prst="rect">
            <a:avLst/>
          </a:prstGeom>
        </p:spPr>
      </p:pic>
      <p:sp>
        <p:nvSpPr>
          <p:cNvPr id="10" name="TextBox 9"/>
          <p:cNvSpPr txBox="1"/>
          <p:nvPr/>
        </p:nvSpPr>
        <p:spPr>
          <a:xfrm>
            <a:off x="6172200" y="2647950"/>
            <a:ext cx="2590800" cy="2031325"/>
          </a:xfrm>
          <a:prstGeom prst="rect">
            <a:avLst/>
          </a:prstGeom>
          <a:noFill/>
        </p:spPr>
        <p:txBody>
          <a:bodyPr wrap="square" rtlCol="0">
            <a:spAutoFit/>
          </a:bodyPr>
          <a:lstStyle/>
          <a:p>
            <a:r>
              <a:rPr lang="en-US" dirty="0" smtClean="0"/>
              <a:t>The residual plot shows accurate predictions for low fares, with errors centered around zero, but increasing underestimation and variability for higher fares, indicating reduced model performance at those levels</a:t>
            </a:r>
            <a:r>
              <a:rPr lang="en-US" dirty="0" smtClean="0"/>
              <a:t>.</a:t>
            </a:r>
            <a:endParaRPr lang="en-US" dirty="0" smtClean="0"/>
          </a:p>
          <a:p>
            <a:endParaRPr lang="en-US" dirty="0"/>
          </a:p>
        </p:txBody>
      </p:sp>
      <p:sp>
        <p:nvSpPr>
          <p:cNvPr id="12" name="TextBox 11"/>
          <p:cNvSpPr txBox="1"/>
          <p:nvPr/>
        </p:nvSpPr>
        <p:spPr>
          <a:xfrm>
            <a:off x="2819400" y="3333750"/>
            <a:ext cx="3048000" cy="1600438"/>
          </a:xfrm>
          <a:prstGeom prst="rect">
            <a:avLst/>
          </a:prstGeom>
          <a:noFill/>
        </p:spPr>
        <p:txBody>
          <a:bodyPr wrap="square" rtlCol="0">
            <a:spAutoFit/>
          </a:bodyPr>
          <a:lstStyle/>
          <a:p>
            <a:r>
              <a:rPr lang="en-US" dirty="0" smtClean="0"/>
              <a:t>The residual plot indicates good accuracy for low fares but shows rising errors and underestimation for higher fares, revealing weaker model performance at higher fare levels</a:t>
            </a:r>
            <a:r>
              <a:rPr lang="en-US" dirty="0" smtClean="0"/>
              <a:t>.</a:t>
            </a:r>
            <a:endParaRPr lang="en-US" dirty="0" smtClean="0"/>
          </a:p>
          <a:p>
            <a:endParaRPr lang="en-US" dirty="0"/>
          </a:p>
        </p:txBody>
      </p:sp>
      <p:sp>
        <p:nvSpPr>
          <p:cNvPr id="15" name="TextBox 14"/>
          <p:cNvSpPr txBox="1"/>
          <p:nvPr/>
        </p:nvSpPr>
        <p:spPr>
          <a:xfrm>
            <a:off x="152400" y="2495550"/>
            <a:ext cx="2209800" cy="1546577"/>
          </a:xfrm>
          <a:prstGeom prst="rect">
            <a:avLst/>
          </a:prstGeom>
          <a:noFill/>
        </p:spPr>
        <p:txBody>
          <a:bodyPr wrap="square" rtlCol="0">
            <a:spAutoFit/>
          </a:bodyPr>
          <a:lstStyle/>
          <a:p>
            <a:r>
              <a:rPr lang="en-US" sz="1050" dirty="0" smtClean="0"/>
              <a:t>The scatter plot shows strong alignment between actual and predicted fares for lower amounts, with predictions clustering near the ideal line, but reveals increased </a:t>
            </a:r>
            <a:r>
              <a:rPr lang="en-US" sz="1050" dirty="0" smtClean="0"/>
              <a:t>under prediction </a:t>
            </a:r>
            <a:r>
              <a:rPr lang="en-US" sz="1050" dirty="0" smtClean="0"/>
              <a:t>and scatter at higher fares, indicating a slight decline in model accuracy at those levels</a:t>
            </a:r>
            <a:r>
              <a:rPr lang="en-US" sz="1050" dirty="0" smtClean="0"/>
              <a:t>.</a:t>
            </a:r>
            <a:endParaRPr lang="en-US" sz="105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5"/>
          </p:nvPr>
        </p:nvSpPr>
        <p:spPr/>
        <p:txBody>
          <a:bodyPr/>
          <a:lstStyle/>
          <a:p>
            <a:r>
              <a:rPr lang="en-US" dirty="0" smtClean="0"/>
              <a:t>Clustering K </a:t>
            </a:r>
            <a:r>
              <a:rPr lang="en-US" dirty="0" smtClean="0"/>
              <a:t>Means</a:t>
            </a:r>
            <a:endParaRPr lang="en-US" dirty="0"/>
          </a:p>
        </p:txBody>
      </p:sp>
      <p:pic>
        <p:nvPicPr>
          <p:cNvPr id="7" name="Picture 6" descr="download (3).png"/>
          <p:cNvPicPr/>
          <p:nvPr/>
        </p:nvPicPr>
        <p:blipFill>
          <a:blip r:embed="rId2" cstate="print"/>
          <a:stretch>
            <a:fillRect/>
          </a:stretch>
        </p:blipFill>
        <p:spPr>
          <a:xfrm>
            <a:off x="0" y="971550"/>
            <a:ext cx="2725896" cy="1796587"/>
          </a:xfrm>
          <a:prstGeom prst="rect">
            <a:avLst/>
          </a:prstGeom>
        </p:spPr>
      </p:pic>
      <p:pic>
        <p:nvPicPr>
          <p:cNvPr id="8" name="Picture 7" descr="download.png"/>
          <p:cNvPicPr/>
          <p:nvPr/>
        </p:nvPicPr>
        <p:blipFill>
          <a:blip r:embed="rId3" cstate="print"/>
          <a:stretch>
            <a:fillRect/>
          </a:stretch>
        </p:blipFill>
        <p:spPr>
          <a:xfrm>
            <a:off x="0" y="2876550"/>
            <a:ext cx="2743200" cy="1866584"/>
          </a:xfrm>
          <a:prstGeom prst="rect">
            <a:avLst/>
          </a:prstGeom>
        </p:spPr>
      </p:pic>
      <p:pic>
        <p:nvPicPr>
          <p:cNvPr id="9" name="Picture 8" descr="download (1).png"/>
          <p:cNvPicPr/>
          <p:nvPr/>
        </p:nvPicPr>
        <p:blipFill>
          <a:blip r:embed="rId4" cstate="print"/>
          <a:stretch>
            <a:fillRect/>
          </a:stretch>
        </p:blipFill>
        <p:spPr>
          <a:xfrm>
            <a:off x="2819400" y="971550"/>
            <a:ext cx="2986733" cy="1968500"/>
          </a:xfrm>
          <a:prstGeom prst="rect">
            <a:avLst/>
          </a:prstGeom>
        </p:spPr>
      </p:pic>
      <p:pic>
        <p:nvPicPr>
          <p:cNvPr id="10" name="Picture 9" descr="download (2).png"/>
          <p:cNvPicPr/>
          <p:nvPr/>
        </p:nvPicPr>
        <p:blipFill>
          <a:blip r:embed="rId5" cstate="print"/>
          <a:stretch>
            <a:fillRect/>
          </a:stretch>
        </p:blipFill>
        <p:spPr>
          <a:xfrm>
            <a:off x="2971800" y="3028950"/>
            <a:ext cx="2673350" cy="1908004"/>
          </a:xfrm>
          <a:prstGeom prst="rect">
            <a:avLst/>
          </a:prstGeom>
        </p:spPr>
      </p:pic>
      <p:sp>
        <p:nvSpPr>
          <p:cNvPr id="11" name="TextBox 10"/>
          <p:cNvSpPr txBox="1"/>
          <p:nvPr/>
        </p:nvSpPr>
        <p:spPr>
          <a:xfrm>
            <a:off x="6096000" y="1504950"/>
            <a:ext cx="2514600" cy="2677656"/>
          </a:xfrm>
          <a:prstGeom prst="rect">
            <a:avLst/>
          </a:prstGeom>
          <a:noFill/>
        </p:spPr>
        <p:txBody>
          <a:bodyPr wrap="square" rtlCol="0">
            <a:spAutoFit/>
          </a:bodyPr>
          <a:lstStyle/>
          <a:p>
            <a:r>
              <a:rPr lang="en-US" dirty="0" smtClean="0"/>
              <a:t>The PCA-based scatter plots compare DBSCAN and K-Means clustering, with DBSCAN revealing 10 flexible clusters and outliers, while K-Means (k = 3, 5, 7) forms fixed, </a:t>
            </a:r>
            <a:r>
              <a:rPr lang="en-US" dirty="0" err="1" smtClean="0"/>
              <a:t>centroid</a:t>
            </a:r>
            <a:r>
              <a:rPr lang="en-US" dirty="0" smtClean="0"/>
              <a:t>-based clusters. The visualizations highlight DBSCAN’s ability to detect irregular shapes and K-Means’ sensitivity to the chosen number of clusters.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 (4).png"/>
          <p:cNvPicPr/>
          <p:nvPr/>
        </p:nvPicPr>
        <p:blipFill>
          <a:blip r:embed="rId2"/>
          <a:stretch>
            <a:fillRect/>
          </a:stretch>
        </p:blipFill>
        <p:spPr>
          <a:xfrm>
            <a:off x="152400" y="133350"/>
            <a:ext cx="4419600" cy="2156588"/>
          </a:xfrm>
          <a:prstGeom prst="rect">
            <a:avLst/>
          </a:prstGeom>
        </p:spPr>
      </p:pic>
      <p:pic>
        <p:nvPicPr>
          <p:cNvPr id="5" name="Picture 4" descr="download (5).png"/>
          <p:cNvPicPr/>
          <p:nvPr/>
        </p:nvPicPr>
        <p:blipFill>
          <a:blip r:embed="rId3"/>
          <a:stretch>
            <a:fillRect/>
          </a:stretch>
        </p:blipFill>
        <p:spPr>
          <a:xfrm>
            <a:off x="5715000" y="0"/>
            <a:ext cx="3200400" cy="3105150"/>
          </a:xfrm>
          <a:prstGeom prst="rect">
            <a:avLst/>
          </a:prstGeom>
        </p:spPr>
      </p:pic>
      <p:sp>
        <p:nvSpPr>
          <p:cNvPr id="7" name="TextBox 6"/>
          <p:cNvSpPr txBox="1"/>
          <p:nvPr/>
        </p:nvSpPr>
        <p:spPr>
          <a:xfrm>
            <a:off x="76200" y="2647950"/>
            <a:ext cx="4419600" cy="1384995"/>
          </a:xfrm>
          <a:prstGeom prst="rect">
            <a:avLst/>
          </a:prstGeom>
          <a:noFill/>
        </p:spPr>
        <p:txBody>
          <a:bodyPr wrap="square" rtlCol="0">
            <a:spAutoFit/>
          </a:bodyPr>
          <a:lstStyle/>
          <a:p>
            <a:r>
              <a:rPr lang="en-US" dirty="0" smtClean="0"/>
              <a:t>The Silhouette Score and Elbow Method plots suggest that k = 3 is the optimal number of clusters. It provides the highest silhouette score (above 0.60) and a sharp drop in inertia, indicating well-separated, compact clusters with minimal gains beyond this point</a:t>
            </a:r>
            <a:r>
              <a:rPr lang="en-US" dirty="0" smtClean="0"/>
              <a:t>.</a:t>
            </a:r>
            <a:endParaRPr lang="en-US" dirty="0" smtClean="0"/>
          </a:p>
        </p:txBody>
      </p:sp>
      <p:sp>
        <p:nvSpPr>
          <p:cNvPr id="9" name="TextBox 8"/>
          <p:cNvSpPr txBox="1"/>
          <p:nvPr/>
        </p:nvSpPr>
        <p:spPr>
          <a:xfrm>
            <a:off x="5486400" y="3333750"/>
            <a:ext cx="3124200" cy="1600438"/>
          </a:xfrm>
          <a:prstGeom prst="rect">
            <a:avLst/>
          </a:prstGeom>
          <a:noFill/>
        </p:spPr>
        <p:txBody>
          <a:bodyPr wrap="square" rtlCol="0">
            <a:spAutoFit/>
          </a:bodyPr>
          <a:lstStyle/>
          <a:p>
            <a:r>
              <a:rPr lang="en-US" dirty="0" smtClean="0"/>
              <a:t>The Silhouette Score and Elbow Method plots indicate that k = 3 is optimal for K-Means clustering, offering the best balance of well-separated, cohesive clusters and minimal within-cluster variance, with little improvement beyond this point</a:t>
            </a:r>
            <a:r>
              <a:rPr lang="en-US" dirty="0" smtClean="0"/>
              <a:t>.</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8"/>
        <p:cNvGrpSpPr/>
        <p:nvPr/>
      </p:nvGrpSpPr>
      <p:grpSpPr>
        <a:xfrm>
          <a:off x="0" y="0"/>
          <a:ext cx="0" cy="0"/>
          <a:chOff x="0" y="0"/>
          <a:chExt cx="0" cy="0"/>
        </a:xfrm>
      </p:grpSpPr>
      <p:grpSp>
        <p:nvGrpSpPr>
          <p:cNvPr id="1860" name="Google Shape;1860;p36"/>
          <p:cNvGrpSpPr/>
          <p:nvPr/>
        </p:nvGrpSpPr>
        <p:grpSpPr>
          <a:xfrm rot="2120665">
            <a:off x="806012" y="-112309"/>
            <a:ext cx="385166" cy="357746"/>
            <a:chOff x="2797467" y="161118"/>
            <a:chExt cx="1396959" cy="1297507"/>
          </a:xfrm>
        </p:grpSpPr>
        <p:sp>
          <p:nvSpPr>
            <p:cNvPr id="1861" name="Google Shape;1861;p36"/>
            <p:cNvSpPr/>
            <p:nvPr/>
          </p:nvSpPr>
          <p:spPr>
            <a:xfrm>
              <a:off x="2797467" y="161118"/>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6"/>
            <p:cNvSpPr/>
            <p:nvPr/>
          </p:nvSpPr>
          <p:spPr>
            <a:xfrm>
              <a:off x="3367846" y="161118"/>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6"/>
            <p:cNvSpPr/>
            <p:nvPr/>
          </p:nvSpPr>
          <p:spPr>
            <a:xfrm>
              <a:off x="3938226" y="161118"/>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6"/>
            <p:cNvSpPr/>
            <p:nvPr/>
          </p:nvSpPr>
          <p:spPr>
            <a:xfrm>
              <a:off x="2797467" y="678550"/>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6"/>
            <p:cNvSpPr/>
            <p:nvPr/>
          </p:nvSpPr>
          <p:spPr>
            <a:xfrm>
              <a:off x="3367821" y="678550"/>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6"/>
            <p:cNvSpPr/>
            <p:nvPr/>
          </p:nvSpPr>
          <p:spPr>
            <a:xfrm>
              <a:off x="3938201" y="678550"/>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6"/>
            <p:cNvSpPr/>
            <p:nvPr/>
          </p:nvSpPr>
          <p:spPr>
            <a:xfrm>
              <a:off x="2797467" y="1196125"/>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6"/>
            <p:cNvSpPr/>
            <p:nvPr/>
          </p:nvSpPr>
          <p:spPr>
            <a:xfrm>
              <a:off x="3367821" y="1196125"/>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6"/>
            <p:cNvSpPr/>
            <p:nvPr/>
          </p:nvSpPr>
          <p:spPr>
            <a:xfrm>
              <a:off x="3938201" y="1196125"/>
              <a:ext cx="256200" cy="262500"/>
            </a:xfrm>
            <a:prstGeom prst="ellipse">
              <a:avLst/>
            </a:prstGeom>
            <a:solidFill>
              <a:srgbClr val="2970B1">
                <a:alpha val="52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0" name="Google Shape;1870;p36"/>
          <p:cNvSpPr txBox="1">
            <a:spLocks noGrp="1"/>
          </p:cNvSpPr>
          <p:nvPr>
            <p:ph type="title"/>
          </p:nvPr>
        </p:nvSpPr>
        <p:spPr>
          <a:xfrm flipH="1">
            <a:off x="762000" y="742950"/>
            <a:ext cx="4200300" cy="743700"/>
          </a:xfrm>
          <a:prstGeom prst="rect">
            <a:avLst/>
          </a:prstGeom>
        </p:spPr>
        <p:txBody>
          <a:bodyPr spcFirstLastPara="1" wrap="square" lIns="91425" tIns="91425" rIns="91425" bIns="91425" anchor="t" anchorCtr="0">
            <a:noAutofit/>
          </a:bodyPr>
          <a:lstStyle/>
          <a:p>
            <a:pPr lvl="0"/>
            <a:r>
              <a:rPr lang="en-US" sz="3200" dirty="0" smtClean="0"/>
              <a:t>Introduction</a:t>
            </a:r>
            <a:endParaRPr sz="3200"/>
          </a:p>
        </p:txBody>
      </p:sp>
      <p:sp>
        <p:nvSpPr>
          <p:cNvPr id="1871" name="Google Shape;1871;p36"/>
          <p:cNvSpPr txBox="1">
            <a:spLocks noGrp="1"/>
          </p:cNvSpPr>
          <p:nvPr>
            <p:ph type="title" idx="2"/>
          </p:nvPr>
        </p:nvSpPr>
        <p:spPr>
          <a:xfrm flipH="1">
            <a:off x="304800" y="1581150"/>
            <a:ext cx="5791200" cy="2286000"/>
          </a:xfrm>
          <a:prstGeom prst="rect">
            <a:avLst/>
          </a:prstGeom>
        </p:spPr>
        <p:txBody>
          <a:bodyPr spcFirstLastPara="1" wrap="square" lIns="91425" tIns="91425" rIns="91425" bIns="91425" anchor="t" anchorCtr="0">
            <a:noAutofit/>
          </a:bodyPr>
          <a:lstStyle/>
          <a:p>
            <a:pPr lvl="0"/>
            <a:r>
              <a:rPr lang="en-US" dirty="0" smtClean="0"/>
              <a:t>In 2019, New York City recorded over 103 million taxi trips, offering a rich dataset for analyzing urban mobility. With the transportation sector contributing around $15 billion annually, accurate fare prediction is crucial for operational efficiency and improved user experience. This study leverages trip data—such as distance, location, time, and passenger count—to enhance fare estimation, supporting smart city initiatives and data-driven urban planning.</a:t>
            </a:r>
            <a:endParaRPr/>
          </a:p>
        </p:txBody>
      </p:sp>
      <p:grpSp>
        <p:nvGrpSpPr>
          <p:cNvPr id="1873" name="Google Shape;1873;p36"/>
          <p:cNvGrpSpPr/>
          <p:nvPr/>
        </p:nvGrpSpPr>
        <p:grpSpPr>
          <a:xfrm>
            <a:off x="6461168" y="2608395"/>
            <a:ext cx="1001358" cy="928767"/>
            <a:chOff x="-62511900" y="4129100"/>
            <a:chExt cx="304050" cy="282000"/>
          </a:xfrm>
        </p:grpSpPr>
        <p:sp>
          <p:nvSpPr>
            <p:cNvPr id="1874" name="Google Shape;1874;p36"/>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6"/>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6"/>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6"/>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6"/>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143000" y="539750"/>
          <a:ext cx="6934200" cy="4064001"/>
        </p:xfrm>
        <a:graphic>
          <a:graphicData uri="http://schemas.openxmlformats.org/drawingml/2006/table">
            <a:tbl>
              <a:tblPr/>
              <a:tblGrid>
                <a:gridCol w="990600"/>
                <a:gridCol w="1447800"/>
                <a:gridCol w="1752600"/>
                <a:gridCol w="2743200"/>
              </a:tblGrid>
              <a:tr h="145143">
                <a:tc>
                  <a:txBody>
                    <a:bodyPr/>
                    <a:lstStyle/>
                    <a:p>
                      <a:pPr marL="0" marR="0" algn="ctr">
                        <a:lnSpc>
                          <a:spcPct val="115000"/>
                        </a:lnSpc>
                        <a:spcBef>
                          <a:spcPts val="0"/>
                        </a:spcBef>
                        <a:spcAft>
                          <a:spcPts val="0"/>
                        </a:spcAft>
                      </a:pPr>
                      <a:r>
                        <a:rPr lang="en-US" sz="800" b="1">
                          <a:latin typeface="Times New Roman"/>
                          <a:ea typeface="Times New Roman"/>
                          <a:cs typeface="Times New Roman"/>
                        </a:rPr>
                        <a:t>Category</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b="1">
                          <a:latin typeface="Times New Roman"/>
                          <a:ea typeface="Times New Roman"/>
                          <a:cs typeface="Times New Roman"/>
                        </a:rPr>
                        <a:t>Model / Method</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b="1">
                          <a:latin typeface="Times New Roman"/>
                          <a:ea typeface="Times New Roman"/>
                          <a:cs typeface="Times New Roman"/>
                        </a:rPr>
                        <a:t>Key Performance Metrics</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800" b="1">
                          <a:latin typeface="Times New Roman"/>
                          <a:ea typeface="Times New Roman"/>
                          <a:cs typeface="Times New Roman"/>
                        </a:rPr>
                        <a:t>Insights / Observations</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857">
                <a:tc>
                  <a:txBody>
                    <a:bodyPr/>
                    <a:lstStyle/>
                    <a:p>
                      <a:pPr marL="0" marR="0">
                        <a:lnSpc>
                          <a:spcPct val="115000"/>
                        </a:lnSpc>
                        <a:spcBef>
                          <a:spcPts val="0"/>
                        </a:spcBef>
                        <a:spcAft>
                          <a:spcPts val="0"/>
                        </a:spcAft>
                      </a:pPr>
                      <a:r>
                        <a:rPr lang="en-US" sz="800" b="1">
                          <a:latin typeface="Times New Roman"/>
                          <a:ea typeface="Times New Roman"/>
                          <a:cs typeface="Times New Roman"/>
                        </a:rPr>
                        <a:t>Regression</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b="1" dirty="0">
                          <a:latin typeface="Times New Roman"/>
                          <a:ea typeface="Times New Roman"/>
                          <a:cs typeface="Times New Roman"/>
                        </a:rPr>
                        <a:t>Linear Regression</a:t>
                      </a:r>
                      <a:endParaRPr lang="en-US" sz="800" dirty="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Times New Roman"/>
                          <a:ea typeface="Times New Roman"/>
                          <a:cs typeface="Times New Roman"/>
                        </a:rPr>
                        <a:t>RMSE: 2.93, MAE: 2.09, R²: 0.958</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Times New Roman"/>
                          <a:ea typeface="Times New Roman"/>
                          <a:cs typeface="Times New Roman"/>
                        </a:rPr>
                        <a:t>Strong fit; closely aligned predictions with actual fares; minor bias in some ranges</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857">
                <a:tc>
                  <a:txBody>
                    <a:bodyPr/>
                    <a:lstStyle/>
                    <a:p>
                      <a:endParaRPr lang="en-US" sz="800">
                        <a:latin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b="1">
                          <a:latin typeface="Times New Roman"/>
                          <a:ea typeface="Times New Roman"/>
                          <a:cs typeface="Times New Roman"/>
                        </a:rPr>
                        <a:t>kNN Regression</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Times New Roman"/>
                          <a:ea typeface="Times New Roman"/>
                          <a:cs typeface="Times New Roman"/>
                        </a:rPr>
                        <a:t>Visual: Tight clustering below $30</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Times New Roman"/>
                          <a:ea typeface="Times New Roman"/>
                          <a:cs typeface="Times New Roman"/>
                        </a:rPr>
                        <a:t>High accuracy for short trips and low fares; larger errors for long trips; right-skewed residuals</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86">
                <a:tc>
                  <a:txBody>
                    <a:bodyPr/>
                    <a:lstStyle/>
                    <a:p>
                      <a:endParaRPr lang="en-US" sz="800">
                        <a:latin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b="1">
                          <a:latin typeface="Times New Roman"/>
                          <a:ea typeface="Times New Roman"/>
                          <a:cs typeface="Times New Roman"/>
                        </a:rPr>
                        <a:t>Random Forest</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Times New Roman"/>
                          <a:ea typeface="Times New Roman"/>
                          <a:cs typeface="Times New Roman"/>
                        </a:rPr>
                        <a:t>RMSE: 2.97, MAE: 2.08, R²: 0.957</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Times New Roman"/>
                          <a:ea typeface="Times New Roman"/>
                          <a:cs typeface="Times New Roman"/>
                        </a:rPr>
                        <a:t>Slightly better than GB; strong performance and generalization</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86">
                <a:tc>
                  <a:txBody>
                    <a:bodyPr/>
                    <a:lstStyle/>
                    <a:p>
                      <a:endParaRPr lang="en-US" sz="800">
                        <a:latin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b="1">
                          <a:latin typeface="Times New Roman"/>
                          <a:ea typeface="Times New Roman"/>
                          <a:cs typeface="Times New Roman"/>
                        </a:rPr>
                        <a:t>Gradient Boosting</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Times New Roman"/>
                          <a:ea typeface="Times New Roman"/>
                          <a:cs typeface="Times New Roman"/>
                        </a:rPr>
                        <a:t>RMSE: 3.37, MAE: 2.17, R²: 0.945</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Times New Roman"/>
                          <a:ea typeface="Times New Roman"/>
                          <a:cs typeface="Times New Roman"/>
                        </a:rPr>
                        <a:t>High precision; slight underperformance vs RF; good overall accuracy</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857">
                <a:tc>
                  <a:txBody>
                    <a:bodyPr/>
                    <a:lstStyle/>
                    <a:p>
                      <a:endParaRPr lang="en-US" sz="800">
                        <a:latin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b="1">
                          <a:latin typeface="Times New Roman"/>
                          <a:ea typeface="Times New Roman"/>
                          <a:cs typeface="Times New Roman"/>
                        </a:rPr>
                        <a:t>Deep Learning (DNN)</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Times New Roman"/>
                          <a:ea typeface="Times New Roman"/>
                          <a:cs typeface="Times New Roman"/>
                        </a:rPr>
                        <a:t>RMSE: 3.22, MAE: 1.48, R²: 0.93</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Times New Roman"/>
                          <a:ea typeface="Times New Roman"/>
                          <a:cs typeface="Times New Roman"/>
                        </a:rPr>
                        <a:t>Best MAE among all; excellent low-fare prediction; underestimates high fares slightly</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86">
                <a:tc>
                  <a:txBody>
                    <a:bodyPr/>
                    <a:lstStyle/>
                    <a:p>
                      <a:pPr marL="0" marR="0">
                        <a:lnSpc>
                          <a:spcPct val="115000"/>
                        </a:lnSpc>
                        <a:spcBef>
                          <a:spcPts val="0"/>
                        </a:spcBef>
                        <a:spcAft>
                          <a:spcPts val="0"/>
                        </a:spcAft>
                      </a:pPr>
                      <a:r>
                        <a:rPr lang="en-US" sz="800" b="1">
                          <a:latin typeface="Times New Roman"/>
                          <a:ea typeface="Times New Roman"/>
                          <a:cs typeface="Times New Roman"/>
                        </a:rPr>
                        <a:t>Classification</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b="1">
                          <a:latin typeface="Times New Roman"/>
                          <a:ea typeface="Times New Roman"/>
                          <a:cs typeface="Times New Roman"/>
                        </a:rPr>
                        <a:t>Logistic Regression</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Times New Roman"/>
                          <a:ea typeface="Times New Roman"/>
                          <a:cs typeface="Times New Roman"/>
                        </a:rPr>
                        <a:t>Accuracy: 94.6%, F1: 0.911</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Times New Roman"/>
                          <a:ea typeface="Times New Roman"/>
                          <a:cs typeface="Times New Roman"/>
                        </a:rPr>
                        <a:t>Performs well on both classes; favors low-fare due to class imbalance</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86">
                <a:tc>
                  <a:txBody>
                    <a:bodyPr/>
                    <a:lstStyle/>
                    <a:p>
                      <a:endParaRPr lang="en-US" sz="800">
                        <a:latin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b="1">
                          <a:latin typeface="Times New Roman"/>
                          <a:ea typeface="Times New Roman"/>
                          <a:cs typeface="Times New Roman"/>
                        </a:rPr>
                        <a:t>Random Forest (Class.)</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Times New Roman"/>
                          <a:ea typeface="Times New Roman"/>
                          <a:cs typeface="Times New Roman"/>
                        </a:rPr>
                        <a:t>Accuracy: 94.4%, F1: 0.911</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Times New Roman"/>
                          <a:ea typeface="Times New Roman"/>
                          <a:cs typeface="Times New Roman"/>
                        </a:rPr>
                        <a:t>Balanced recall and precision; slightly better at identifying high fares</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714">
                <a:tc>
                  <a:txBody>
                    <a:bodyPr/>
                    <a:lstStyle/>
                    <a:p>
                      <a:endParaRPr lang="en-US" sz="800">
                        <a:latin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b="1">
                          <a:latin typeface="Times New Roman"/>
                          <a:ea typeface="Times New Roman"/>
                          <a:cs typeface="Times New Roman"/>
                        </a:rPr>
                        <a:t>Gradient Boosting (Class.)</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Times New Roman"/>
                          <a:ea typeface="Times New Roman"/>
                          <a:cs typeface="Times New Roman"/>
                        </a:rPr>
                        <a:t>Accuracy: 94.2%, F1: 0.906</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Times New Roman"/>
                          <a:ea typeface="Times New Roman"/>
                          <a:cs typeface="Times New Roman"/>
                        </a:rPr>
                        <a:t>High precision; more false positives than RF</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2857">
                <a:tc>
                  <a:txBody>
                    <a:bodyPr/>
                    <a:lstStyle/>
                    <a:p>
                      <a:pPr marL="0" marR="0">
                        <a:lnSpc>
                          <a:spcPct val="115000"/>
                        </a:lnSpc>
                        <a:spcBef>
                          <a:spcPts val="0"/>
                        </a:spcBef>
                        <a:spcAft>
                          <a:spcPts val="0"/>
                        </a:spcAft>
                      </a:pPr>
                      <a:r>
                        <a:rPr lang="en-US" sz="800" b="1">
                          <a:latin typeface="Times New Roman"/>
                          <a:ea typeface="Times New Roman"/>
                          <a:cs typeface="Times New Roman"/>
                        </a:rPr>
                        <a:t>Clustering</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b="1">
                          <a:latin typeface="Times New Roman"/>
                          <a:ea typeface="Times New Roman"/>
                          <a:cs typeface="Times New Roman"/>
                        </a:rPr>
                        <a:t>K-Means (k = 3)</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Times New Roman"/>
                          <a:ea typeface="Times New Roman"/>
                          <a:cs typeface="Times New Roman"/>
                        </a:rPr>
                        <a:t>Silhouette Score &gt; 0.60</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Times New Roman"/>
                          <a:ea typeface="Times New Roman"/>
                          <a:cs typeface="Times New Roman"/>
                        </a:rPr>
                        <a:t>Best balance of cohesion and separation; k=3 optimal per elbow and silhouette</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86">
                <a:tc>
                  <a:txBody>
                    <a:bodyPr/>
                    <a:lstStyle/>
                    <a:p>
                      <a:endParaRPr lang="en-US" sz="800">
                        <a:latin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b="1">
                          <a:latin typeface="Times New Roman"/>
                          <a:ea typeface="Times New Roman"/>
                          <a:cs typeface="Times New Roman"/>
                        </a:rPr>
                        <a:t>DBSCAN</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Times New Roman"/>
                          <a:ea typeface="Times New Roman"/>
                          <a:cs typeface="Times New Roman"/>
                        </a:rPr>
                        <a:t>10 clusters + noise</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Times New Roman"/>
                          <a:ea typeface="Times New Roman"/>
                          <a:cs typeface="Times New Roman"/>
                        </a:rPr>
                        <a:t>Captures complex, non-linear clusters; good for outlier detection</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8000">
                <a:tc>
                  <a:txBody>
                    <a:bodyPr/>
                    <a:lstStyle/>
                    <a:p>
                      <a:pPr marL="0" marR="0">
                        <a:lnSpc>
                          <a:spcPct val="115000"/>
                        </a:lnSpc>
                        <a:spcBef>
                          <a:spcPts val="0"/>
                        </a:spcBef>
                        <a:spcAft>
                          <a:spcPts val="0"/>
                        </a:spcAft>
                      </a:pPr>
                      <a:r>
                        <a:rPr lang="en-US" sz="800" b="1">
                          <a:latin typeface="Times New Roman"/>
                          <a:ea typeface="Times New Roman"/>
                          <a:cs typeface="Times New Roman"/>
                        </a:rPr>
                        <a:t>Other Insights</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Times New Roman"/>
                          <a:ea typeface="Times New Roman"/>
                          <a:cs typeface="Times New Roman"/>
                        </a:rPr>
                        <a:t>—</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Times New Roman"/>
                          <a:ea typeface="Times New Roman"/>
                          <a:cs typeface="Times New Roman"/>
                        </a:rPr>
                        <a:t>—</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Times New Roman"/>
                          <a:ea typeface="Times New Roman"/>
                          <a:cs typeface="Times New Roman"/>
                        </a:rPr>
                        <a:t>Residuals show heteroscedasticity (larger errors for longer trips); fare prediction most accurate for short trips and low fares</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0286">
                <a:tc>
                  <a:txBody>
                    <a:bodyPr/>
                    <a:lstStyle/>
                    <a:p>
                      <a:pPr marL="0" marR="0">
                        <a:lnSpc>
                          <a:spcPct val="115000"/>
                        </a:lnSpc>
                        <a:spcBef>
                          <a:spcPts val="0"/>
                        </a:spcBef>
                        <a:spcAft>
                          <a:spcPts val="0"/>
                        </a:spcAft>
                      </a:pPr>
                      <a:r>
                        <a:rPr lang="en-US" sz="800" b="1">
                          <a:latin typeface="Times New Roman"/>
                          <a:ea typeface="Times New Roman"/>
                          <a:cs typeface="Times New Roman"/>
                        </a:rPr>
                        <a:t>Feature Importance</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Times New Roman"/>
                          <a:ea typeface="Times New Roman"/>
                          <a:cs typeface="Times New Roman"/>
                        </a:rPr>
                        <a:t>RF &amp; GB Regression</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a:latin typeface="Times New Roman"/>
                          <a:ea typeface="Times New Roman"/>
                          <a:cs typeface="Times New Roman"/>
                        </a:rPr>
                        <a:t>Fare amount &gt;&gt; Trip distance, passenger count</a:t>
                      </a:r>
                      <a:endParaRPr lang="en-US" sz="80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800" dirty="0">
                          <a:latin typeface="Times New Roman"/>
                          <a:ea typeface="Times New Roman"/>
                          <a:cs typeface="Times New Roman"/>
                        </a:rPr>
                        <a:t>Fare amount is dominant predictor; others contribute minimally</a:t>
                      </a:r>
                      <a:endParaRPr lang="en-US" sz="800" dirty="0">
                        <a:latin typeface="Calibri"/>
                        <a:ea typeface="Calibri"/>
                        <a:cs typeface="Times New Roman"/>
                      </a:endParaRPr>
                    </a:p>
                  </a:txBody>
                  <a:tcPr marL="23665" marR="236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6081" name="Rectangle 1"/>
          <p:cNvSpPr>
            <a:spLocks noChangeArrowheads="1"/>
          </p:cNvSpPr>
          <p:nvPr/>
        </p:nvSpPr>
        <p:spPr bwMode="auto">
          <a:xfrm>
            <a:off x="2514600" y="57150"/>
            <a:ext cx="3667992"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K</a:t>
            </a:r>
            <a:r>
              <a:rPr kumimoji="0" lang="en-US" sz="2000" b="1" i="0" u="none" strike="noStrike" cap="none" normalizeH="0" baseline="0" dirty="0" smtClean="0" bmk="">
                <a:ln>
                  <a:noFill/>
                </a:ln>
                <a:solidFill>
                  <a:schemeClr val="tx1"/>
                </a:solidFill>
                <a:effectLst/>
                <a:latin typeface="Calibri" pitchFamily="34" charset="0"/>
                <a:ea typeface="Times New Roman" pitchFamily="18" charset="0"/>
                <a:cs typeface="Times New Roman" pitchFamily="18" charset="0"/>
              </a:rPr>
              <a:t>ey Findings from Model Results</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52400" y="438150"/>
            <a:ext cx="4267200" cy="838200"/>
          </a:xfrm>
        </p:spPr>
        <p:txBody>
          <a:bodyPr/>
          <a:lstStyle/>
          <a:p>
            <a:pPr algn="l"/>
            <a:r>
              <a:rPr lang="en-US" sz="2000" dirty="0" smtClean="0"/>
              <a:t>Future Scope and </a:t>
            </a:r>
            <a:r>
              <a:rPr lang="en-US" sz="2000" dirty="0" smtClean="0"/>
              <a:t>Recommendations</a:t>
            </a:r>
            <a:endParaRPr lang="en-US" sz="2000" dirty="0"/>
          </a:p>
        </p:txBody>
      </p:sp>
      <p:sp>
        <p:nvSpPr>
          <p:cNvPr id="3" name="TextBox 2"/>
          <p:cNvSpPr txBox="1"/>
          <p:nvPr/>
        </p:nvSpPr>
        <p:spPr>
          <a:xfrm>
            <a:off x="76200" y="1428750"/>
            <a:ext cx="4191000" cy="2800767"/>
          </a:xfrm>
          <a:prstGeom prst="rect">
            <a:avLst/>
          </a:prstGeom>
          <a:noFill/>
        </p:spPr>
        <p:txBody>
          <a:bodyPr wrap="square" rtlCol="0">
            <a:spAutoFit/>
          </a:bodyPr>
          <a:lstStyle/>
          <a:p>
            <a:r>
              <a:rPr lang="en-US" sz="1600" dirty="0" smtClean="0"/>
              <a:t>Future </a:t>
            </a:r>
            <a:r>
              <a:rPr lang="en-US" sz="1600" dirty="0" smtClean="0"/>
              <a:t>work could improve performance by adding external data (weather, traffic, events), addressing class imbalance with advanced techniques, and exploring deep learning models like LSTM or Transformers for temporal patterns. Using geospatial clustering (e.g., HDBSCAN) can reveal better location insights. Deploying real-time prediction systems with interactive dashboards would enhance usability for drivers and passengers</a:t>
            </a:r>
            <a:r>
              <a:rPr lang="en-US" sz="1600" dirty="0" smtClean="0"/>
              <a:t>.</a:t>
            </a:r>
            <a:endParaRPr lang="en-US" sz="1600" dirty="0" smtClean="0"/>
          </a:p>
        </p:txBody>
      </p:sp>
      <p:sp>
        <p:nvSpPr>
          <p:cNvPr id="4" name="TextBox 3"/>
          <p:cNvSpPr txBox="1"/>
          <p:nvPr/>
        </p:nvSpPr>
        <p:spPr>
          <a:xfrm>
            <a:off x="4724400" y="1581150"/>
            <a:ext cx="4038600" cy="2893100"/>
          </a:xfrm>
          <a:prstGeom prst="rect">
            <a:avLst/>
          </a:prstGeom>
          <a:noFill/>
        </p:spPr>
        <p:txBody>
          <a:bodyPr wrap="square" rtlCol="0">
            <a:spAutoFit/>
          </a:bodyPr>
          <a:lstStyle/>
          <a:p>
            <a:r>
              <a:rPr lang="en-US" dirty="0" smtClean="0"/>
              <a:t>This project evaluated various models to predict taxi fares and classify fare categories using the NYC Yellow Taxi 2019 dataset. Linear regression and ensemble methods showed strong regression accuracy, with deep learning achieving the lowest MAE. Logistic regression and Random Forest performed well in classification despite class imbalance. Clustering uncovered meaningful fare and passenger patterns. Fare amount was the key feature, and models worked best on short trips with lower fares. These insights support improved pricing and service strategies.</a:t>
            </a:r>
            <a:endParaRPr lang="en-US" dirty="0"/>
          </a:p>
        </p:txBody>
      </p:sp>
      <p:sp>
        <p:nvSpPr>
          <p:cNvPr id="5" name="Title 1"/>
          <p:cNvSpPr txBox="1">
            <a:spLocks/>
          </p:cNvSpPr>
          <p:nvPr/>
        </p:nvSpPr>
        <p:spPr>
          <a:xfrm flipH="1">
            <a:off x="4648200" y="514350"/>
            <a:ext cx="4267200" cy="685800"/>
          </a:xfrm>
          <a:prstGeom prst="rect">
            <a:avLst/>
          </a:prstGeom>
          <a:noFill/>
          <a:ln>
            <a:noFill/>
          </a:ln>
        </p:spPr>
        <p:txBody>
          <a:bodyPr spcFirstLastPara="1" wrap="square" lIns="91425" tIns="91425" rIns="91425" bIns="91425" anchor="t" anchorCtr="0">
            <a:noAutofit/>
          </a:bodyPr>
          <a:lstStyle/>
          <a:p>
            <a:pPr lvl="0">
              <a:buClr>
                <a:schemeClr val="dk1"/>
              </a:buClr>
              <a:buSzPts val="3500"/>
            </a:pPr>
            <a:r>
              <a:rPr lang="en-US" sz="2000" b="1" dirty="0" smtClean="0"/>
              <a:t>Conclusion</a:t>
            </a:r>
            <a:endParaRPr kumimoji="0" lang="en-US" sz="2000" b="1" i="0" u="none" strike="noStrike" kern="0" cap="none" spc="0" normalizeH="0" baseline="0" noProof="0" dirty="0">
              <a:ln>
                <a:noFill/>
              </a:ln>
              <a:solidFill>
                <a:schemeClr val="dk1"/>
              </a:solidFill>
              <a:effectLst/>
              <a:uLnTx/>
              <a:uFillTx/>
              <a:latin typeface="IBM Plex Sans"/>
              <a:ea typeface="IBM Plex Sans"/>
              <a:cs typeface="IBM Plex Sans"/>
              <a:sym typeface="IBM Plex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8"/>
          <p:cNvSpPr txBox="1">
            <a:spLocks noGrp="1"/>
          </p:cNvSpPr>
          <p:nvPr>
            <p:ph type="title" idx="5"/>
          </p:nvPr>
        </p:nvSpPr>
        <p:spPr>
          <a:xfrm flipH="1">
            <a:off x="987150" y="378991"/>
            <a:ext cx="7443300" cy="544800"/>
          </a:xfrm>
          <a:prstGeom prst="rect">
            <a:avLst/>
          </a:prstGeom>
        </p:spPr>
        <p:txBody>
          <a:bodyPr spcFirstLastPara="1" wrap="square" lIns="91425" tIns="91425" rIns="91425" bIns="91425" anchor="t" anchorCtr="0">
            <a:noAutofit/>
          </a:bodyPr>
          <a:lstStyle/>
          <a:p>
            <a:pPr lvl="0" algn="ctr"/>
            <a:r>
              <a:rPr lang="en-US" dirty="0" smtClean="0"/>
              <a:t>Problem Statement</a:t>
            </a:r>
            <a:endParaRPr/>
          </a:p>
        </p:txBody>
      </p:sp>
      <p:grpSp>
        <p:nvGrpSpPr>
          <p:cNvPr id="1891" name="Google Shape;1891;p38"/>
          <p:cNvGrpSpPr/>
          <p:nvPr/>
        </p:nvGrpSpPr>
        <p:grpSpPr>
          <a:xfrm>
            <a:off x="1704772" y="1688588"/>
            <a:ext cx="2544600" cy="2605800"/>
            <a:chOff x="720000" y="1888163"/>
            <a:chExt cx="2544600" cy="2605800"/>
          </a:xfrm>
        </p:grpSpPr>
        <p:sp>
          <p:nvSpPr>
            <p:cNvPr id="1892" name="Google Shape;1892;p38"/>
            <p:cNvSpPr/>
            <p:nvPr/>
          </p:nvSpPr>
          <p:spPr>
            <a:xfrm>
              <a:off x="872400" y="2040563"/>
              <a:ext cx="2392200" cy="24534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3" name="Google Shape;1893;p38"/>
            <p:cNvGrpSpPr/>
            <p:nvPr/>
          </p:nvGrpSpPr>
          <p:grpSpPr>
            <a:xfrm>
              <a:off x="720000" y="1888163"/>
              <a:ext cx="2392200" cy="2453400"/>
              <a:chOff x="720000" y="1888163"/>
              <a:chExt cx="2392200" cy="2453400"/>
            </a:xfrm>
          </p:grpSpPr>
          <p:sp>
            <p:nvSpPr>
              <p:cNvPr id="1894" name="Google Shape;1894;p38"/>
              <p:cNvSpPr/>
              <p:nvPr/>
            </p:nvSpPr>
            <p:spPr>
              <a:xfrm>
                <a:off x="720000" y="1888163"/>
                <a:ext cx="2392200" cy="24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5" name="Google Shape;1895;p38"/>
              <p:cNvGrpSpPr/>
              <p:nvPr/>
            </p:nvGrpSpPr>
            <p:grpSpPr>
              <a:xfrm>
                <a:off x="720000" y="1889443"/>
                <a:ext cx="779700" cy="2450872"/>
                <a:chOff x="3473700" y="-39450"/>
                <a:chExt cx="779700" cy="5222400"/>
              </a:xfrm>
            </p:grpSpPr>
            <p:cxnSp>
              <p:nvCxnSpPr>
                <p:cNvPr id="1896" name="Google Shape;1896;p38"/>
                <p:cNvCxnSpPr/>
                <p:nvPr/>
              </p:nvCxnSpPr>
              <p:spPr>
                <a:xfrm flipH="1">
                  <a:off x="3473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897" name="Google Shape;1897;p38"/>
                <p:cNvCxnSpPr/>
                <p:nvPr/>
              </p:nvCxnSpPr>
              <p:spPr>
                <a:xfrm flipH="1">
                  <a:off x="3627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898" name="Google Shape;1898;p38"/>
                <p:cNvCxnSpPr/>
                <p:nvPr/>
              </p:nvCxnSpPr>
              <p:spPr>
                <a:xfrm flipH="1">
                  <a:off x="3782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899" name="Google Shape;1899;p38"/>
                <p:cNvCxnSpPr/>
                <p:nvPr/>
              </p:nvCxnSpPr>
              <p:spPr>
                <a:xfrm flipH="1">
                  <a:off x="3936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900" name="Google Shape;1900;p38"/>
                <p:cNvCxnSpPr/>
                <p:nvPr/>
              </p:nvCxnSpPr>
              <p:spPr>
                <a:xfrm flipH="1">
                  <a:off x="4090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901" name="Google Shape;1901;p38"/>
                <p:cNvCxnSpPr/>
                <p:nvPr/>
              </p:nvCxnSpPr>
              <p:spPr>
                <a:xfrm flipH="1">
                  <a:off x="4244700" y="-39450"/>
                  <a:ext cx="8700" cy="5222400"/>
                </a:xfrm>
                <a:prstGeom prst="straightConnector1">
                  <a:avLst/>
                </a:prstGeom>
                <a:noFill/>
                <a:ln w="9525" cap="flat" cmpd="sng">
                  <a:solidFill>
                    <a:schemeClr val="lt2"/>
                  </a:solidFill>
                  <a:prstDash val="solid"/>
                  <a:round/>
                  <a:headEnd type="none" w="med" len="med"/>
                  <a:tailEnd type="none" w="med" len="med"/>
                </a:ln>
              </p:spPr>
            </p:cxnSp>
          </p:grpSp>
        </p:grpSp>
      </p:grpSp>
      <p:sp>
        <p:nvSpPr>
          <p:cNvPr id="1902" name="Google Shape;1902;p38"/>
          <p:cNvSpPr txBox="1">
            <a:spLocks noGrp="1"/>
          </p:cNvSpPr>
          <p:nvPr>
            <p:ph type="title"/>
          </p:nvPr>
        </p:nvSpPr>
        <p:spPr>
          <a:xfrm flipH="1">
            <a:off x="2196763" y="2587551"/>
            <a:ext cx="1402800" cy="4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1</a:t>
            </a:r>
            <a:endParaRPr/>
          </a:p>
        </p:txBody>
      </p:sp>
      <p:grpSp>
        <p:nvGrpSpPr>
          <p:cNvPr id="1903" name="Google Shape;1903;p38"/>
          <p:cNvGrpSpPr/>
          <p:nvPr/>
        </p:nvGrpSpPr>
        <p:grpSpPr>
          <a:xfrm>
            <a:off x="5050073" y="1688588"/>
            <a:ext cx="2544600" cy="2605800"/>
            <a:chOff x="3432000" y="1874388"/>
            <a:chExt cx="2544600" cy="2605800"/>
          </a:xfrm>
        </p:grpSpPr>
        <p:sp>
          <p:nvSpPr>
            <p:cNvPr id="1904" name="Google Shape;1904;p38"/>
            <p:cNvSpPr/>
            <p:nvPr/>
          </p:nvSpPr>
          <p:spPr>
            <a:xfrm>
              <a:off x="3584400" y="2026788"/>
              <a:ext cx="2392200" cy="24534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5" name="Google Shape;1905;p38"/>
            <p:cNvGrpSpPr/>
            <p:nvPr/>
          </p:nvGrpSpPr>
          <p:grpSpPr>
            <a:xfrm>
              <a:off x="3432000" y="1874388"/>
              <a:ext cx="2392200" cy="2453403"/>
              <a:chOff x="1288850" y="2039925"/>
              <a:chExt cx="2392200" cy="2453403"/>
            </a:xfrm>
          </p:grpSpPr>
          <p:sp>
            <p:nvSpPr>
              <p:cNvPr id="1906" name="Google Shape;1906;p38"/>
              <p:cNvSpPr/>
              <p:nvPr/>
            </p:nvSpPr>
            <p:spPr>
              <a:xfrm>
                <a:off x="1288850" y="2039925"/>
                <a:ext cx="2392200" cy="24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7" name="Google Shape;1907;p38"/>
              <p:cNvGrpSpPr/>
              <p:nvPr/>
            </p:nvGrpSpPr>
            <p:grpSpPr>
              <a:xfrm>
                <a:off x="1288850" y="2042456"/>
                <a:ext cx="779700" cy="2450872"/>
                <a:chOff x="3473700" y="-39450"/>
                <a:chExt cx="779700" cy="5222400"/>
              </a:xfrm>
            </p:grpSpPr>
            <p:cxnSp>
              <p:nvCxnSpPr>
                <p:cNvPr id="1908" name="Google Shape;1908;p38"/>
                <p:cNvCxnSpPr/>
                <p:nvPr/>
              </p:nvCxnSpPr>
              <p:spPr>
                <a:xfrm flipH="1">
                  <a:off x="34737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909" name="Google Shape;1909;p38"/>
                <p:cNvCxnSpPr/>
                <p:nvPr/>
              </p:nvCxnSpPr>
              <p:spPr>
                <a:xfrm flipH="1">
                  <a:off x="36279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910" name="Google Shape;1910;p38"/>
                <p:cNvCxnSpPr/>
                <p:nvPr/>
              </p:nvCxnSpPr>
              <p:spPr>
                <a:xfrm flipH="1">
                  <a:off x="37821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911" name="Google Shape;1911;p38"/>
                <p:cNvCxnSpPr/>
                <p:nvPr/>
              </p:nvCxnSpPr>
              <p:spPr>
                <a:xfrm flipH="1">
                  <a:off x="39363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912" name="Google Shape;1912;p38"/>
                <p:cNvCxnSpPr/>
                <p:nvPr/>
              </p:nvCxnSpPr>
              <p:spPr>
                <a:xfrm flipH="1">
                  <a:off x="4090500" y="-39450"/>
                  <a:ext cx="8700" cy="5222400"/>
                </a:xfrm>
                <a:prstGeom prst="straightConnector1">
                  <a:avLst/>
                </a:prstGeom>
                <a:noFill/>
                <a:ln w="9525" cap="flat" cmpd="sng">
                  <a:solidFill>
                    <a:schemeClr val="lt2"/>
                  </a:solidFill>
                  <a:prstDash val="solid"/>
                  <a:round/>
                  <a:headEnd type="none" w="med" len="med"/>
                  <a:tailEnd type="none" w="med" len="med"/>
                </a:ln>
              </p:spPr>
            </p:cxnSp>
            <p:cxnSp>
              <p:nvCxnSpPr>
                <p:cNvPr id="1913" name="Google Shape;1913;p38"/>
                <p:cNvCxnSpPr/>
                <p:nvPr/>
              </p:nvCxnSpPr>
              <p:spPr>
                <a:xfrm flipH="1">
                  <a:off x="4244700" y="-39450"/>
                  <a:ext cx="8700" cy="5222400"/>
                </a:xfrm>
                <a:prstGeom prst="straightConnector1">
                  <a:avLst/>
                </a:prstGeom>
                <a:noFill/>
                <a:ln w="9525" cap="flat" cmpd="sng">
                  <a:solidFill>
                    <a:schemeClr val="lt2"/>
                  </a:solidFill>
                  <a:prstDash val="solid"/>
                  <a:round/>
                  <a:headEnd type="none" w="med" len="med"/>
                  <a:tailEnd type="none" w="med" len="med"/>
                </a:ln>
              </p:spPr>
            </p:cxnSp>
          </p:grpSp>
        </p:grpSp>
      </p:grpSp>
      <p:sp>
        <p:nvSpPr>
          <p:cNvPr id="1914" name="Google Shape;1914;p38"/>
          <p:cNvSpPr txBox="1">
            <a:spLocks noGrp="1"/>
          </p:cNvSpPr>
          <p:nvPr>
            <p:ph type="title" idx="2"/>
          </p:nvPr>
        </p:nvSpPr>
        <p:spPr>
          <a:xfrm flipH="1">
            <a:off x="1752600" y="3019724"/>
            <a:ext cx="2113813" cy="1152225"/>
          </a:xfrm>
          <a:prstGeom prst="rect">
            <a:avLst/>
          </a:prstGeom>
        </p:spPr>
        <p:txBody>
          <a:bodyPr spcFirstLastPara="1" wrap="square" lIns="91425" tIns="91425" rIns="91425" bIns="91425" anchor="t" anchorCtr="0">
            <a:noAutofit/>
          </a:bodyPr>
          <a:lstStyle/>
          <a:p>
            <a:r>
              <a:rPr lang="en-US" sz="1200" dirty="0" smtClean="0"/>
              <a:t>Taxi fare prediction is difficult in busy cities like New York due to changing traffic, time, and trip distances.</a:t>
            </a:r>
            <a:endParaRPr lang="en-US" sz="1200" dirty="0"/>
          </a:p>
        </p:txBody>
      </p:sp>
      <p:sp>
        <p:nvSpPr>
          <p:cNvPr id="1915" name="Google Shape;1915;p38"/>
          <p:cNvSpPr txBox="1">
            <a:spLocks noGrp="1"/>
          </p:cNvSpPr>
          <p:nvPr>
            <p:ph type="title" idx="3"/>
          </p:nvPr>
        </p:nvSpPr>
        <p:spPr>
          <a:xfrm flipH="1">
            <a:off x="5544438" y="2587550"/>
            <a:ext cx="1402800" cy="43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2</a:t>
            </a:r>
            <a:endParaRPr/>
          </a:p>
        </p:txBody>
      </p:sp>
      <p:sp>
        <p:nvSpPr>
          <p:cNvPr id="1916" name="Google Shape;1916;p38"/>
          <p:cNvSpPr txBox="1">
            <a:spLocks noGrp="1"/>
          </p:cNvSpPr>
          <p:nvPr>
            <p:ph type="title" idx="4"/>
          </p:nvPr>
        </p:nvSpPr>
        <p:spPr>
          <a:xfrm flipH="1">
            <a:off x="5277588" y="3019726"/>
            <a:ext cx="2113812" cy="1304624"/>
          </a:xfrm>
          <a:prstGeom prst="rect">
            <a:avLst/>
          </a:prstGeom>
        </p:spPr>
        <p:txBody>
          <a:bodyPr spcFirstLastPara="1" wrap="square" lIns="91425" tIns="91425" rIns="91425" bIns="91425" anchor="t" anchorCtr="0">
            <a:noAutofit/>
          </a:bodyPr>
          <a:lstStyle/>
          <a:p>
            <a:pPr lvl="0"/>
            <a:r>
              <a:rPr lang="en-US" sz="1200" dirty="0" smtClean="0"/>
              <a:t>Wrong fare estimates can upset passengers and reduce driver earnings, causing problems in planning and pricing.</a:t>
            </a:r>
            <a:endParaRPr sz="1200"/>
          </a:p>
        </p:txBody>
      </p:sp>
      <p:grpSp>
        <p:nvGrpSpPr>
          <p:cNvPr id="1917" name="Google Shape;1917;p38"/>
          <p:cNvGrpSpPr/>
          <p:nvPr/>
        </p:nvGrpSpPr>
        <p:grpSpPr>
          <a:xfrm>
            <a:off x="6041282" y="2122239"/>
            <a:ext cx="409112" cy="410145"/>
            <a:chOff x="-61354875" y="4101525"/>
            <a:chExt cx="316650" cy="317450"/>
          </a:xfrm>
        </p:grpSpPr>
        <p:sp>
          <p:nvSpPr>
            <p:cNvPr id="1918" name="Google Shape;1918;p38"/>
            <p:cNvSpPr/>
            <p:nvPr/>
          </p:nvSpPr>
          <p:spPr>
            <a:xfrm>
              <a:off x="-61172925" y="4240150"/>
              <a:ext cx="62225" cy="145750"/>
            </a:xfrm>
            <a:custGeom>
              <a:avLst/>
              <a:gdLst/>
              <a:ahLst/>
              <a:cxnLst/>
              <a:rect l="l" t="t" r="r" b="b"/>
              <a:pathLst>
                <a:path w="2489" h="5830" extrusionOk="0">
                  <a:moveTo>
                    <a:pt x="1260" y="1"/>
                  </a:moveTo>
                  <a:cubicBezTo>
                    <a:pt x="1071" y="1"/>
                    <a:pt x="819" y="221"/>
                    <a:pt x="819" y="442"/>
                  </a:cubicBezTo>
                  <a:lnTo>
                    <a:pt x="819" y="725"/>
                  </a:lnTo>
                  <a:cubicBezTo>
                    <a:pt x="347" y="883"/>
                    <a:pt x="0" y="1355"/>
                    <a:pt x="0" y="1891"/>
                  </a:cubicBezTo>
                  <a:cubicBezTo>
                    <a:pt x="0" y="2584"/>
                    <a:pt x="536" y="2962"/>
                    <a:pt x="977" y="3277"/>
                  </a:cubicBezTo>
                  <a:cubicBezTo>
                    <a:pt x="1292" y="3529"/>
                    <a:pt x="1639" y="3750"/>
                    <a:pt x="1639" y="4002"/>
                  </a:cubicBezTo>
                  <a:cubicBezTo>
                    <a:pt x="1639" y="4222"/>
                    <a:pt x="1450" y="4411"/>
                    <a:pt x="1260" y="4411"/>
                  </a:cubicBezTo>
                  <a:cubicBezTo>
                    <a:pt x="1008" y="4411"/>
                    <a:pt x="819" y="4222"/>
                    <a:pt x="819" y="4002"/>
                  </a:cubicBezTo>
                  <a:cubicBezTo>
                    <a:pt x="819" y="3750"/>
                    <a:pt x="630" y="3592"/>
                    <a:pt x="441" y="3592"/>
                  </a:cubicBezTo>
                  <a:cubicBezTo>
                    <a:pt x="221" y="3592"/>
                    <a:pt x="0" y="3781"/>
                    <a:pt x="0" y="4002"/>
                  </a:cubicBezTo>
                  <a:cubicBezTo>
                    <a:pt x="0" y="4537"/>
                    <a:pt x="347" y="4978"/>
                    <a:pt x="819" y="5167"/>
                  </a:cubicBezTo>
                  <a:lnTo>
                    <a:pt x="819" y="5451"/>
                  </a:lnTo>
                  <a:cubicBezTo>
                    <a:pt x="819" y="5672"/>
                    <a:pt x="1008" y="5829"/>
                    <a:pt x="1260" y="5829"/>
                  </a:cubicBezTo>
                  <a:cubicBezTo>
                    <a:pt x="1481" y="5829"/>
                    <a:pt x="1639" y="5640"/>
                    <a:pt x="1639" y="5451"/>
                  </a:cubicBezTo>
                  <a:lnTo>
                    <a:pt x="1639" y="5167"/>
                  </a:lnTo>
                  <a:cubicBezTo>
                    <a:pt x="2111" y="5010"/>
                    <a:pt x="2489" y="4537"/>
                    <a:pt x="2489" y="4002"/>
                  </a:cubicBezTo>
                  <a:cubicBezTo>
                    <a:pt x="2489" y="3309"/>
                    <a:pt x="1922" y="2931"/>
                    <a:pt x="1481" y="2616"/>
                  </a:cubicBezTo>
                  <a:cubicBezTo>
                    <a:pt x="1166" y="2364"/>
                    <a:pt x="819" y="2143"/>
                    <a:pt x="819" y="1891"/>
                  </a:cubicBezTo>
                  <a:cubicBezTo>
                    <a:pt x="819" y="1702"/>
                    <a:pt x="1008" y="1513"/>
                    <a:pt x="1260" y="1513"/>
                  </a:cubicBezTo>
                  <a:cubicBezTo>
                    <a:pt x="1513" y="1513"/>
                    <a:pt x="1639" y="1702"/>
                    <a:pt x="1639" y="1891"/>
                  </a:cubicBezTo>
                  <a:cubicBezTo>
                    <a:pt x="1639" y="2143"/>
                    <a:pt x="1859" y="2332"/>
                    <a:pt x="2048" y="2332"/>
                  </a:cubicBezTo>
                  <a:cubicBezTo>
                    <a:pt x="2300" y="2332"/>
                    <a:pt x="2489" y="2143"/>
                    <a:pt x="2489" y="1891"/>
                  </a:cubicBezTo>
                  <a:cubicBezTo>
                    <a:pt x="2489" y="1355"/>
                    <a:pt x="2143" y="914"/>
                    <a:pt x="1639" y="725"/>
                  </a:cubicBezTo>
                  <a:lnTo>
                    <a:pt x="1639" y="442"/>
                  </a:lnTo>
                  <a:cubicBezTo>
                    <a:pt x="1639" y="221"/>
                    <a:pt x="1450" y="1"/>
                    <a:pt x="12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8"/>
            <p:cNvSpPr/>
            <p:nvPr/>
          </p:nvSpPr>
          <p:spPr>
            <a:xfrm>
              <a:off x="-61354875" y="4101525"/>
              <a:ext cx="316650" cy="317450"/>
            </a:xfrm>
            <a:custGeom>
              <a:avLst/>
              <a:gdLst/>
              <a:ahLst/>
              <a:cxnLst/>
              <a:rect l="l" t="t" r="r" b="b"/>
              <a:pathLst>
                <a:path w="12666" h="12698" extrusionOk="0">
                  <a:moveTo>
                    <a:pt x="11405" y="1608"/>
                  </a:moveTo>
                  <a:cubicBezTo>
                    <a:pt x="11657" y="1608"/>
                    <a:pt x="11847" y="1797"/>
                    <a:pt x="11847" y="2049"/>
                  </a:cubicBezTo>
                  <a:lnTo>
                    <a:pt x="11847" y="3277"/>
                  </a:lnTo>
                  <a:lnTo>
                    <a:pt x="820" y="3277"/>
                  </a:lnTo>
                  <a:lnTo>
                    <a:pt x="820" y="2049"/>
                  </a:lnTo>
                  <a:cubicBezTo>
                    <a:pt x="820" y="1797"/>
                    <a:pt x="1009" y="1608"/>
                    <a:pt x="1198" y="1608"/>
                  </a:cubicBezTo>
                  <a:lnTo>
                    <a:pt x="1639" y="1608"/>
                  </a:lnTo>
                  <a:lnTo>
                    <a:pt x="1639" y="2049"/>
                  </a:lnTo>
                  <a:cubicBezTo>
                    <a:pt x="1639" y="2301"/>
                    <a:pt x="1828" y="2458"/>
                    <a:pt x="2048" y="2458"/>
                  </a:cubicBezTo>
                  <a:cubicBezTo>
                    <a:pt x="2237" y="2458"/>
                    <a:pt x="2427" y="2238"/>
                    <a:pt x="2427" y="2049"/>
                  </a:cubicBezTo>
                  <a:lnTo>
                    <a:pt x="2427" y="1608"/>
                  </a:lnTo>
                  <a:lnTo>
                    <a:pt x="5892" y="1608"/>
                  </a:lnTo>
                  <a:lnTo>
                    <a:pt x="5892" y="2049"/>
                  </a:lnTo>
                  <a:cubicBezTo>
                    <a:pt x="5892" y="2301"/>
                    <a:pt x="6081" y="2458"/>
                    <a:pt x="6333" y="2458"/>
                  </a:cubicBezTo>
                  <a:cubicBezTo>
                    <a:pt x="6585" y="2458"/>
                    <a:pt x="6743" y="2238"/>
                    <a:pt x="6743" y="2049"/>
                  </a:cubicBezTo>
                  <a:lnTo>
                    <a:pt x="6743" y="1608"/>
                  </a:lnTo>
                  <a:lnTo>
                    <a:pt x="10208" y="1608"/>
                  </a:lnTo>
                  <a:lnTo>
                    <a:pt x="10208" y="2049"/>
                  </a:lnTo>
                  <a:cubicBezTo>
                    <a:pt x="10208" y="2301"/>
                    <a:pt x="10397" y="2458"/>
                    <a:pt x="10618" y="2458"/>
                  </a:cubicBezTo>
                  <a:cubicBezTo>
                    <a:pt x="10870" y="2458"/>
                    <a:pt x="11027" y="2238"/>
                    <a:pt x="11027" y="2049"/>
                  </a:cubicBezTo>
                  <a:lnTo>
                    <a:pt x="11027" y="1608"/>
                  </a:lnTo>
                  <a:close/>
                  <a:moveTo>
                    <a:pt x="2868" y="4916"/>
                  </a:moveTo>
                  <a:cubicBezTo>
                    <a:pt x="3088" y="4916"/>
                    <a:pt x="3246" y="5136"/>
                    <a:pt x="3246" y="5357"/>
                  </a:cubicBezTo>
                  <a:cubicBezTo>
                    <a:pt x="3309" y="5546"/>
                    <a:pt x="3088" y="5766"/>
                    <a:pt x="2868" y="5766"/>
                  </a:cubicBezTo>
                  <a:lnTo>
                    <a:pt x="2048" y="5766"/>
                  </a:lnTo>
                  <a:cubicBezTo>
                    <a:pt x="1796" y="5766"/>
                    <a:pt x="1639" y="5546"/>
                    <a:pt x="1639" y="5357"/>
                  </a:cubicBezTo>
                  <a:cubicBezTo>
                    <a:pt x="1639" y="5136"/>
                    <a:pt x="1828" y="4916"/>
                    <a:pt x="2048" y="4916"/>
                  </a:cubicBezTo>
                  <a:close/>
                  <a:moveTo>
                    <a:pt x="2868" y="6585"/>
                  </a:moveTo>
                  <a:cubicBezTo>
                    <a:pt x="3088" y="6585"/>
                    <a:pt x="3246" y="6774"/>
                    <a:pt x="3246" y="6963"/>
                  </a:cubicBezTo>
                  <a:cubicBezTo>
                    <a:pt x="3309" y="7215"/>
                    <a:pt x="3088" y="7404"/>
                    <a:pt x="2868" y="7404"/>
                  </a:cubicBezTo>
                  <a:lnTo>
                    <a:pt x="2048" y="7404"/>
                  </a:lnTo>
                  <a:cubicBezTo>
                    <a:pt x="1796" y="7404"/>
                    <a:pt x="1639" y="7215"/>
                    <a:pt x="1639" y="6963"/>
                  </a:cubicBezTo>
                  <a:cubicBezTo>
                    <a:pt x="1639" y="6743"/>
                    <a:pt x="1828" y="6585"/>
                    <a:pt x="2048" y="6585"/>
                  </a:cubicBezTo>
                  <a:close/>
                  <a:moveTo>
                    <a:pt x="2868" y="8287"/>
                  </a:moveTo>
                  <a:cubicBezTo>
                    <a:pt x="3088" y="8287"/>
                    <a:pt x="3246" y="8476"/>
                    <a:pt x="3246" y="8665"/>
                  </a:cubicBezTo>
                  <a:cubicBezTo>
                    <a:pt x="3309" y="8854"/>
                    <a:pt x="3088" y="9074"/>
                    <a:pt x="2868" y="9074"/>
                  </a:cubicBezTo>
                  <a:lnTo>
                    <a:pt x="2048" y="9074"/>
                  </a:lnTo>
                  <a:cubicBezTo>
                    <a:pt x="1796" y="9074"/>
                    <a:pt x="1639" y="8854"/>
                    <a:pt x="1639" y="8665"/>
                  </a:cubicBezTo>
                  <a:cubicBezTo>
                    <a:pt x="1639" y="8413"/>
                    <a:pt x="1828" y="8287"/>
                    <a:pt x="2048" y="8287"/>
                  </a:cubicBezTo>
                  <a:close/>
                  <a:moveTo>
                    <a:pt x="8538" y="5199"/>
                  </a:moveTo>
                  <a:cubicBezTo>
                    <a:pt x="10366" y="5199"/>
                    <a:pt x="11847" y="6711"/>
                    <a:pt x="11847" y="8507"/>
                  </a:cubicBezTo>
                  <a:cubicBezTo>
                    <a:pt x="11847" y="10334"/>
                    <a:pt x="10334" y="11815"/>
                    <a:pt x="8538" y="11815"/>
                  </a:cubicBezTo>
                  <a:cubicBezTo>
                    <a:pt x="6711" y="11815"/>
                    <a:pt x="5230" y="10334"/>
                    <a:pt x="5230" y="8507"/>
                  </a:cubicBezTo>
                  <a:cubicBezTo>
                    <a:pt x="5230" y="6711"/>
                    <a:pt x="6743" y="5199"/>
                    <a:pt x="8538" y="5199"/>
                  </a:cubicBezTo>
                  <a:close/>
                  <a:moveTo>
                    <a:pt x="2048" y="1"/>
                  </a:moveTo>
                  <a:cubicBezTo>
                    <a:pt x="1828" y="1"/>
                    <a:pt x="1639" y="190"/>
                    <a:pt x="1639" y="410"/>
                  </a:cubicBezTo>
                  <a:lnTo>
                    <a:pt x="1639" y="788"/>
                  </a:lnTo>
                  <a:lnTo>
                    <a:pt x="1198" y="788"/>
                  </a:lnTo>
                  <a:cubicBezTo>
                    <a:pt x="536" y="788"/>
                    <a:pt x="1" y="1324"/>
                    <a:pt x="1" y="2049"/>
                  </a:cubicBezTo>
                  <a:lnTo>
                    <a:pt x="1" y="9767"/>
                  </a:lnTo>
                  <a:cubicBezTo>
                    <a:pt x="1" y="10429"/>
                    <a:pt x="536" y="11028"/>
                    <a:pt x="1198" y="11028"/>
                  </a:cubicBezTo>
                  <a:lnTo>
                    <a:pt x="5230" y="11028"/>
                  </a:lnTo>
                  <a:cubicBezTo>
                    <a:pt x="5987" y="12004"/>
                    <a:pt x="7184" y="12697"/>
                    <a:pt x="8538" y="12697"/>
                  </a:cubicBezTo>
                  <a:cubicBezTo>
                    <a:pt x="10807" y="12697"/>
                    <a:pt x="12666" y="10838"/>
                    <a:pt x="12666" y="8539"/>
                  </a:cubicBezTo>
                  <a:lnTo>
                    <a:pt x="12666" y="2080"/>
                  </a:lnTo>
                  <a:cubicBezTo>
                    <a:pt x="12666" y="1356"/>
                    <a:pt x="12130" y="788"/>
                    <a:pt x="11405" y="788"/>
                  </a:cubicBezTo>
                  <a:lnTo>
                    <a:pt x="11027" y="788"/>
                  </a:lnTo>
                  <a:lnTo>
                    <a:pt x="11027" y="410"/>
                  </a:lnTo>
                  <a:cubicBezTo>
                    <a:pt x="11027" y="158"/>
                    <a:pt x="10807" y="1"/>
                    <a:pt x="10618" y="1"/>
                  </a:cubicBezTo>
                  <a:cubicBezTo>
                    <a:pt x="10429" y="1"/>
                    <a:pt x="10177" y="190"/>
                    <a:pt x="10177" y="410"/>
                  </a:cubicBezTo>
                  <a:lnTo>
                    <a:pt x="10177" y="788"/>
                  </a:lnTo>
                  <a:lnTo>
                    <a:pt x="6711" y="788"/>
                  </a:lnTo>
                  <a:lnTo>
                    <a:pt x="6711" y="410"/>
                  </a:lnTo>
                  <a:cubicBezTo>
                    <a:pt x="6711" y="158"/>
                    <a:pt x="6522" y="1"/>
                    <a:pt x="6333" y="1"/>
                  </a:cubicBezTo>
                  <a:cubicBezTo>
                    <a:pt x="6144" y="1"/>
                    <a:pt x="5892" y="190"/>
                    <a:pt x="5892" y="410"/>
                  </a:cubicBezTo>
                  <a:lnTo>
                    <a:pt x="5892" y="788"/>
                  </a:lnTo>
                  <a:lnTo>
                    <a:pt x="2427" y="788"/>
                  </a:lnTo>
                  <a:lnTo>
                    <a:pt x="2427" y="410"/>
                  </a:lnTo>
                  <a:cubicBezTo>
                    <a:pt x="2427" y="158"/>
                    <a:pt x="2237" y="1"/>
                    <a:pt x="20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0" name="Google Shape;1920;p38"/>
          <p:cNvSpPr/>
          <p:nvPr/>
        </p:nvSpPr>
        <p:spPr>
          <a:xfrm>
            <a:off x="2693356" y="2123268"/>
            <a:ext cx="410113" cy="408078"/>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4"/>
        <p:cNvGrpSpPr/>
        <p:nvPr/>
      </p:nvGrpSpPr>
      <p:grpSpPr>
        <a:xfrm>
          <a:off x="0" y="0"/>
          <a:ext cx="0" cy="0"/>
          <a:chOff x="0" y="0"/>
          <a:chExt cx="0" cy="0"/>
        </a:xfrm>
      </p:grpSpPr>
      <p:sp>
        <p:nvSpPr>
          <p:cNvPr id="1925" name="Google Shape;1925;p39"/>
          <p:cNvSpPr txBox="1">
            <a:spLocks noGrp="1"/>
          </p:cNvSpPr>
          <p:nvPr>
            <p:ph type="title" idx="9"/>
          </p:nvPr>
        </p:nvSpPr>
        <p:spPr>
          <a:xfrm flipH="1">
            <a:off x="987150" y="378991"/>
            <a:ext cx="7443300" cy="54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Objectives</a:t>
            </a:r>
            <a:endParaRPr/>
          </a:p>
        </p:txBody>
      </p:sp>
      <p:sp>
        <p:nvSpPr>
          <p:cNvPr id="1926" name="Google Shape;1926;p39"/>
          <p:cNvSpPr txBox="1">
            <a:spLocks noGrp="1"/>
          </p:cNvSpPr>
          <p:nvPr>
            <p:ph type="title"/>
          </p:nvPr>
        </p:nvSpPr>
        <p:spPr>
          <a:xfrm flipH="1">
            <a:off x="2446575" y="1775602"/>
            <a:ext cx="22293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1</a:t>
            </a:r>
            <a:endParaRPr/>
          </a:p>
        </p:txBody>
      </p:sp>
      <p:sp>
        <p:nvSpPr>
          <p:cNvPr id="1927" name="Google Shape;1927;p39"/>
          <p:cNvSpPr txBox="1">
            <a:spLocks noGrp="1"/>
          </p:cNvSpPr>
          <p:nvPr>
            <p:ph type="title" idx="2"/>
          </p:nvPr>
        </p:nvSpPr>
        <p:spPr>
          <a:xfrm flipH="1">
            <a:off x="685799" y="2133652"/>
            <a:ext cx="4267200" cy="819098"/>
          </a:xfrm>
          <a:prstGeom prst="rect">
            <a:avLst/>
          </a:prstGeom>
        </p:spPr>
        <p:txBody>
          <a:bodyPr spcFirstLastPara="1" wrap="square" lIns="91425" tIns="91425" rIns="91425" bIns="91425" anchor="t" anchorCtr="0">
            <a:noAutofit/>
          </a:bodyPr>
          <a:lstStyle/>
          <a:p>
            <a:pPr lvl="0"/>
            <a:r>
              <a:rPr lang="en-US" sz="1200" dirty="0" smtClean="0"/>
              <a:t>Predict taxi fare amounts using historical NYC trip data and identify key factors affecting fare variability</a:t>
            </a:r>
            <a:endParaRPr sz="1200"/>
          </a:p>
        </p:txBody>
      </p:sp>
      <p:sp>
        <p:nvSpPr>
          <p:cNvPr id="1928" name="Google Shape;1928;p39"/>
          <p:cNvSpPr txBox="1">
            <a:spLocks noGrp="1"/>
          </p:cNvSpPr>
          <p:nvPr>
            <p:ph type="title" idx="3"/>
          </p:nvPr>
        </p:nvSpPr>
        <p:spPr>
          <a:xfrm flipH="1">
            <a:off x="5598275" y="1774650"/>
            <a:ext cx="22293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4</a:t>
            </a:r>
            <a:endParaRPr/>
          </a:p>
        </p:txBody>
      </p:sp>
      <p:sp>
        <p:nvSpPr>
          <p:cNvPr id="1929" name="Google Shape;1929;p39"/>
          <p:cNvSpPr txBox="1">
            <a:spLocks noGrp="1"/>
          </p:cNvSpPr>
          <p:nvPr>
            <p:ph type="title" idx="4"/>
          </p:nvPr>
        </p:nvSpPr>
        <p:spPr>
          <a:xfrm flipH="1">
            <a:off x="5333999" y="2132700"/>
            <a:ext cx="3505199" cy="1048650"/>
          </a:xfrm>
          <a:prstGeom prst="rect">
            <a:avLst/>
          </a:prstGeom>
        </p:spPr>
        <p:txBody>
          <a:bodyPr spcFirstLastPara="1" wrap="square" lIns="91425" tIns="91425" rIns="91425" bIns="91425" anchor="t" anchorCtr="0">
            <a:noAutofit/>
          </a:bodyPr>
          <a:lstStyle/>
          <a:p>
            <a:pPr lvl="0"/>
            <a:r>
              <a:rPr lang="en-US" sz="1200" dirty="0" smtClean="0"/>
              <a:t>Compare model performance using suitable metrics and offer recommendations to improve fare prediction systems.</a:t>
            </a:r>
            <a:endParaRPr sz="1200"/>
          </a:p>
        </p:txBody>
      </p:sp>
      <p:sp>
        <p:nvSpPr>
          <p:cNvPr id="1930" name="Google Shape;1930;p39"/>
          <p:cNvSpPr txBox="1">
            <a:spLocks noGrp="1"/>
          </p:cNvSpPr>
          <p:nvPr>
            <p:ph type="title" idx="5"/>
          </p:nvPr>
        </p:nvSpPr>
        <p:spPr>
          <a:xfrm flipH="1">
            <a:off x="2446575" y="3535350"/>
            <a:ext cx="22293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2</a:t>
            </a:r>
            <a:endParaRPr/>
          </a:p>
        </p:txBody>
      </p:sp>
      <p:sp>
        <p:nvSpPr>
          <p:cNvPr id="1931" name="Google Shape;1931;p39"/>
          <p:cNvSpPr txBox="1">
            <a:spLocks noGrp="1"/>
          </p:cNvSpPr>
          <p:nvPr>
            <p:ph type="title" idx="6"/>
          </p:nvPr>
        </p:nvSpPr>
        <p:spPr>
          <a:xfrm flipH="1">
            <a:off x="533400" y="3893400"/>
            <a:ext cx="4057725" cy="576900"/>
          </a:xfrm>
          <a:prstGeom prst="rect">
            <a:avLst/>
          </a:prstGeom>
        </p:spPr>
        <p:txBody>
          <a:bodyPr spcFirstLastPara="1" wrap="square" lIns="91425" tIns="91425" rIns="91425" bIns="91425" anchor="t" anchorCtr="0">
            <a:noAutofit/>
          </a:bodyPr>
          <a:lstStyle/>
          <a:p>
            <a:r>
              <a:rPr lang="en-US" sz="1200" dirty="0" smtClean="0"/>
              <a:t>Classify trips into fare categories to support better analysis and decision-making.</a:t>
            </a:r>
            <a:endParaRPr lang="en-US" sz="1200" dirty="0"/>
          </a:p>
        </p:txBody>
      </p:sp>
      <p:sp>
        <p:nvSpPr>
          <p:cNvPr id="1932" name="Google Shape;1932;p39"/>
          <p:cNvSpPr txBox="1">
            <a:spLocks noGrp="1"/>
          </p:cNvSpPr>
          <p:nvPr>
            <p:ph type="title" idx="7"/>
          </p:nvPr>
        </p:nvSpPr>
        <p:spPr>
          <a:xfrm flipH="1">
            <a:off x="5598275" y="3534397"/>
            <a:ext cx="2229300" cy="40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3</a:t>
            </a:r>
            <a:endParaRPr/>
          </a:p>
        </p:txBody>
      </p:sp>
      <p:sp>
        <p:nvSpPr>
          <p:cNvPr id="1933" name="Google Shape;1933;p39"/>
          <p:cNvSpPr txBox="1">
            <a:spLocks noGrp="1"/>
          </p:cNvSpPr>
          <p:nvPr>
            <p:ph type="title" idx="8"/>
          </p:nvPr>
        </p:nvSpPr>
        <p:spPr>
          <a:xfrm flipH="1">
            <a:off x="5333999" y="3885300"/>
            <a:ext cx="3428999" cy="972450"/>
          </a:xfrm>
          <a:prstGeom prst="rect">
            <a:avLst/>
          </a:prstGeom>
        </p:spPr>
        <p:txBody>
          <a:bodyPr spcFirstLastPara="1" wrap="square" lIns="91425" tIns="91425" rIns="91425" bIns="91425" anchor="t" anchorCtr="0">
            <a:noAutofit/>
          </a:bodyPr>
          <a:lstStyle/>
          <a:p>
            <a:pPr lvl="0"/>
            <a:r>
              <a:rPr lang="en-US" sz="1200" dirty="0" smtClean="0"/>
              <a:t>Implement and evaluate machine learning models, including traditional, ensemble, and deep learning methods.</a:t>
            </a:r>
            <a:endParaRPr sz="1200"/>
          </a:p>
        </p:txBody>
      </p:sp>
      <p:grpSp>
        <p:nvGrpSpPr>
          <p:cNvPr id="1934" name="Google Shape;1934;p39"/>
          <p:cNvGrpSpPr/>
          <p:nvPr/>
        </p:nvGrpSpPr>
        <p:grpSpPr>
          <a:xfrm>
            <a:off x="3355005" y="1330361"/>
            <a:ext cx="412451" cy="409554"/>
            <a:chOff x="-63250675" y="3744075"/>
            <a:chExt cx="320350" cy="318100"/>
          </a:xfrm>
        </p:grpSpPr>
        <p:sp>
          <p:nvSpPr>
            <p:cNvPr id="1935" name="Google Shape;1935;p39"/>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9"/>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9"/>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8" name="Google Shape;1938;p39"/>
          <p:cNvGrpSpPr/>
          <p:nvPr/>
        </p:nvGrpSpPr>
        <p:grpSpPr>
          <a:xfrm>
            <a:off x="3371970" y="3097021"/>
            <a:ext cx="294129" cy="408717"/>
            <a:chOff x="-64001300" y="4093650"/>
            <a:chExt cx="228450" cy="317450"/>
          </a:xfrm>
        </p:grpSpPr>
        <p:sp>
          <p:nvSpPr>
            <p:cNvPr id="1939" name="Google Shape;1939;p39"/>
            <p:cNvSpPr/>
            <p:nvPr/>
          </p:nvSpPr>
          <p:spPr>
            <a:xfrm>
              <a:off x="-63933550" y="4328375"/>
              <a:ext cx="93750" cy="40975"/>
            </a:xfrm>
            <a:custGeom>
              <a:avLst/>
              <a:gdLst/>
              <a:ahLst/>
              <a:cxnLst/>
              <a:rect l="l" t="t" r="r" b="b"/>
              <a:pathLst>
                <a:path w="3750" h="1639" extrusionOk="0">
                  <a:moveTo>
                    <a:pt x="1859" y="0"/>
                  </a:moveTo>
                  <a:cubicBezTo>
                    <a:pt x="1009" y="0"/>
                    <a:pt x="315" y="662"/>
                    <a:pt x="0" y="1638"/>
                  </a:cubicBezTo>
                  <a:lnTo>
                    <a:pt x="3749" y="1638"/>
                  </a:lnTo>
                  <a:cubicBezTo>
                    <a:pt x="3434" y="662"/>
                    <a:pt x="2710" y="0"/>
                    <a:pt x="18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9"/>
            <p:cNvSpPr/>
            <p:nvPr/>
          </p:nvSpPr>
          <p:spPr>
            <a:xfrm>
              <a:off x="-63980025" y="4135400"/>
              <a:ext cx="185900" cy="234725"/>
            </a:xfrm>
            <a:custGeom>
              <a:avLst/>
              <a:gdLst/>
              <a:ahLst/>
              <a:cxnLst/>
              <a:rect l="l" t="t" r="r" b="b"/>
              <a:pathLst>
                <a:path w="7436" h="9389" extrusionOk="0">
                  <a:moveTo>
                    <a:pt x="6617" y="1"/>
                  </a:moveTo>
                  <a:lnTo>
                    <a:pt x="6617" y="725"/>
                  </a:lnTo>
                  <a:cubicBezTo>
                    <a:pt x="6196" y="593"/>
                    <a:pt x="5771" y="530"/>
                    <a:pt x="5358" y="530"/>
                  </a:cubicBezTo>
                  <a:cubicBezTo>
                    <a:pt x="4686" y="530"/>
                    <a:pt x="4044" y="697"/>
                    <a:pt x="3498" y="1009"/>
                  </a:cubicBezTo>
                  <a:cubicBezTo>
                    <a:pt x="3103" y="1242"/>
                    <a:pt x="2617" y="1373"/>
                    <a:pt x="2085" y="1373"/>
                  </a:cubicBezTo>
                  <a:cubicBezTo>
                    <a:pt x="1683" y="1373"/>
                    <a:pt x="1254" y="1298"/>
                    <a:pt x="820" y="1135"/>
                  </a:cubicBezTo>
                  <a:lnTo>
                    <a:pt x="820" y="32"/>
                  </a:lnTo>
                  <a:lnTo>
                    <a:pt x="1" y="32"/>
                  </a:lnTo>
                  <a:lnTo>
                    <a:pt x="1" y="1418"/>
                  </a:lnTo>
                  <a:cubicBezTo>
                    <a:pt x="1" y="2867"/>
                    <a:pt x="820" y="4096"/>
                    <a:pt x="2017" y="4726"/>
                  </a:cubicBezTo>
                  <a:cubicBezTo>
                    <a:pt x="820" y="5356"/>
                    <a:pt x="1" y="6554"/>
                    <a:pt x="1" y="8034"/>
                  </a:cubicBezTo>
                  <a:lnTo>
                    <a:pt x="1" y="9389"/>
                  </a:lnTo>
                  <a:lnTo>
                    <a:pt x="820" y="9389"/>
                  </a:lnTo>
                  <a:lnTo>
                    <a:pt x="820" y="8034"/>
                  </a:lnTo>
                  <a:cubicBezTo>
                    <a:pt x="820" y="6396"/>
                    <a:pt x="2143" y="5104"/>
                    <a:pt x="3750" y="5104"/>
                  </a:cubicBezTo>
                  <a:cubicBezTo>
                    <a:pt x="5356" y="5104"/>
                    <a:pt x="6617" y="6396"/>
                    <a:pt x="6617" y="8034"/>
                  </a:cubicBezTo>
                  <a:lnTo>
                    <a:pt x="6617" y="9389"/>
                  </a:lnTo>
                  <a:lnTo>
                    <a:pt x="7436" y="9389"/>
                  </a:lnTo>
                  <a:lnTo>
                    <a:pt x="7436" y="9357"/>
                  </a:lnTo>
                  <a:lnTo>
                    <a:pt x="7436" y="7971"/>
                  </a:lnTo>
                  <a:cubicBezTo>
                    <a:pt x="7436" y="6522"/>
                    <a:pt x="6617" y="5293"/>
                    <a:pt x="5451" y="4663"/>
                  </a:cubicBezTo>
                  <a:cubicBezTo>
                    <a:pt x="6617" y="4033"/>
                    <a:pt x="7436" y="2836"/>
                    <a:pt x="7436" y="1355"/>
                  </a:cubicBezTo>
                  <a:lnTo>
                    <a:pt x="74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9"/>
            <p:cNvSpPr/>
            <p:nvPr/>
          </p:nvSpPr>
          <p:spPr>
            <a:xfrm>
              <a:off x="-64001300" y="4389800"/>
              <a:ext cx="228450" cy="21300"/>
            </a:xfrm>
            <a:custGeom>
              <a:avLst/>
              <a:gdLst/>
              <a:ahLst/>
              <a:cxnLst/>
              <a:rect l="l" t="t" r="r" b="b"/>
              <a:pathLst>
                <a:path w="9138" h="852" extrusionOk="0">
                  <a:moveTo>
                    <a:pt x="411" y="1"/>
                  </a:moveTo>
                  <a:cubicBezTo>
                    <a:pt x="190" y="1"/>
                    <a:pt x="1" y="221"/>
                    <a:pt x="1" y="410"/>
                  </a:cubicBezTo>
                  <a:cubicBezTo>
                    <a:pt x="1" y="631"/>
                    <a:pt x="190" y="851"/>
                    <a:pt x="411" y="851"/>
                  </a:cubicBezTo>
                  <a:lnTo>
                    <a:pt x="8696" y="851"/>
                  </a:lnTo>
                  <a:cubicBezTo>
                    <a:pt x="8917" y="851"/>
                    <a:pt x="9074" y="631"/>
                    <a:pt x="9074" y="410"/>
                  </a:cubicBezTo>
                  <a:cubicBezTo>
                    <a:pt x="9137" y="221"/>
                    <a:pt x="8917" y="1"/>
                    <a:pt x="8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9"/>
            <p:cNvSpPr/>
            <p:nvPr/>
          </p:nvSpPr>
          <p:spPr>
            <a:xfrm>
              <a:off x="-64001300" y="4093650"/>
              <a:ext cx="226875" cy="20500"/>
            </a:xfrm>
            <a:custGeom>
              <a:avLst/>
              <a:gdLst/>
              <a:ahLst/>
              <a:cxnLst/>
              <a:rect l="l" t="t" r="r" b="b"/>
              <a:pathLst>
                <a:path w="9075" h="820" extrusionOk="0">
                  <a:moveTo>
                    <a:pt x="411" y="1"/>
                  </a:moveTo>
                  <a:cubicBezTo>
                    <a:pt x="190" y="1"/>
                    <a:pt x="1" y="190"/>
                    <a:pt x="1" y="410"/>
                  </a:cubicBezTo>
                  <a:cubicBezTo>
                    <a:pt x="32" y="631"/>
                    <a:pt x="190" y="820"/>
                    <a:pt x="411" y="820"/>
                  </a:cubicBezTo>
                  <a:lnTo>
                    <a:pt x="8696" y="820"/>
                  </a:lnTo>
                  <a:cubicBezTo>
                    <a:pt x="8917" y="820"/>
                    <a:pt x="9074" y="631"/>
                    <a:pt x="9074" y="410"/>
                  </a:cubicBezTo>
                  <a:cubicBezTo>
                    <a:pt x="9074" y="158"/>
                    <a:pt x="8885" y="1"/>
                    <a:pt x="8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3" name="Google Shape;1943;p39"/>
          <p:cNvGrpSpPr/>
          <p:nvPr/>
        </p:nvGrpSpPr>
        <p:grpSpPr>
          <a:xfrm>
            <a:off x="6509064" y="3098038"/>
            <a:ext cx="345822" cy="406689"/>
            <a:chOff x="-60232500" y="4101525"/>
            <a:chExt cx="268600" cy="315875"/>
          </a:xfrm>
        </p:grpSpPr>
        <p:sp>
          <p:nvSpPr>
            <p:cNvPr id="1944" name="Google Shape;1944;p39"/>
            <p:cNvSpPr/>
            <p:nvPr/>
          </p:nvSpPr>
          <p:spPr>
            <a:xfrm>
              <a:off x="-60222275" y="4273225"/>
              <a:ext cx="63025" cy="144175"/>
            </a:xfrm>
            <a:custGeom>
              <a:avLst/>
              <a:gdLst/>
              <a:ahLst/>
              <a:cxnLst/>
              <a:rect l="l" t="t" r="r" b="b"/>
              <a:pathLst>
                <a:path w="2521" h="5767" extrusionOk="0">
                  <a:moveTo>
                    <a:pt x="1261" y="1"/>
                  </a:moveTo>
                  <a:cubicBezTo>
                    <a:pt x="1072" y="1"/>
                    <a:pt x="851" y="190"/>
                    <a:pt x="851" y="379"/>
                  </a:cubicBezTo>
                  <a:lnTo>
                    <a:pt x="851" y="662"/>
                  </a:lnTo>
                  <a:cubicBezTo>
                    <a:pt x="379" y="820"/>
                    <a:pt x="1" y="1293"/>
                    <a:pt x="1" y="1828"/>
                  </a:cubicBezTo>
                  <a:cubicBezTo>
                    <a:pt x="1" y="2521"/>
                    <a:pt x="568" y="2899"/>
                    <a:pt x="1009" y="3214"/>
                  </a:cubicBezTo>
                  <a:cubicBezTo>
                    <a:pt x="1324" y="3466"/>
                    <a:pt x="1671" y="3687"/>
                    <a:pt x="1671" y="3939"/>
                  </a:cubicBezTo>
                  <a:cubicBezTo>
                    <a:pt x="1671" y="4160"/>
                    <a:pt x="1482" y="4349"/>
                    <a:pt x="1261" y="4349"/>
                  </a:cubicBezTo>
                  <a:cubicBezTo>
                    <a:pt x="1072" y="4349"/>
                    <a:pt x="851" y="4160"/>
                    <a:pt x="851" y="3939"/>
                  </a:cubicBezTo>
                  <a:cubicBezTo>
                    <a:pt x="851" y="3687"/>
                    <a:pt x="631" y="3529"/>
                    <a:pt x="442" y="3529"/>
                  </a:cubicBezTo>
                  <a:cubicBezTo>
                    <a:pt x="253" y="3529"/>
                    <a:pt x="64" y="3718"/>
                    <a:pt x="64" y="3939"/>
                  </a:cubicBezTo>
                  <a:cubicBezTo>
                    <a:pt x="64" y="4475"/>
                    <a:pt x="410" y="4916"/>
                    <a:pt x="883" y="5105"/>
                  </a:cubicBezTo>
                  <a:lnTo>
                    <a:pt x="883" y="5388"/>
                  </a:lnTo>
                  <a:cubicBezTo>
                    <a:pt x="883" y="5609"/>
                    <a:pt x="1072" y="5766"/>
                    <a:pt x="1324" y="5766"/>
                  </a:cubicBezTo>
                  <a:cubicBezTo>
                    <a:pt x="1545" y="5766"/>
                    <a:pt x="1702" y="5577"/>
                    <a:pt x="1702" y="5388"/>
                  </a:cubicBezTo>
                  <a:lnTo>
                    <a:pt x="1702" y="5105"/>
                  </a:lnTo>
                  <a:cubicBezTo>
                    <a:pt x="2175" y="4947"/>
                    <a:pt x="2521" y="4475"/>
                    <a:pt x="2521" y="3939"/>
                  </a:cubicBezTo>
                  <a:cubicBezTo>
                    <a:pt x="2521" y="3246"/>
                    <a:pt x="1986" y="2868"/>
                    <a:pt x="1545" y="2553"/>
                  </a:cubicBezTo>
                  <a:cubicBezTo>
                    <a:pt x="1229" y="2301"/>
                    <a:pt x="883" y="2080"/>
                    <a:pt x="883" y="1828"/>
                  </a:cubicBezTo>
                  <a:cubicBezTo>
                    <a:pt x="883" y="1608"/>
                    <a:pt x="1072" y="1450"/>
                    <a:pt x="1261" y="1450"/>
                  </a:cubicBezTo>
                  <a:cubicBezTo>
                    <a:pt x="1513" y="1450"/>
                    <a:pt x="1671" y="1639"/>
                    <a:pt x="1671" y="1828"/>
                  </a:cubicBezTo>
                  <a:cubicBezTo>
                    <a:pt x="1671" y="2080"/>
                    <a:pt x="1860" y="2269"/>
                    <a:pt x="2112" y="2269"/>
                  </a:cubicBezTo>
                  <a:cubicBezTo>
                    <a:pt x="2332" y="2269"/>
                    <a:pt x="2490" y="2080"/>
                    <a:pt x="2490" y="1828"/>
                  </a:cubicBezTo>
                  <a:cubicBezTo>
                    <a:pt x="2490" y="1293"/>
                    <a:pt x="2143" y="852"/>
                    <a:pt x="1671" y="662"/>
                  </a:cubicBezTo>
                  <a:lnTo>
                    <a:pt x="1671" y="379"/>
                  </a:lnTo>
                  <a:cubicBezTo>
                    <a:pt x="1671" y="158"/>
                    <a:pt x="1482" y="1"/>
                    <a:pt x="1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9"/>
            <p:cNvSpPr/>
            <p:nvPr/>
          </p:nvSpPr>
          <p:spPr>
            <a:xfrm>
              <a:off x="-60232500" y="4101525"/>
              <a:ext cx="268600" cy="315875"/>
            </a:xfrm>
            <a:custGeom>
              <a:avLst/>
              <a:gdLst/>
              <a:ahLst/>
              <a:cxnLst/>
              <a:rect l="l" t="t" r="r" b="b"/>
              <a:pathLst>
                <a:path w="10744" h="12635" extrusionOk="0">
                  <a:moveTo>
                    <a:pt x="5356" y="1"/>
                  </a:moveTo>
                  <a:cubicBezTo>
                    <a:pt x="5104" y="1"/>
                    <a:pt x="4946" y="190"/>
                    <a:pt x="4946" y="410"/>
                  </a:cubicBezTo>
                  <a:lnTo>
                    <a:pt x="4946" y="820"/>
                  </a:lnTo>
                  <a:cubicBezTo>
                    <a:pt x="2206" y="1041"/>
                    <a:pt x="0" y="3340"/>
                    <a:pt x="0" y="6176"/>
                  </a:cubicBezTo>
                  <a:lnTo>
                    <a:pt x="0" y="6585"/>
                  </a:lnTo>
                  <a:lnTo>
                    <a:pt x="32" y="6585"/>
                  </a:lnTo>
                  <a:cubicBezTo>
                    <a:pt x="32" y="6806"/>
                    <a:pt x="221" y="6963"/>
                    <a:pt x="473" y="6963"/>
                  </a:cubicBezTo>
                  <a:cubicBezTo>
                    <a:pt x="693" y="6963"/>
                    <a:pt x="851" y="6774"/>
                    <a:pt x="851" y="6585"/>
                  </a:cubicBezTo>
                  <a:cubicBezTo>
                    <a:pt x="851" y="6113"/>
                    <a:pt x="1197" y="5766"/>
                    <a:pt x="1701" y="5766"/>
                  </a:cubicBezTo>
                  <a:cubicBezTo>
                    <a:pt x="2174" y="5766"/>
                    <a:pt x="2521" y="6113"/>
                    <a:pt x="2521" y="6585"/>
                  </a:cubicBezTo>
                  <a:cubicBezTo>
                    <a:pt x="2521" y="6806"/>
                    <a:pt x="2710" y="6963"/>
                    <a:pt x="2899" y="6963"/>
                  </a:cubicBezTo>
                  <a:cubicBezTo>
                    <a:pt x="3119" y="6963"/>
                    <a:pt x="3308" y="6774"/>
                    <a:pt x="3308" y="6585"/>
                  </a:cubicBezTo>
                  <a:cubicBezTo>
                    <a:pt x="3308" y="6113"/>
                    <a:pt x="3655" y="5766"/>
                    <a:pt x="4127" y="5766"/>
                  </a:cubicBezTo>
                  <a:cubicBezTo>
                    <a:pt x="4600" y="5766"/>
                    <a:pt x="4946" y="6113"/>
                    <a:pt x="4946" y="6585"/>
                  </a:cubicBezTo>
                  <a:lnTo>
                    <a:pt x="4946" y="11437"/>
                  </a:lnTo>
                  <a:cubicBezTo>
                    <a:pt x="4946" y="12099"/>
                    <a:pt x="5514" y="12634"/>
                    <a:pt x="6175" y="12634"/>
                  </a:cubicBezTo>
                  <a:cubicBezTo>
                    <a:pt x="6837" y="12634"/>
                    <a:pt x="7404" y="12099"/>
                    <a:pt x="7404" y="11437"/>
                  </a:cubicBezTo>
                  <a:lnTo>
                    <a:pt x="7404" y="10586"/>
                  </a:lnTo>
                  <a:cubicBezTo>
                    <a:pt x="7404" y="10366"/>
                    <a:pt x="7215" y="10208"/>
                    <a:pt x="6994" y="10208"/>
                  </a:cubicBezTo>
                  <a:cubicBezTo>
                    <a:pt x="6805" y="10208"/>
                    <a:pt x="6616" y="10397"/>
                    <a:pt x="6616" y="10586"/>
                  </a:cubicBezTo>
                  <a:lnTo>
                    <a:pt x="6616" y="11437"/>
                  </a:lnTo>
                  <a:cubicBezTo>
                    <a:pt x="6616" y="11658"/>
                    <a:pt x="6427" y="11815"/>
                    <a:pt x="6175" y="11815"/>
                  </a:cubicBezTo>
                  <a:cubicBezTo>
                    <a:pt x="5955" y="11815"/>
                    <a:pt x="5797" y="11626"/>
                    <a:pt x="5797" y="11437"/>
                  </a:cubicBezTo>
                  <a:lnTo>
                    <a:pt x="5797" y="6585"/>
                  </a:lnTo>
                  <a:cubicBezTo>
                    <a:pt x="5797" y="6113"/>
                    <a:pt x="6144" y="5766"/>
                    <a:pt x="6616" y="5766"/>
                  </a:cubicBezTo>
                  <a:cubicBezTo>
                    <a:pt x="7089" y="5766"/>
                    <a:pt x="7435" y="6113"/>
                    <a:pt x="7435" y="6585"/>
                  </a:cubicBezTo>
                  <a:cubicBezTo>
                    <a:pt x="7435" y="6806"/>
                    <a:pt x="7624" y="6963"/>
                    <a:pt x="7876" y="6963"/>
                  </a:cubicBezTo>
                  <a:cubicBezTo>
                    <a:pt x="8097" y="6963"/>
                    <a:pt x="8255" y="6774"/>
                    <a:pt x="8255" y="6585"/>
                  </a:cubicBezTo>
                  <a:cubicBezTo>
                    <a:pt x="8255" y="6113"/>
                    <a:pt x="8633" y="5766"/>
                    <a:pt x="9105" y="5766"/>
                  </a:cubicBezTo>
                  <a:cubicBezTo>
                    <a:pt x="9578" y="5766"/>
                    <a:pt x="9924" y="6113"/>
                    <a:pt x="9924" y="6585"/>
                  </a:cubicBezTo>
                  <a:cubicBezTo>
                    <a:pt x="9924" y="6806"/>
                    <a:pt x="10113" y="6963"/>
                    <a:pt x="10302" y="6963"/>
                  </a:cubicBezTo>
                  <a:cubicBezTo>
                    <a:pt x="10523" y="6963"/>
                    <a:pt x="10743" y="6774"/>
                    <a:pt x="10743" y="6585"/>
                  </a:cubicBezTo>
                  <a:lnTo>
                    <a:pt x="10743" y="6176"/>
                  </a:lnTo>
                  <a:cubicBezTo>
                    <a:pt x="10743" y="3340"/>
                    <a:pt x="8538" y="1041"/>
                    <a:pt x="5797" y="820"/>
                  </a:cubicBezTo>
                  <a:lnTo>
                    <a:pt x="5797" y="410"/>
                  </a:lnTo>
                  <a:cubicBezTo>
                    <a:pt x="5797" y="158"/>
                    <a:pt x="5577" y="1"/>
                    <a:pt x="5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6" name="Google Shape;1946;p39"/>
          <p:cNvGrpSpPr/>
          <p:nvPr/>
        </p:nvGrpSpPr>
        <p:grpSpPr>
          <a:xfrm>
            <a:off x="6509077" y="1330778"/>
            <a:ext cx="407687" cy="408717"/>
            <a:chOff x="-61784125" y="3377700"/>
            <a:chExt cx="316650" cy="317450"/>
          </a:xfrm>
        </p:grpSpPr>
        <p:sp>
          <p:nvSpPr>
            <p:cNvPr id="1947" name="Google Shape;1947;p39"/>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9"/>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9"/>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9"/>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9"/>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9"/>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9"/>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7"/>
        <p:cNvGrpSpPr/>
        <p:nvPr/>
      </p:nvGrpSpPr>
      <p:grpSpPr>
        <a:xfrm>
          <a:off x="0" y="0"/>
          <a:ext cx="0" cy="0"/>
          <a:chOff x="0" y="0"/>
          <a:chExt cx="0" cy="0"/>
        </a:xfrm>
      </p:grpSpPr>
      <p:sp>
        <p:nvSpPr>
          <p:cNvPr id="1958" name="Google Shape;1958;p40"/>
          <p:cNvSpPr txBox="1">
            <a:spLocks noGrp="1"/>
          </p:cNvSpPr>
          <p:nvPr>
            <p:ph type="title"/>
          </p:nvPr>
        </p:nvSpPr>
        <p:spPr>
          <a:xfrm>
            <a:off x="381000" y="1276350"/>
            <a:ext cx="3429000" cy="1548000"/>
          </a:xfrm>
          <a:prstGeom prst="rect">
            <a:avLst/>
          </a:prstGeom>
        </p:spPr>
        <p:txBody>
          <a:bodyPr spcFirstLastPara="1" wrap="square" lIns="91425" tIns="91425" rIns="91425" bIns="91425" anchor="t" anchorCtr="0">
            <a:noAutofit/>
          </a:bodyPr>
          <a:lstStyle/>
          <a:p>
            <a:pPr lvl="0"/>
            <a:r>
              <a:rPr lang="en-US" sz="1200" dirty="0" smtClean="0"/>
              <a:t>This study uses the 2019 NYC Yellow Taxi Trip Records from the TLC dataset, containing over 103 million entries across 12 monthly </a:t>
            </a:r>
            <a:r>
              <a:rPr lang="en-US" sz="1200" dirty="0" err="1" smtClean="0"/>
              <a:t>SQLite</a:t>
            </a:r>
            <a:r>
              <a:rPr lang="en-US" sz="1200" dirty="0" smtClean="0"/>
              <a:t> files. Sourced from </a:t>
            </a:r>
            <a:r>
              <a:rPr lang="en-US" sz="1200" dirty="0" err="1" smtClean="0"/>
              <a:t>Kaggle</a:t>
            </a:r>
            <a:r>
              <a:rPr lang="en-US" sz="1200" dirty="0" smtClean="0"/>
              <a:t>, the data includes trip distance, timestamps, fare details, payment types, and location info—providing a strong foundation for fare prediction and urban mobility analysis.</a:t>
            </a:r>
            <a:endParaRPr sz="1200"/>
          </a:p>
        </p:txBody>
      </p:sp>
      <p:sp>
        <p:nvSpPr>
          <p:cNvPr id="1959" name="Google Shape;1959;p40"/>
          <p:cNvSpPr txBox="1">
            <a:spLocks noGrp="1"/>
          </p:cNvSpPr>
          <p:nvPr>
            <p:ph type="subTitle" idx="1"/>
          </p:nvPr>
        </p:nvSpPr>
        <p:spPr>
          <a:xfrm>
            <a:off x="762000" y="3105150"/>
            <a:ext cx="2324100" cy="609600"/>
          </a:xfrm>
          <a:prstGeom prst="rect">
            <a:avLst/>
          </a:prstGeom>
        </p:spPr>
        <p:txBody>
          <a:bodyPr spcFirstLastPara="1" wrap="square" lIns="91425" tIns="91425" rIns="91425" bIns="91425" anchor="t" anchorCtr="0">
            <a:noAutofit/>
          </a:bodyPr>
          <a:lstStyle/>
          <a:p>
            <a:pPr marL="0" lvl="0" indent="0"/>
            <a:r>
              <a:rPr lang="en-US" dirty="0" smtClean="0"/>
              <a:t>Data Overview</a:t>
            </a:r>
            <a:endParaRPr/>
          </a:p>
        </p:txBody>
      </p:sp>
      <p:graphicFrame>
        <p:nvGraphicFramePr>
          <p:cNvPr id="4" name="Table 3"/>
          <p:cNvGraphicFramePr>
            <a:graphicFrameLocks noGrp="1"/>
          </p:cNvGraphicFramePr>
          <p:nvPr/>
        </p:nvGraphicFramePr>
        <p:xfrm>
          <a:off x="4267200" y="590550"/>
          <a:ext cx="4298244" cy="4409440"/>
        </p:xfrm>
        <a:graphic>
          <a:graphicData uri="http://schemas.openxmlformats.org/drawingml/2006/table">
            <a:tbl>
              <a:tblPr/>
              <a:tblGrid>
                <a:gridCol w="1676400"/>
                <a:gridCol w="2621844"/>
              </a:tblGrid>
              <a:tr h="162560">
                <a:tc>
                  <a:txBody>
                    <a:bodyPr/>
                    <a:lstStyle/>
                    <a:p>
                      <a:pPr marL="0" marR="0" algn="ctr">
                        <a:lnSpc>
                          <a:spcPct val="150000"/>
                        </a:lnSpc>
                        <a:spcBef>
                          <a:spcPts val="0"/>
                        </a:spcBef>
                        <a:spcAft>
                          <a:spcPts val="0"/>
                        </a:spcAft>
                      </a:pPr>
                      <a:r>
                        <a:rPr lang="en-US" sz="800" b="1">
                          <a:latin typeface="Times New Roman"/>
                          <a:ea typeface="Times New Roman"/>
                          <a:cs typeface="Times New Roman"/>
                        </a:rPr>
                        <a:t>Field Name</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US" sz="800" b="1">
                          <a:latin typeface="Times New Roman"/>
                          <a:ea typeface="Times New Roman"/>
                          <a:cs typeface="Times New Roman"/>
                        </a:rPr>
                        <a:t>Description</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marL="0" marR="0">
                        <a:lnSpc>
                          <a:spcPct val="150000"/>
                        </a:lnSpc>
                        <a:spcBef>
                          <a:spcPts val="0"/>
                        </a:spcBef>
                        <a:spcAft>
                          <a:spcPts val="0"/>
                        </a:spcAft>
                      </a:pPr>
                      <a:r>
                        <a:rPr lang="en-US" sz="700">
                          <a:latin typeface="Courier New"/>
                          <a:ea typeface="Times New Roman"/>
                          <a:cs typeface="Times New Roman"/>
                        </a:rPr>
                        <a:t>VendorID</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800">
                          <a:latin typeface="Times New Roman"/>
                          <a:ea typeface="Times New Roman"/>
                          <a:cs typeface="Times New Roman"/>
                        </a:rPr>
                        <a:t>Code for TPEP provider: 1 = Creative Mobile Technologies, 2 = VeriFone Inc.</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marL="0" marR="0">
                        <a:lnSpc>
                          <a:spcPct val="150000"/>
                        </a:lnSpc>
                        <a:spcBef>
                          <a:spcPts val="0"/>
                        </a:spcBef>
                        <a:spcAft>
                          <a:spcPts val="0"/>
                        </a:spcAft>
                      </a:pPr>
                      <a:r>
                        <a:rPr lang="en-US" sz="700" dirty="0" err="1">
                          <a:latin typeface="Courier New"/>
                          <a:ea typeface="Times New Roman"/>
                          <a:cs typeface="Times New Roman"/>
                        </a:rPr>
                        <a:t>tpep_pickup_datetime</a:t>
                      </a:r>
                      <a:endParaRPr lang="en-US" sz="800" dirty="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800">
                          <a:latin typeface="Times New Roman"/>
                          <a:ea typeface="Times New Roman"/>
                          <a:cs typeface="Times New Roman"/>
                        </a:rPr>
                        <a:t>Date and time when the meter was turned on (trip started).</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marL="0" marR="0">
                        <a:lnSpc>
                          <a:spcPct val="150000"/>
                        </a:lnSpc>
                        <a:spcBef>
                          <a:spcPts val="0"/>
                        </a:spcBef>
                        <a:spcAft>
                          <a:spcPts val="0"/>
                        </a:spcAft>
                      </a:pPr>
                      <a:r>
                        <a:rPr lang="en-US" sz="700">
                          <a:latin typeface="Courier New"/>
                          <a:ea typeface="Times New Roman"/>
                          <a:cs typeface="Times New Roman"/>
                        </a:rPr>
                        <a:t>tpep_dropoff_datetime</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800">
                          <a:latin typeface="Times New Roman"/>
                          <a:ea typeface="Times New Roman"/>
                          <a:cs typeface="Times New Roman"/>
                        </a:rPr>
                        <a:t>Date and time when the meter was turned off (trip ended).</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marL="0" marR="0">
                        <a:lnSpc>
                          <a:spcPct val="150000"/>
                        </a:lnSpc>
                        <a:spcBef>
                          <a:spcPts val="0"/>
                        </a:spcBef>
                        <a:spcAft>
                          <a:spcPts val="0"/>
                        </a:spcAft>
                      </a:pPr>
                      <a:r>
                        <a:rPr lang="en-US" sz="700">
                          <a:latin typeface="Courier New"/>
                          <a:ea typeface="Times New Roman"/>
                          <a:cs typeface="Times New Roman"/>
                        </a:rPr>
                        <a:t>passenger_count</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800">
                          <a:latin typeface="Times New Roman"/>
                          <a:ea typeface="Times New Roman"/>
                          <a:cs typeface="Times New Roman"/>
                        </a:rPr>
                        <a:t>Number of passengers (entered by the driver).</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marL="0" marR="0">
                        <a:lnSpc>
                          <a:spcPct val="150000"/>
                        </a:lnSpc>
                        <a:spcBef>
                          <a:spcPts val="0"/>
                        </a:spcBef>
                        <a:spcAft>
                          <a:spcPts val="0"/>
                        </a:spcAft>
                      </a:pPr>
                      <a:r>
                        <a:rPr lang="en-US" sz="700" dirty="0" err="1">
                          <a:latin typeface="Courier New"/>
                          <a:ea typeface="Times New Roman"/>
                          <a:cs typeface="Times New Roman"/>
                        </a:rPr>
                        <a:t>trip_distance</a:t>
                      </a:r>
                      <a:endParaRPr lang="en-US" sz="800" dirty="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800">
                          <a:latin typeface="Times New Roman"/>
                          <a:ea typeface="Times New Roman"/>
                          <a:cs typeface="Times New Roman"/>
                        </a:rPr>
                        <a:t>Distance traveled in miles (from taximeter).</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marL="0" marR="0">
                        <a:lnSpc>
                          <a:spcPct val="150000"/>
                        </a:lnSpc>
                        <a:spcBef>
                          <a:spcPts val="0"/>
                        </a:spcBef>
                        <a:spcAft>
                          <a:spcPts val="0"/>
                        </a:spcAft>
                      </a:pPr>
                      <a:r>
                        <a:rPr lang="en-US" sz="700">
                          <a:latin typeface="Courier New"/>
                          <a:ea typeface="Times New Roman"/>
                          <a:cs typeface="Times New Roman"/>
                        </a:rPr>
                        <a:t>PULocationID</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800">
                          <a:latin typeface="Times New Roman"/>
                          <a:ea typeface="Times New Roman"/>
                          <a:cs typeface="Times New Roman"/>
                        </a:rPr>
                        <a:t>Taxi Zone ID where trip began.</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marL="0" marR="0">
                        <a:lnSpc>
                          <a:spcPct val="150000"/>
                        </a:lnSpc>
                        <a:spcBef>
                          <a:spcPts val="0"/>
                        </a:spcBef>
                        <a:spcAft>
                          <a:spcPts val="0"/>
                        </a:spcAft>
                      </a:pPr>
                      <a:r>
                        <a:rPr lang="en-US" sz="700">
                          <a:latin typeface="Courier New"/>
                          <a:ea typeface="Times New Roman"/>
                          <a:cs typeface="Times New Roman"/>
                        </a:rPr>
                        <a:t>DOLocationID</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800">
                          <a:latin typeface="Times New Roman"/>
                          <a:ea typeface="Times New Roman"/>
                          <a:cs typeface="Times New Roman"/>
                        </a:rPr>
                        <a:t>Taxi Zone ID where trip ended.</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marL="0" marR="0">
                        <a:lnSpc>
                          <a:spcPct val="150000"/>
                        </a:lnSpc>
                        <a:spcBef>
                          <a:spcPts val="0"/>
                        </a:spcBef>
                        <a:spcAft>
                          <a:spcPts val="0"/>
                        </a:spcAft>
                      </a:pPr>
                      <a:r>
                        <a:rPr lang="en-US" sz="700">
                          <a:latin typeface="Courier New"/>
                          <a:ea typeface="Times New Roman"/>
                          <a:cs typeface="Times New Roman"/>
                        </a:rPr>
                        <a:t>RateCodeID</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800">
                          <a:latin typeface="Times New Roman"/>
                          <a:ea typeface="Times New Roman"/>
                          <a:cs typeface="Times New Roman"/>
                        </a:rPr>
                        <a:t>Pricing code (e.g., 1 = standard, 2 = JFK, 5 = negotiated fare, etc.).</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marL="0" marR="0">
                        <a:lnSpc>
                          <a:spcPct val="150000"/>
                        </a:lnSpc>
                        <a:spcBef>
                          <a:spcPts val="0"/>
                        </a:spcBef>
                        <a:spcAft>
                          <a:spcPts val="0"/>
                        </a:spcAft>
                      </a:pPr>
                      <a:r>
                        <a:rPr lang="en-US" sz="700">
                          <a:latin typeface="Courier New"/>
                          <a:ea typeface="Times New Roman"/>
                          <a:cs typeface="Times New Roman"/>
                        </a:rPr>
                        <a:t>store_and_fwd_flag</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800">
                          <a:latin typeface="Times New Roman"/>
                          <a:ea typeface="Times New Roman"/>
                          <a:cs typeface="Times New Roman"/>
                        </a:rPr>
                        <a:t>Y = stored before sending; N = sent in real time.</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marL="0" marR="0">
                        <a:lnSpc>
                          <a:spcPct val="150000"/>
                        </a:lnSpc>
                        <a:spcBef>
                          <a:spcPts val="0"/>
                        </a:spcBef>
                        <a:spcAft>
                          <a:spcPts val="0"/>
                        </a:spcAft>
                      </a:pPr>
                      <a:r>
                        <a:rPr lang="en-US" sz="700">
                          <a:latin typeface="Courier New"/>
                          <a:ea typeface="Times New Roman"/>
                          <a:cs typeface="Times New Roman"/>
                        </a:rPr>
                        <a:t>payment_type</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800">
                          <a:latin typeface="Times New Roman"/>
                          <a:ea typeface="Times New Roman"/>
                          <a:cs typeface="Times New Roman"/>
                        </a:rPr>
                        <a:t>Payment method: 1 = Credit card, 2 = Cash, 3 = No charge, etc.</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marL="0" marR="0">
                        <a:lnSpc>
                          <a:spcPct val="150000"/>
                        </a:lnSpc>
                        <a:spcBef>
                          <a:spcPts val="0"/>
                        </a:spcBef>
                        <a:spcAft>
                          <a:spcPts val="0"/>
                        </a:spcAft>
                      </a:pPr>
                      <a:r>
                        <a:rPr lang="en-US" sz="700">
                          <a:latin typeface="Courier New"/>
                          <a:ea typeface="Times New Roman"/>
                          <a:cs typeface="Times New Roman"/>
                        </a:rPr>
                        <a:t>fare_amount</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800">
                          <a:latin typeface="Times New Roman"/>
                          <a:ea typeface="Times New Roman"/>
                          <a:cs typeface="Times New Roman"/>
                        </a:rPr>
                        <a:t>Base fare calculated by time and distance.</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marL="0" marR="0">
                        <a:lnSpc>
                          <a:spcPct val="150000"/>
                        </a:lnSpc>
                        <a:spcBef>
                          <a:spcPts val="0"/>
                        </a:spcBef>
                        <a:spcAft>
                          <a:spcPts val="0"/>
                        </a:spcAft>
                      </a:pPr>
                      <a:r>
                        <a:rPr lang="en-US" sz="700">
                          <a:latin typeface="Courier New"/>
                          <a:ea typeface="Times New Roman"/>
                          <a:cs typeface="Times New Roman"/>
                        </a:rPr>
                        <a:t>extra</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800">
                          <a:latin typeface="Times New Roman"/>
                          <a:ea typeface="Times New Roman"/>
                          <a:cs typeface="Times New Roman"/>
                        </a:rPr>
                        <a:t>Surcharges like rush hour ($0.50–$1.00).</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marL="0" marR="0">
                        <a:lnSpc>
                          <a:spcPct val="150000"/>
                        </a:lnSpc>
                        <a:spcBef>
                          <a:spcPts val="0"/>
                        </a:spcBef>
                        <a:spcAft>
                          <a:spcPts val="0"/>
                        </a:spcAft>
                      </a:pPr>
                      <a:r>
                        <a:rPr lang="en-US" sz="700">
                          <a:latin typeface="Courier New"/>
                          <a:ea typeface="Times New Roman"/>
                          <a:cs typeface="Times New Roman"/>
                        </a:rPr>
                        <a:t>MTA_tax</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800">
                          <a:latin typeface="Times New Roman"/>
                          <a:ea typeface="Times New Roman"/>
                          <a:cs typeface="Times New Roman"/>
                        </a:rPr>
                        <a:t>Fixed $0.50 MTA tax.</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120">
                <a:tc>
                  <a:txBody>
                    <a:bodyPr/>
                    <a:lstStyle/>
                    <a:p>
                      <a:pPr marL="0" marR="0">
                        <a:lnSpc>
                          <a:spcPct val="150000"/>
                        </a:lnSpc>
                        <a:spcBef>
                          <a:spcPts val="0"/>
                        </a:spcBef>
                        <a:spcAft>
                          <a:spcPts val="0"/>
                        </a:spcAft>
                      </a:pPr>
                      <a:r>
                        <a:rPr lang="en-US" sz="700">
                          <a:latin typeface="Courier New"/>
                          <a:ea typeface="Times New Roman"/>
                          <a:cs typeface="Times New Roman"/>
                        </a:rPr>
                        <a:t>improvement_surcharge</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800">
                          <a:latin typeface="Times New Roman"/>
                          <a:ea typeface="Times New Roman"/>
                          <a:cs typeface="Times New Roman"/>
                        </a:rPr>
                        <a:t>$0.30 fee added at the start of every trip (since 2015).</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marL="0" marR="0">
                        <a:lnSpc>
                          <a:spcPct val="150000"/>
                        </a:lnSpc>
                        <a:spcBef>
                          <a:spcPts val="0"/>
                        </a:spcBef>
                        <a:spcAft>
                          <a:spcPts val="0"/>
                        </a:spcAft>
                      </a:pPr>
                      <a:r>
                        <a:rPr lang="en-US" sz="700">
                          <a:latin typeface="Courier New"/>
                          <a:ea typeface="Times New Roman"/>
                          <a:cs typeface="Times New Roman"/>
                        </a:rPr>
                        <a:t>tip_amount</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800">
                          <a:latin typeface="Times New Roman"/>
                          <a:ea typeface="Times New Roman"/>
                          <a:cs typeface="Times New Roman"/>
                        </a:rPr>
                        <a:t>Tip provided (only for credit card payments).</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marL="0" marR="0">
                        <a:lnSpc>
                          <a:spcPct val="150000"/>
                        </a:lnSpc>
                        <a:spcBef>
                          <a:spcPts val="0"/>
                        </a:spcBef>
                        <a:spcAft>
                          <a:spcPts val="0"/>
                        </a:spcAft>
                      </a:pPr>
                      <a:r>
                        <a:rPr lang="en-US" sz="700">
                          <a:latin typeface="Courier New"/>
                          <a:ea typeface="Times New Roman"/>
                          <a:cs typeface="Times New Roman"/>
                        </a:rPr>
                        <a:t>tolls_amount</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800">
                          <a:latin typeface="Times New Roman"/>
                          <a:ea typeface="Times New Roman"/>
                          <a:cs typeface="Times New Roman"/>
                        </a:rPr>
                        <a:t>Sum of tolls paid during the trip.</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560">
                <a:tc>
                  <a:txBody>
                    <a:bodyPr/>
                    <a:lstStyle/>
                    <a:p>
                      <a:pPr marL="0" marR="0">
                        <a:lnSpc>
                          <a:spcPct val="150000"/>
                        </a:lnSpc>
                        <a:spcBef>
                          <a:spcPts val="0"/>
                        </a:spcBef>
                        <a:spcAft>
                          <a:spcPts val="0"/>
                        </a:spcAft>
                      </a:pPr>
                      <a:r>
                        <a:rPr lang="en-US" sz="700">
                          <a:latin typeface="Courier New"/>
                          <a:ea typeface="Times New Roman"/>
                          <a:cs typeface="Times New Roman"/>
                        </a:rPr>
                        <a:t>total_amount</a:t>
                      </a:r>
                      <a:endParaRPr lang="en-US" sz="80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800" dirty="0">
                          <a:latin typeface="Times New Roman"/>
                          <a:ea typeface="Times New Roman"/>
                          <a:cs typeface="Times New Roman"/>
                        </a:rPr>
                        <a:t>Final trip cost (excluding cash tips).</a:t>
                      </a:r>
                      <a:endParaRPr lang="en-US" sz="800" dirty="0">
                        <a:latin typeface="Calibri"/>
                        <a:ea typeface="Calibri"/>
                        <a:cs typeface="Times New Roman"/>
                      </a:endParaRPr>
                    </a:p>
                  </a:txBody>
                  <a:tcPr marL="40640" marR="406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 PROCESS</a:t>
            </a:r>
            <a:br>
              <a:rPr lang="en-US" dirty="0" smtClean="0"/>
            </a:br>
            <a:endParaRPr lang="en-US" dirty="0"/>
          </a:p>
        </p:txBody>
      </p:sp>
      <p:pic>
        <p:nvPicPr>
          <p:cNvPr id="3" name="Picture 2" descr="1.png"/>
          <p:cNvPicPr/>
          <p:nvPr/>
        </p:nvPicPr>
        <p:blipFill>
          <a:blip r:embed="rId2"/>
          <a:stretch>
            <a:fillRect/>
          </a:stretch>
        </p:blipFill>
        <p:spPr>
          <a:xfrm>
            <a:off x="457200" y="1200150"/>
            <a:ext cx="3432456" cy="2178657"/>
          </a:xfrm>
          <a:prstGeom prst="rect">
            <a:avLst/>
          </a:prstGeom>
        </p:spPr>
      </p:pic>
      <p:pic>
        <p:nvPicPr>
          <p:cNvPr id="4" name="Picture 3" descr="2.png"/>
          <p:cNvPicPr/>
          <p:nvPr/>
        </p:nvPicPr>
        <p:blipFill>
          <a:blip r:embed="rId3"/>
          <a:stretch>
            <a:fillRect/>
          </a:stretch>
        </p:blipFill>
        <p:spPr>
          <a:xfrm>
            <a:off x="4953000" y="971550"/>
            <a:ext cx="3606745" cy="2482334"/>
          </a:xfrm>
          <a:prstGeom prst="rect">
            <a:avLst/>
          </a:prstGeom>
        </p:spPr>
      </p:pic>
      <p:sp>
        <p:nvSpPr>
          <p:cNvPr id="5" name="Rectangle 4"/>
          <p:cNvSpPr/>
          <p:nvPr/>
        </p:nvSpPr>
        <p:spPr>
          <a:xfrm>
            <a:off x="685800" y="3562350"/>
            <a:ext cx="3505200" cy="738664"/>
          </a:xfrm>
          <a:prstGeom prst="rect">
            <a:avLst/>
          </a:prstGeom>
        </p:spPr>
        <p:txBody>
          <a:bodyPr wrap="square">
            <a:spAutoFit/>
          </a:bodyPr>
          <a:lstStyle/>
          <a:p>
            <a:r>
              <a:rPr lang="en-US" dirty="0" smtClean="0"/>
              <a:t>The histogram is right-skewed, showing most trips are short (1–1.5 miles), with fewer long trips extending up to 20 miles.</a:t>
            </a:r>
            <a:endParaRPr lang="en-US" dirty="0"/>
          </a:p>
        </p:txBody>
      </p:sp>
      <p:sp>
        <p:nvSpPr>
          <p:cNvPr id="6" name="Rectangle 5"/>
          <p:cNvSpPr/>
          <p:nvPr/>
        </p:nvSpPr>
        <p:spPr>
          <a:xfrm>
            <a:off x="4953000" y="3638550"/>
            <a:ext cx="3962400" cy="738664"/>
          </a:xfrm>
          <a:prstGeom prst="rect">
            <a:avLst/>
          </a:prstGeom>
        </p:spPr>
        <p:txBody>
          <a:bodyPr wrap="square">
            <a:spAutoFit/>
          </a:bodyPr>
          <a:lstStyle/>
          <a:p>
            <a:r>
              <a:rPr lang="en-US" dirty="0" smtClean="0"/>
              <a:t>Average fare peaks at 4 passengers (~$15.50), then drops for 5 and 6 passengers, possibly due to fare rules or data issues.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3.png"/>
          <p:cNvPicPr/>
          <p:nvPr/>
        </p:nvPicPr>
        <p:blipFill>
          <a:blip r:embed="rId2"/>
          <a:stretch>
            <a:fillRect/>
          </a:stretch>
        </p:blipFill>
        <p:spPr>
          <a:xfrm>
            <a:off x="838200" y="1047750"/>
            <a:ext cx="3200400" cy="2362200"/>
          </a:xfrm>
          <a:prstGeom prst="rect">
            <a:avLst/>
          </a:prstGeom>
        </p:spPr>
      </p:pic>
      <p:pic>
        <p:nvPicPr>
          <p:cNvPr id="4" name="Picture 3" descr="4.png"/>
          <p:cNvPicPr/>
          <p:nvPr/>
        </p:nvPicPr>
        <p:blipFill>
          <a:blip r:embed="rId3"/>
          <a:stretch>
            <a:fillRect/>
          </a:stretch>
        </p:blipFill>
        <p:spPr>
          <a:xfrm>
            <a:off x="5029200" y="1047750"/>
            <a:ext cx="3521856" cy="2089974"/>
          </a:xfrm>
          <a:prstGeom prst="rect">
            <a:avLst/>
          </a:prstGeom>
        </p:spPr>
      </p:pic>
      <p:sp>
        <p:nvSpPr>
          <p:cNvPr id="5" name="Rectangle 4"/>
          <p:cNvSpPr/>
          <p:nvPr/>
        </p:nvSpPr>
        <p:spPr>
          <a:xfrm>
            <a:off x="990600" y="3486150"/>
            <a:ext cx="2895600" cy="954107"/>
          </a:xfrm>
          <a:prstGeom prst="rect">
            <a:avLst/>
          </a:prstGeom>
        </p:spPr>
        <p:txBody>
          <a:bodyPr wrap="square">
            <a:spAutoFit/>
          </a:bodyPr>
          <a:lstStyle/>
          <a:p>
            <a:r>
              <a:rPr lang="en-US" dirty="0" smtClean="0"/>
              <a:t>Tips spike sharply at midnight, with minimal values at other hours, suggesting a data anomaly or batch entry at hour 0.</a:t>
            </a:r>
            <a:endParaRPr lang="en-US" dirty="0"/>
          </a:p>
        </p:txBody>
      </p:sp>
      <p:sp>
        <p:nvSpPr>
          <p:cNvPr id="6" name="Rectangle 5"/>
          <p:cNvSpPr/>
          <p:nvPr/>
        </p:nvSpPr>
        <p:spPr>
          <a:xfrm>
            <a:off x="5181600" y="3409950"/>
            <a:ext cx="3657600" cy="954107"/>
          </a:xfrm>
          <a:prstGeom prst="rect">
            <a:avLst/>
          </a:prstGeom>
        </p:spPr>
        <p:txBody>
          <a:bodyPr wrap="square">
            <a:spAutoFit/>
          </a:bodyPr>
          <a:lstStyle/>
          <a:p>
            <a:r>
              <a:rPr lang="en-US" dirty="0" smtClean="0"/>
              <a:t>Payment Types 1.0 and 2.0 have similar fares (~$10–12), while Type 3.0 has higher fares. Type 4.0 shows the lowest and some negative fares.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3486150"/>
            <a:ext cx="2895600" cy="1169551"/>
          </a:xfrm>
          <a:prstGeom prst="rect">
            <a:avLst/>
          </a:prstGeom>
        </p:spPr>
        <p:txBody>
          <a:bodyPr wrap="square">
            <a:spAutoFit/>
          </a:bodyPr>
          <a:lstStyle/>
          <a:p>
            <a:r>
              <a:rPr lang="en-US" dirty="0" smtClean="0"/>
              <a:t>There’s a strong positive relationship—longer trips cost more. Outliers show some high fares for short trips and one refund.</a:t>
            </a:r>
            <a:endParaRPr lang="en-US" dirty="0"/>
          </a:p>
        </p:txBody>
      </p:sp>
      <p:sp>
        <p:nvSpPr>
          <p:cNvPr id="6" name="Rectangle 5"/>
          <p:cNvSpPr/>
          <p:nvPr/>
        </p:nvSpPr>
        <p:spPr>
          <a:xfrm>
            <a:off x="5181600" y="3409950"/>
            <a:ext cx="3657600" cy="738664"/>
          </a:xfrm>
          <a:prstGeom prst="rect">
            <a:avLst/>
          </a:prstGeom>
        </p:spPr>
        <p:txBody>
          <a:bodyPr wrap="square">
            <a:spAutoFit/>
          </a:bodyPr>
          <a:lstStyle/>
          <a:p>
            <a:r>
              <a:rPr lang="en-US" dirty="0" smtClean="0"/>
              <a:t>Trip distances vary across the year, peaking in spring and fall (up to 7 miles) and dipping in summer and year-end (around 3 miles).</a:t>
            </a:r>
            <a:endParaRPr lang="en-US" dirty="0"/>
          </a:p>
        </p:txBody>
      </p:sp>
      <p:pic>
        <p:nvPicPr>
          <p:cNvPr id="7" name="Picture 6" descr="5.png"/>
          <p:cNvPicPr/>
          <p:nvPr/>
        </p:nvPicPr>
        <p:blipFill>
          <a:blip r:embed="rId2"/>
          <a:stretch>
            <a:fillRect/>
          </a:stretch>
        </p:blipFill>
        <p:spPr>
          <a:xfrm>
            <a:off x="457200" y="819150"/>
            <a:ext cx="3908894" cy="2478139"/>
          </a:xfrm>
          <a:prstGeom prst="rect">
            <a:avLst/>
          </a:prstGeom>
        </p:spPr>
      </p:pic>
      <p:pic>
        <p:nvPicPr>
          <p:cNvPr id="8" name="Picture 7" descr="6.png"/>
          <p:cNvPicPr/>
          <p:nvPr/>
        </p:nvPicPr>
        <p:blipFill>
          <a:blip r:embed="rId3"/>
          <a:stretch>
            <a:fillRect/>
          </a:stretch>
        </p:blipFill>
        <p:spPr>
          <a:xfrm>
            <a:off x="4648200" y="742950"/>
            <a:ext cx="4267200" cy="24980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3"/>
        <p:cNvGrpSpPr/>
        <p:nvPr/>
      </p:nvGrpSpPr>
      <p:grpSpPr>
        <a:xfrm>
          <a:off x="0" y="0"/>
          <a:ext cx="0" cy="0"/>
          <a:chOff x="0" y="0"/>
          <a:chExt cx="0" cy="0"/>
        </a:xfrm>
      </p:grpSpPr>
      <p:sp>
        <p:nvSpPr>
          <p:cNvPr id="1964" name="Google Shape;1964;p41"/>
          <p:cNvSpPr/>
          <p:nvPr/>
        </p:nvSpPr>
        <p:spPr>
          <a:xfrm>
            <a:off x="693975" y="1485000"/>
            <a:ext cx="2227500" cy="2173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1"/>
          <p:cNvSpPr txBox="1">
            <a:spLocks noGrp="1"/>
          </p:cNvSpPr>
          <p:nvPr>
            <p:ph type="title"/>
          </p:nvPr>
        </p:nvSpPr>
        <p:spPr>
          <a:xfrm>
            <a:off x="3179150" y="1771625"/>
            <a:ext cx="4218900" cy="1344300"/>
          </a:xfrm>
          <a:prstGeom prst="rect">
            <a:avLst/>
          </a:prstGeom>
        </p:spPr>
        <p:txBody>
          <a:bodyPr spcFirstLastPara="1" wrap="square" lIns="91425" tIns="91425" rIns="91425" bIns="91425" anchor="ctr" anchorCtr="0">
            <a:noAutofit/>
          </a:bodyPr>
          <a:lstStyle/>
          <a:p>
            <a:r>
              <a:rPr lang="en-US" sz="4400" dirty="0" smtClean="0">
                <a:solidFill>
                  <a:schemeClr val="tx1"/>
                </a:solidFill>
              </a:rPr>
              <a:t>Methodology </a:t>
            </a:r>
            <a:endParaRPr lang="en-US" sz="4400" dirty="0">
              <a:solidFill>
                <a:schemeClr val="tx1"/>
              </a:solidFill>
            </a:endParaRPr>
          </a:p>
        </p:txBody>
      </p:sp>
      <p:sp>
        <p:nvSpPr>
          <p:cNvPr id="1966" name="Google Shape;1966;p41"/>
          <p:cNvSpPr txBox="1">
            <a:spLocks noGrp="1"/>
          </p:cNvSpPr>
          <p:nvPr>
            <p:ph type="title" idx="2"/>
          </p:nvPr>
        </p:nvSpPr>
        <p:spPr>
          <a:xfrm>
            <a:off x="476025" y="1439625"/>
            <a:ext cx="2663400" cy="200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a:p>
        </p:txBody>
      </p:sp>
    </p:spTree>
  </p:cSld>
  <p:clrMapOvr>
    <a:masterClrMapping/>
  </p:clrMapOvr>
</p:sld>
</file>

<file path=ppt/theme/theme1.xml><?xml version="1.0" encoding="utf-8"?>
<a:theme xmlns:a="http://schemas.openxmlformats.org/drawingml/2006/main" name="Tax Consulting by Slidesgo">
  <a:themeElements>
    <a:clrScheme name="Simple Light">
      <a:dk1>
        <a:srgbClr val="D50000"/>
      </a:dk1>
      <a:lt1>
        <a:srgbClr val="2970B1"/>
      </a:lt1>
      <a:dk2>
        <a:srgbClr val="4D8FCB"/>
      </a:dk2>
      <a:lt2>
        <a:srgbClr val="F3F3F3"/>
      </a:lt2>
      <a:accent1>
        <a:srgbClr val="EA9999"/>
      </a:accent1>
      <a:accent2>
        <a:srgbClr val="FFFFFF"/>
      </a:accent2>
      <a:accent3>
        <a:srgbClr val="E7F0F8"/>
      </a:accent3>
      <a:accent4>
        <a:srgbClr val="FFD966"/>
      </a:accent4>
      <a:accent5>
        <a:srgbClr val="2970B1"/>
      </a:accent5>
      <a:accent6>
        <a:srgbClr val="4D8FCB"/>
      </a:accent6>
      <a:hlink>
        <a:srgbClr val="2970B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2197</Words>
  <PresentationFormat>On-screen Show (16:9)</PresentationFormat>
  <Paragraphs>212</Paragraphs>
  <Slides>21</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IBM Plex Sans</vt:lpstr>
      <vt:lpstr>Roboto Slab</vt:lpstr>
      <vt:lpstr>Bitter</vt:lpstr>
      <vt:lpstr>IBM Plex Sans SemiBold</vt:lpstr>
      <vt:lpstr>Times New Roman</vt:lpstr>
      <vt:lpstr>Calibri</vt:lpstr>
      <vt:lpstr>Courier New</vt:lpstr>
      <vt:lpstr>Cambria</vt:lpstr>
      <vt:lpstr>Tax Consulting by Slidesgo</vt:lpstr>
      <vt:lpstr>Taxi Analysis </vt:lpstr>
      <vt:lpstr>Introduction</vt:lpstr>
      <vt:lpstr>Problem Statement</vt:lpstr>
      <vt:lpstr>Objectives</vt:lpstr>
      <vt:lpstr>This study uses the 2019 NYC Yellow Taxi Trip Records from the TLC dataset, containing over 103 million entries across 12 monthly SQLite files. Sourced from Kaggle, the data includes trip distance, timestamps, fare details, payment types, and location info—providing a strong foundation for fare prediction and urban mobility analysis.</vt:lpstr>
      <vt:lpstr>EDA PROCESS </vt:lpstr>
      <vt:lpstr>Slide 7</vt:lpstr>
      <vt:lpstr>Slide 8</vt:lpstr>
      <vt:lpstr>Methodology </vt:lpstr>
      <vt:lpstr>Slide 10</vt:lpstr>
      <vt:lpstr>Slide 11</vt:lpstr>
      <vt:lpstr>KNN Model </vt:lpstr>
      <vt:lpstr>Slide 13</vt:lpstr>
      <vt:lpstr>Slide 14</vt:lpstr>
      <vt:lpstr>Slide 15</vt:lpstr>
      <vt:lpstr>Slide 16</vt:lpstr>
      <vt:lpstr>Slide 17</vt:lpstr>
      <vt:lpstr>Clustering K Means</vt:lpstr>
      <vt:lpstr>Slide 19</vt:lpstr>
      <vt:lpstr>Slide 20</vt:lpstr>
      <vt:lpstr>Future Scope and Recommendations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Taxi Analysis</dc:title>
  <dc:creator>Ali Murtaza</dc:creator>
  <cp:lastModifiedBy>Ali Murtaza</cp:lastModifiedBy>
  <cp:revision>12</cp:revision>
  <dcterms:modified xsi:type="dcterms:W3CDTF">2025-05-22T02:56:17Z</dcterms:modified>
</cp:coreProperties>
</file>