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96280" y="1270080"/>
            <a:ext cx="8309520" cy="63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79646"/>
                </a:solidFill>
                <a:latin typeface="Gotham Bold"/>
              </a:rPr>
              <a:t>Predicting Taste Preference based on Nutritional Content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452240" y="3658680"/>
            <a:ext cx="5811120" cy="363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otham Thin"/>
              </a:rPr>
              <a:t>MOIRI GAMBONI</a:t>
            </a:r>
            <a:r>
              <a:rPr lang="en-US">
                <a:solidFill>
                  <a:srgbClr val="ffffff"/>
                </a:solidFill>
                <a:latin typeface="Gotham Thin"/>
              </a:rPr>
              <a:t>	</a:t>
            </a:r>
            <a:r>
              <a:rPr lang="en-US">
                <a:solidFill>
                  <a:srgbClr val="ffffff"/>
                </a:solidFill>
                <a:latin typeface="Gotham Thin"/>
              </a:rPr>
              <a:t>	</a:t>
            </a:r>
            <a:r>
              <a:rPr lang="en-US">
                <a:solidFill>
                  <a:srgbClr val="ffffff"/>
                </a:solidFill>
                <a:latin typeface="Gotham Thin"/>
              </a:rPr>
              <a:t>ABHIJAI GARG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68760" y="383040"/>
            <a:ext cx="1554120" cy="45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31859c"/>
                </a:solidFill>
                <a:latin typeface="Gotham Bold"/>
              </a:rPr>
              <a:t>WEBSITE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71680" y="1137600"/>
            <a:ext cx="8114760" cy="4165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User enters:</a:t>
            </a:r>
            <a:endParaRPr/>
          </a:p>
          <a:p>
            <a:pPr lvl="1">
              <a:lnSpc>
                <a:spcPct val="2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ffffff"/>
                </a:solidFill>
                <a:latin typeface="Calibri"/>
              </a:rPr>
              <a:t>Demographic information</a:t>
            </a:r>
            <a:endParaRPr/>
          </a:p>
          <a:p>
            <a:pPr lvl="1">
              <a:lnSpc>
                <a:spcPct val="2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ffffff"/>
                </a:solidFill>
                <a:latin typeface="Calibri"/>
              </a:rPr>
              <a:t>Nutritional requirements</a:t>
            </a:r>
            <a:endParaRPr/>
          </a:p>
          <a:p>
            <a:pPr lvl="1">
              <a:lnSpc>
                <a:spcPct val="2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ffffff"/>
                </a:solidFill>
                <a:latin typeface="Calibri"/>
              </a:rPr>
              <a:t>Food preferences (i.e. ingredients)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Daily nutritional requirements are calculated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Recipes for daily diet are found based on nutritional requirements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Can nutritional content successfully predict food preferences and provide better recipe suggestions?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6940080" y="121680"/>
            <a:ext cx="2068200" cy="256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c0504d"/>
                </a:solidFill>
                <a:latin typeface="Gotham Bold"/>
              </a:rPr>
              <a:t>GAMBONI/GARG</a:t>
            </a:r>
            <a:endParaRPr/>
          </a:p>
        </p:txBody>
      </p:sp>
      <p:sp>
        <p:nvSpPr>
          <p:cNvPr id="77" name="CustomShape 4"/>
          <p:cNvSpPr/>
          <p:nvPr/>
        </p:nvSpPr>
        <p:spPr>
          <a:xfrm>
            <a:off x="579600" y="5499720"/>
            <a:ext cx="461520" cy="100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6000">
                <a:solidFill>
                  <a:srgbClr val="404040"/>
                </a:solidFill>
                <a:latin typeface="Gotham Bold"/>
              </a:rPr>
              <a:t>2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1520" y="5499720"/>
            <a:ext cx="883800" cy="100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6000">
                <a:solidFill>
                  <a:srgbClr val="404040"/>
                </a:solidFill>
                <a:latin typeface="Gotham Bold"/>
              </a:rPr>
              <a:t>3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019520" y="383040"/>
            <a:ext cx="1676160" cy="45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31859c"/>
                </a:solidFill>
                <a:latin typeface="Gotham Bold"/>
              </a:rPr>
              <a:t>SURVEY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571680" y="1137600"/>
            <a:ext cx="8114760" cy="2831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Sama Dining Hall menu for the past month.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Selecting 15 relatively popular dishes with recipes available online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Google Form for survey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Images  + ingredients provided to give an idea of the food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5 star rating system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6940080" y="121680"/>
            <a:ext cx="2068200" cy="256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c0504d"/>
                </a:solidFill>
                <a:latin typeface="Gotham Bold"/>
              </a:rPr>
              <a:t>GAMBONI/GARG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0320" y="5499720"/>
            <a:ext cx="461520" cy="100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6000">
                <a:solidFill>
                  <a:srgbClr val="404040"/>
                </a:solidFill>
                <a:latin typeface="Gotham Bold"/>
              </a:rPr>
              <a:t>4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082880" y="383040"/>
            <a:ext cx="1839240" cy="45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31859c"/>
                </a:solidFill>
                <a:latin typeface="Gotham Bold"/>
              </a:rPr>
              <a:t>INITIAL DATA PROCESSING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571680" y="1137600"/>
            <a:ext cx="8114760" cy="4257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Processing the Food information</a:t>
            </a:r>
            <a:endParaRPr/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Parsing content from USDA (US Department of Agriculture) Food database</a:t>
            </a:r>
            <a:endParaRPr/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Matching recipe ingredients to database</a:t>
            </a:r>
            <a:endParaRPr/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Calculating total nutritional content per serve for each recipe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Processing the respondent replies</a:t>
            </a:r>
            <a:endParaRPr/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Person should have stayed in Abu Dhabi  recently</a:t>
            </a:r>
            <a:endParaRPr/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Person should have replied to every food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6940080" y="121680"/>
            <a:ext cx="2068200" cy="256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c0504d"/>
                </a:solidFill>
                <a:latin typeface="Gotham Bold"/>
              </a:rPr>
              <a:t>GAMBONI/GARG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79240" y="5499720"/>
            <a:ext cx="461520" cy="100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6000">
                <a:solidFill>
                  <a:srgbClr val="404040"/>
                </a:solidFill>
                <a:latin typeface="Gotham Bold"/>
              </a:rPr>
              <a:t>5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61120" y="365760"/>
            <a:ext cx="2338920" cy="471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31859c"/>
                </a:solidFill>
                <a:latin typeface="Gotham Bold"/>
              </a:rPr>
              <a:t>SURVEY RESULTS PROCESSING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571680" y="1137600"/>
            <a:ext cx="8114760" cy="3434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200000"/>
              </a:lnSpc>
              <a:buSzPct val="25000"/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For each nutrient across all recipes, normalize the nutrient values (between  0 and 1)</a:t>
            </a: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Get the average value of nutrients for liked foods and disliked foods for each person</a:t>
            </a:r>
            <a:endParaRPr/>
          </a:p>
          <a:p>
            <a:pPr lvl="1">
              <a:lnSpc>
                <a:spcPct val="150000"/>
              </a:lnSpc>
              <a:buSzPct val="25000"/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3 stars is discarded, 0 or 5 star values are doubled (indicating strong like/dislike)</a:t>
            </a: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For each nutrient get average difference between liked average and disliked average.</a:t>
            </a: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Check significance of each nutrient's effect of preference:</a:t>
            </a:r>
            <a:endParaRPr/>
          </a:p>
          <a:p>
            <a:pPr lvl="1">
              <a:lnSpc>
                <a:spcPct val="150000"/>
              </a:lnSpc>
              <a:buSzPct val="25000"/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separately label data with 'Like' or 'Dislike' </a:t>
            </a:r>
            <a:endParaRPr/>
          </a:p>
          <a:p>
            <a:pPr lvl="1">
              <a:lnSpc>
                <a:spcPct val="150000"/>
              </a:lnSpc>
              <a:buSzPct val="25000"/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50,000 iterations shuffle test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6940080" y="121680"/>
            <a:ext cx="2068200" cy="256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c0504d"/>
                </a:solidFill>
                <a:latin typeface="Gotham Bold"/>
              </a:rPr>
              <a:t>GAMBONI/GARG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2"/>
          <p:cNvSpPr/>
          <p:nvPr/>
        </p:nvSpPr>
        <p:spPr>
          <a:xfrm>
            <a:off x="1062720" y="383400"/>
            <a:ext cx="2813040" cy="45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31859c"/>
                </a:solidFill>
                <a:latin typeface="Gotham Bold"/>
              </a:rPr>
              <a:t>RESULTS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6940080" y="121680"/>
            <a:ext cx="2068200" cy="256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c0504d"/>
                </a:solidFill>
                <a:latin typeface="Gotham Bold"/>
              </a:rPr>
              <a:t>GAMBONI/GARG</a:t>
            </a:r>
            <a:endParaRPr/>
          </a:p>
        </p:txBody>
      </p:sp>
      <p:sp>
        <p:nvSpPr>
          <p:cNvPr id="93" name="CustomShape 4"/>
          <p:cNvSpPr/>
          <p:nvPr/>
        </p:nvSpPr>
        <p:spPr>
          <a:xfrm>
            <a:off x="579600" y="5499720"/>
            <a:ext cx="461520" cy="100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6000">
                <a:solidFill>
                  <a:srgbClr val="404040"/>
                </a:solidFill>
                <a:latin typeface="Gotham Bold"/>
              </a:rPr>
              <a:t>6</a:t>
            </a:r>
            <a:endParaRPr/>
          </a:p>
        </p:txBody>
      </p:sp>
      <p:pic>
        <p:nvPicPr>
          <p:cNvPr descr="" id="9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040" y="1165320"/>
            <a:ext cx="3981240" cy="459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940080" y="121680"/>
            <a:ext cx="2068200" cy="256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c0504d"/>
                </a:solidFill>
                <a:latin typeface="Gotham Bold"/>
              </a:rPr>
              <a:t>GAMBONI/GARG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1063080" y="383400"/>
            <a:ext cx="5612040" cy="531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31859c"/>
                </a:solidFill>
                <a:latin typeface="Gotham Bold"/>
              </a:rPr>
              <a:t>ANALYSIS – LIKED FOOD INDICATORS - POSSIBLE HEALTH EFFECTS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579600" y="5499720"/>
            <a:ext cx="461520" cy="100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6000">
                <a:solidFill>
                  <a:srgbClr val="404040"/>
                </a:solidFill>
                <a:latin typeface="Gotham Bold"/>
              </a:rPr>
              <a:t>7</a:t>
            </a:r>
            <a:endParaRPr/>
          </a:p>
        </p:txBody>
      </p:sp>
      <p:pic>
        <p:nvPicPr>
          <p:cNvPr descr="" id="9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1777680"/>
            <a:ext cx="9143640" cy="37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940080" y="122040"/>
            <a:ext cx="2068200" cy="256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c0504d"/>
                </a:solidFill>
                <a:latin typeface="Gotham Bold"/>
              </a:rPr>
              <a:t>GAMBONI/GARG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579600" y="5499720"/>
            <a:ext cx="461520" cy="100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6000">
                <a:solidFill>
                  <a:srgbClr val="404040"/>
                </a:solidFill>
                <a:latin typeface="Gotham Bold"/>
              </a:rPr>
              <a:t>8</a:t>
            </a:r>
            <a:endParaRPr/>
          </a:p>
        </p:txBody>
      </p:sp>
      <p:pic>
        <p:nvPicPr>
          <p:cNvPr descr="" id="1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2795760"/>
            <a:ext cx="9143640" cy="132948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1063440" y="383760"/>
            <a:ext cx="5612040" cy="531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31859c"/>
                </a:solidFill>
                <a:latin typeface="Gotham Bold"/>
              </a:rPr>
              <a:t>ANALYSIS – DISLIKED FOOD INDICATORS - POSSIBLE HEALTH EFFECTS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71680" y="1137600"/>
            <a:ext cx="8114760" cy="3434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200000"/>
              </a:lnSpc>
              <a:buSzPct val="25000"/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Proportions of nutrients in food can successfully predict preferences</a:t>
            </a:r>
            <a:endParaRPr/>
          </a:p>
          <a:p>
            <a:pPr>
              <a:lnSpc>
                <a:spcPct val="200000"/>
              </a:lnSpc>
              <a:buSzPct val="25000"/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Out of 145 nutrients, 22 are statistically  significant indicators of liked food, 7 of disliked food.</a:t>
            </a:r>
            <a:endParaRPr/>
          </a:p>
          <a:p>
            <a:pPr>
              <a:lnSpc>
                <a:spcPct val="200000"/>
              </a:lnSpc>
              <a:buSzPct val="25000"/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Recipe selection based (partly) on nutritional content could improve the quality of service for the website.</a:t>
            </a:r>
            <a:endParaRPr/>
          </a:p>
          <a:p>
            <a:pPr>
              <a:lnSpc>
                <a:spcPct val="200000"/>
              </a:lnSpc>
              <a:buSzPct val="25000"/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Possible extension: create nutritional preference 'profiles' for individuals, which may give better indicators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6940080" y="122040"/>
            <a:ext cx="2068200" cy="256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c0504d"/>
                </a:solidFill>
                <a:latin typeface="Gotham Bold"/>
              </a:rPr>
              <a:t>GAMBONI/GARG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1063800" y="383400"/>
            <a:ext cx="2813040" cy="45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31859c"/>
                </a:solidFill>
                <a:latin typeface="Gotham Bold"/>
              </a:rPr>
              <a:t>CONCLUSION</a:t>
            </a:r>
            <a:endParaRPr/>
          </a:p>
        </p:txBody>
      </p:sp>
      <p:sp>
        <p:nvSpPr>
          <p:cNvPr id="106" name="CustomShape 4"/>
          <p:cNvSpPr/>
          <p:nvPr/>
        </p:nvSpPr>
        <p:spPr>
          <a:xfrm>
            <a:off x="579600" y="5499720"/>
            <a:ext cx="461520" cy="100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6000">
                <a:solidFill>
                  <a:srgbClr val="404040"/>
                </a:solidFill>
                <a:latin typeface="Gotham Bold"/>
              </a:rPr>
              <a:t>9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