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53" r:id="rId2"/>
    <p:sldMasterId id="2147483650" r:id="rId3"/>
    <p:sldMasterId id="2147483667" r:id="rId4"/>
  </p:sldMasterIdLst>
  <p:sldIdLst>
    <p:sldId id="257" r:id="rId5"/>
    <p:sldId id="258" r:id="rId6"/>
    <p:sldId id="259" r:id="rId7"/>
    <p:sldId id="263" r:id="rId8"/>
    <p:sldId id="270" r:id="rId9"/>
    <p:sldId id="271" r:id="rId10"/>
    <p:sldId id="272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706FC1-7B3F-A907-DEB2-9D2C865E33A4}" v="514" dt="2022-07-21T04:45:40.770"/>
    <p1510:client id="{B82897F2-9062-FA19-8667-A665D31A38F5}" v="135" dt="2022-07-21T04:10:32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22.07.2022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22.07.2022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22.07.2022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808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6D5B1481-72CB-482B-9ED6-1EEF37F215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3820" y="2657475"/>
            <a:ext cx="10544176" cy="171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0" b="1">
                <a:solidFill>
                  <a:schemeClr val="bg1"/>
                </a:solidFill>
                <a:latin typeface="Mulish" pitchFamily="2" charset="0"/>
                <a:cs typeface="Arial" panose="020B0604020202020204" pitchFamily="34" charset="0"/>
              </a:defRPr>
            </a:lvl1pPr>
            <a:lvl2pPr>
              <a:defRPr sz="1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/>
              <a:t>Título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BEE1FDBA-041D-4094-A566-C06E4AF698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501590" y="414070"/>
            <a:ext cx="5662287" cy="566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17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215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3D9AF6B-C8F1-446E-BFF4-2BD4B20E5B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5722" y="2266951"/>
            <a:ext cx="6219825" cy="3124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pt-BR" sz="10000" b="1" kern="1200" dirty="0">
                <a:solidFill>
                  <a:schemeClr val="bg1"/>
                </a:solidFill>
                <a:latin typeface="Mulish" pitchFamily="2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Título</a:t>
            </a:r>
            <a:br>
              <a:rPr lang="pt-BR"/>
            </a:br>
            <a:r>
              <a:rPr lang="pt-BR"/>
              <a:t>+</a:t>
            </a:r>
            <a:r>
              <a:rPr lang="pt-BR" err="1"/>
              <a:t>Img</a:t>
            </a:r>
            <a:endParaRPr lang="pt-BR"/>
          </a:p>
        </p:txBody>
      </p:sp>
      <p:pic>
        <p:nvPicPr>
          <p:cNvPr id="17" name="Picture 1">
            <a:extLst>
              <a:ext uri="{FF2B5EF4-FFF2-40B4-BE49-F238E27FC236}">
                <a16:creationId xmlns:a16="http://schemas.microsoft.com/office/drawing/2014/main" id="{001695FF-42A2-4FB0-B883-AA4CC3DF67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81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48D192-3C4F-489C-8675-7BA3D7D285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5275" y="2586037"/>
            <a:ext cx="7124700" cy="1685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0" b="1">
                <a:solidFill>
                  <a:schemeClr val="bg1"/>
                </a:solidFill>
                <a:latin typeface="Mulish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sz="10000"/>
              <a:t>Obrigado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79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22.07.2022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22.07.2022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22.07.2022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22.07.2022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22.07.2022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22.07.2022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22.07.2022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22.07.2022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.tiff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22.07.2022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1" r:id="rId3"/>
    <p:sldLayoutId id="2147483652" r:id="rId4"/>
    <p:sldLayoutId id="2147483660" r:id="rId5"/>
    <p:sldLayoutId id="2147483654" r:id="rId6"/>
    <p:sldLayoutId id="2147483663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44BD67CE-E21A-4BB8-A523-10FCD86FD8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F8AEF232-6593-428B-BDD1-3A5061C727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722" y="357914"/>
            <a:ext cx="1037590" cy="147292"/>
          </a:xfrm>
          <a:prstGeom prst="rect">
            <a:avLst/>
          </a:prstGeom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B7D79ADD-9F3B-49ED-8EC7-23198EDC04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16014" y="2717312"/>
            <a:ext cx="7412055" cy="1052185"/>
          </a:xfrm>
          <a:prstGeom prst="rect">
            <a:avLst/>
          </a:prstGeom>
        </p:spPr>
      </p:pic>
      <p:pic>
        <p:nvPicPr>
          <p:cNvPr id="16" name="Imagem 15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2F16B27C-A90E-4B09-9701-B3CFCE8272C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58901" y="244958"/>
            <a:ext cx="152987" cy="216000"/>
          </a:xfrm>
          <a:prstGeom prst="rect">
            <a:avLst/>
          </a:prstGeom>
        </p:spPr>
      </p:pic>
      <p:pic>
        <p:nvPicPr>
          <p:cNvPr id="17" name="Imagem 16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51C7CEDA-8968-42F0-B2B5-9F08FF4520B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60800" y="6300722"/>
            <a:ext cx="152987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9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28849741-5AC1-41FC-96DC-6A51ED25158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BD015AF0-7D0D-439C-A5AD-25397069E3C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5722" y="357914"/>
            <a:ext cx="1037590" cy="147292"/>
          </a:xfrm>
          <a:prstGeom prst="rect">
            <a:avLst/>
          </a:prstGeom>
        </p:spPr>
      </p:pic>
      <p:pic>
        <p:nvPicPr>
          <p:cNvPr id="15" name="Imagem 14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E60B1684-8945-403A-8A53-4E617FBD62E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58901" y="244958"/>
            <a:ext cx="152987" cy="216000"/>
          </a:xfrm>
          <a:prstGeom prst="rect">
            <a:avLst/>
          </a:prstGeom>
        </p:spPr>
      </p:pic>
      <p:pic>
        <p:nvPicPr>
          <p:cNvPr id="16" name="Imagem 15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3C5A75A1-428E-475E-B294-C998A38D11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60800" y="6300722"/>
            <a:ext cx="152987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44BD67CE-E21A-4BB8-A523-10FCD86FD8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F8AEF232-6593-428B-BDD1-3A5061C727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722" y="357914"/>
            <a:ext cx="1037590" cy="147292"/>
          </a:xfrm>
          <a:prstGeom prst="rect">
            <a:avLst/>
          </a:prstGeom>
        </p:spPr>
      </p:pic>
      <p:pic>
        <p:nvPicPr>
          <p:cNvPr id="16" name="Picture 12">
            <a:extLst>
              <a:ext uri="{FF2B5EF4-FFF2-40B4-BE49-F238E27FC236}">
                <a16:creationId xmlns:a16="http://schemas.microsoft.com/office/drawing/2014/main" id="{3206E69D-3462-442A-A6A8-F175CBBC70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06580" y="3334322"/>
            <a:ext cx="3383387" cy="480292"/>
          </a:xfrm>
          <a:prstGeom prst="rect">
            <a:avLst/>
          </a:prstGeom>
        </p:spPr>
      </p:pic>
      <p:pic>
        <p:nvPicPr>
          <p:cNvPr id="15" name="Imagem 14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7F569817-A75C-4304-8A1A-D57BF9B17A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60800" y="244957"/>
            <a:ext cx="152987" cy="216000"/>
          </a:xfrm>
          <a:prstGeom prst="rect">
            <a:avLst/>
          </a:prstGeom>
        </p:spPr>
      </p:pic>
      <p:pic>
        <p:nvPicPr>
          <p:cNvPr id="17" name="Imagem 16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8E079679-1F6F-47E6-AF93-DB56F8297D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60800" y="6300721"/>
            <a:ext cx="152987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ursos.alura.com.br/course/docker-criando-gerenciando-containers" TargetMode="External"/><Relationship Id="rId2" Type="http://schemas.openxmlformats.org/officeDocument/2006/relationships/hyperlink" Target="https://www.mjvinnovation.com/pt-br/blog/scaled-agile-framework-safe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cursos.alura.com.br/formacao-certificacao-lpi-linux-essentials" TargetMode="External"/><Relationship Id="rId5" Type="http://schemas.openxmlformats.org/officeDocument/2006/relationships/hyperlink" Target="https://cursos.alura.com.br/course/linux-ubuntu-processos" TargetMode="External"/><Relationship Id="rId4" Type="http://schemas.openxmlformats.org/officeDocument/2006/relationships/hyperlink" Target="https://cursos.alura.com.br/course/linux-ubuntu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442772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06286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D54B92B-83A2-DC0F-F572-F855F8ED38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1383" y="1864385"/>
            <a:ext cx="6219825" cy="3124200"/>
          </a:xfrm>
        </p:spPr>
        <p:txBody>
          <a:bodyPr lIns="91440" tIns="45720" rIns="91440" bIns="45720" anchor="t"/>
          <a:lstStyle/>
          <a:p>
            <a:r>
              <a:rPr lang="pt-BR">
                <a:latin typeface="Mulish"/>
                <a:cs typeface="Arial"/>
              </a:rPr>
              <a:t>Atividade de Redes</a:t>
            </a:r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ADFDB96-CD56-F3F6-9C41-672472597A22}"/>
              </a:ext>
            </a:extLst>
          </p:cNvPr>
          <p:cNvSpPr txBox="1"/>
          <p:nvPr/>
        </p:nvSpPr>
        <p:spPr>
          <a:xfrm>
            <a:off x="526212" y="4710022"/>
            <a:ext cx="36633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400">
                <a:solidFill>
                  <a:schemeClr val="bg1">
                    <a:lumMod val="95000"/>
                  </a:schemeClr>
                </a:solidFill>
                <a:cs typeface="Calibri"/>
              </a:rPr>
              <a:t>Moisés Souza</a:t>
            </a:r>
          </a:p>
        </p:txBody>
      </p:sp>
      <p:pic>
        <p:nvPicPr>
          <p:cNvPr id="4" name="Imagem 6" descr="Uma imagem contendo pipa, água, voando, grande&#10;&#10;Descrição gerada automaticamente">
            <a:extLst>
              <a:ext uri="{FF2B5EF4-FFF2-40B4-BE49-F238E27FC236}">
                <a16:creationId xmlns:a16="http://schemas.microsoft.com/office/drawing/2014/main" id="{D6ACF72B-C262-FB8B-6E3F-6DC2512AB6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34" r="135"/>
          <a:stretch/>
        </p:blipFill>
        <p:spPr>
          <a:xfrm>
            <a:off x="7599872" y="-865"/>
            <a:ext cx="4642646" cy="685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7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D282906-1C48-BF44-96C4-4A960517D1D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69698" y="1093937"/>
            <a:ext cx="8258175" cy="52705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marL="0" indent="0" algn="ctr">
              <a:buNone/>
            </a:pPr>
            <a:r>
              <a:rPr lang="pt-BR" sz="5400" b="1">
                <a:solidFill>
                  <a:srgbClr val="F2F2F2"/>
                </a:solidFill>
                <a:latin typeface="Mulish"/>
                <a:cs typeface="Arial"/>
              </a:rPr>
              <a:t>Sumário</a:t>
            </a:r>
            <a:endParaRPr lang="pt-BR" b="1">
              <a:solidFill>
                <a:srgbClr val="F2F2F2"/>
              </a:solidFill>
              <a:cs typeface="Calibri" panose="020F0502020204030204"/>
            </a:endParaRPr>
          </a:p>
          <a:p>
            <a:pPr marL="685800" indent="-685800" algn="ctr"/>
            <a:endParaRPr lang="pt-BR" sz="5400" b="1">
              <a:solidFill>
                <a:srgbClr val="F2F2F2"/>
              </a:solidFill>
              <a:latin typeface="Mulish"/>
              <a:ea typeface="+mn-lt"/>
              <a:cs typeface="Arial"/>
            </a:endParaRPr>
          </a:p>
          <a:p>
            <a:pPr marL="342900" indent="-342900"/>
            <a:r>
              <a:rPr lang="pt-BR" sz="2400">
                <a:solidFill>
                  <a:schemeClr val="bg1"/>
                </a:solidFill>
                <a:ea typeface="+mn-lt"/>
                <a:cs typeface="+mn-lt"/>
              </a:rPr>
              <a:t>O que faz o comando "</a:t>
            </a:r>
            <a:r>
              <a:rPr lang="pt-BR" sz="2400" err="1">
                <a:solidFill>
                  <a:schemeClr val="bg1"/>
                </a:solidFill>
                <a:ea typeface="+mn-lt"/>
                <a:cs typeface="+mn-lt"/>
              </a:rPr>
              <a:t>sudo</a:t>
            </a:r>
            <a:r>
              <a:rPr lang="pt-BR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pt-BR" sz="2400" err="1">
                <a:solidFill>
                  <a:schemeClr val="bg1"/>
                </a:solidFill>
                <a:ea typeface="+mn-lt"/>
                <a:cs typeface="+mn-lt"/>
              </a:rPr>
              <a:t>su</a:t>
            </a:r>
            <a:r>
              <a:rPr lang="pt-BR" sz="2400">
                <a:solidFill>
                  <a:schemeClr val="bg1"/>
                </a:solidFill>
                <a:ea typeface="+mn-lt"/>
                <a:cs typeface="+mn-lt"/>
              </a:rPr>
              <a:t> -"?</a:t>
            </a:r>
            <a:endParaRPr lang="pt-BR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/>
            <a:r>
              <a:rPr lang="pt-BR" sz="2400">
                <a:solidFill>
                  <a:schemeClr val="bg1"/>
                </a:solidFill>
                <a:ea typeface="+mn-lt"/>
                <a:cs typeface="+mn-lt"/>
              </a:rPr>
              <a:t>Qual o comando usado para trocar a senha de um usuário no </a:t>
            </a:r>
            <a:r>
              <a:rPr lang="pt-BR" sz="2400" err="1">
                <a:solidFill>
                  <a:schemeClr val="bg1"/>
                </a:solidFill>
                <a:ea typeface="+mn-lt"/>
                <a:cs typeface="+mn-lt"/>
              </a:rPr>
              <a:t>linux</a:t>
            </a:r>
            <a:r>
              <a:rPr lang="pt-BR" sz="2400">
                <a:solidFill>
                  <a:schemeClr val="bg1"/>
                </a:solidFill>
                <a:ea typeface="+mn-lt"/>
                <a:cs typeface="+mn-lt"/>
              </a:rPr>
              <a:t>?</a:t>
            </a:r>
            <a:endParaRPr lang="pt-BR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/>
            <a:r>
              <a:rPr lang="pt-BR" sz="2400">
                <a:solidFill>
                  <a:schemeClr val="bg1"/>
                </a:solidFill>
                <a:ea typeface="+mn-lt"/>
                <a:cs typeface="+mn-lt"/>
              </a:rPr>
              <a:t>Qual comando faz com que um serviço fique online após um </a:t>
            </a:r>
            <a:r>
              <a:rPr lang="pt-BR" sz="2400" err="1">
                <a:solidFill>
                  <a:schemeClr val="bg1"/>
                </a:solidFill>
                <a:ea typeface="+mn-lt"/>
                <a:cs typeface="+mn-lt"/>
              </a:rPr>
              <a:t>restart</a:t>
            </a:r>
            <a:r>
              <a:rPr lang="pt-BR" sz="2400">
                <a:solidFill>
                  <a:schemeClr val="bg1"/>
                </a:solidFill>
                <a:ea typeface="+mn-lt"/>
                <a:cs typeface="+mn-lt"/>
              </a:rPr>
              <a:t> do servidor?</a:t>
            </a:r>
            <a:endParaRPr lang="pt-BR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/>
            <a:r>
              <a:rPr lang="pt-BR" sz="2400">
                <a:solidFill>
                  <a:schemeClr val="bg1"/>
                </a:solidFill>
                <a:ea typeface="+mn-lt"/>
                <a:cs typeface="+mn-lt"/>
              </a:rPr>
              <a:t>Qual o comando usado para apagar as imagens do </a:t>
            </a:r>
            <a:r>
              <a:rPr lang="pt-BR" sz="2400" err="1">
                <a:solidFill>
                  <a:schemeClr val="bg1"/>
                </a:solidFill>
                <a:ea typeface="+mn-lt"/>
                <a:cs typeface="+mn-lt"/>
              </a:rPr>
              <a:t>docker</a:t>
            </a:r>
            <a:r>
              <a:rPr lang="pt-BR" sz="2400">
                <a:solidFill>
                  <a:schemeClr val="bg1"/>
                </a:solidFill>
                <a:ea typeface="+mn-lt"/>
                <a:cs typeface="+mn-lt"/>
              </a:rPr>
              <a:t>?</a:t>
            </a:r>
            <a:endParaRPr lang="pt-BR">
              <a:solidFill>
                <a:schemeClr val="bg1"/>
              </a:solidFill>
              <a:cs typeface="Calibri"/>
            </a:endParaRPr>
          </a:p>
          <a:p>
            <a:pPr marL="685800" indent="-685800">
              <a:buChar char="•"/>
            </a:pPr>
            <a:endParaRPr lang="pt-BR" sz="2400">
              <a:solidFill>
                <a:srgbClr val="F2F2F2"/>
              </a:solidFill>
              <a:latin typeface="Mulish"/>
              <a:cs typeface="Arial"/>
            </a:endParaRPr>
          </a:p>
          <a:p>
            <a:endParaRPr lang="pt-BR" sz="5400">
              <a:solidFill>
                <a:srgbClr val="F2F2F2"/>
              </a:solidFill>
            </a:endParaRPr>
          </a:p>
          <a:p>
            <a:endParaRPr lang="pt-BR" sz="540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866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82284F2-D03A-4B89-991D-8CA263AA39B4}"/>
              </a:ext>
            </a:extLst>
          </p:cNvPr>
          <p:cNvSpPr txBox="1"/>
          <p:nvPr/>
        </p:nvSpPr>
        <p:spPr>
          <a:xfrm>
            <a:off x="1274882" y="2252676"/>
            <a:ext cx="9654187" cy="12311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>
                <a:solidFill>
                  <a:schemeClr val="bg1"/>
                </a:solidFill>
                <a:ea typeface="+mn-lt"/>
                <a:cs typeface="+mn-lt"/>
              </a:rPr>
              <a:t>assume todas as definições do ambiente do usuário </a:t>
            </a:r>
            <a:r>
              <a:rPr lang="pt-BR" sz="2800" b="1">
                <a:solidFill>
                  <a:schemeClr val="bg1"/>
                </a:solidFill>
                <a:ea typeface="+mn-lt"/>
                <a:cs typeface="+mn-lt"/>
              </a:rPr>
              <a:t>root</a:t>
            </a:r>
            <a:r>
              <a:rPr lang="pt-BR" sz="2800">
                <a:solidFill>
                  <a:schemeClr val="bg1"/>
                </a:solidFill>
                <a:ea typeface="+mn-lt"/>
                <a:cs typeface="+mn-lt"/>
              </a:rPr>
              <a:t> (tem como objetivo iniciar uma sessão como </a:t>
            </a:r>
            <a:r>
              <a:rPr lang="pt-BR" sz="2800" b="1">
                <a:solidFill>
                  <a:schemeClr val="bg1"/>
                </a:solidFill>
                <a:ea typeface="+mn-lt"/>
                <a:cs typeface="+mn-lt"/>
              </a:rPr>
              <a:t>root</a:t>
            </a:r>
            <a:r>
              <a:rPr lang="pt-BR" sz="2800">
                <a:solidFill>
                  <a:schemeClr val="bg1"/>
                </a:solidFill>
                <a:ea typeface="+mn-lt"/>
                <a:cs typeface="+mn-lt"/>
              </a:rPr>
              <a:t>).</a:t>
            </a:r>
            <a:endParaRPr lang="pt-BR">
              <a:solidFill>
                <a:schemeClr val="bg1"/>
              </a:solidFill>
              <a:cs typeface="Calibri" panose="020F0502020204030204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>
              <a:solidFill>
                <a:schemeClr val="bg1"/>
              </a:solidFill>
              <a:latin typeface="Mulish"/>
              <a:ea typeface="+mn-lt"/>
              <a:cs typeface="+mn-lt"/>
            </a:endParaRPr>
          </a:p>
        </p:txBody>
      </p:sp>
      <p:sp>
        <p:nvSpPr>
          <p:cNvPr id="4" name="Espaço Reservado para Texto 1">
            <a:extLst>
              <a:ext uri="{FF2B5EF4-FFF2-40B4-BE49-F238E27FC236}">
                <a16:creationId xmlns:a16="http://schemas.microsoft.com/office/drawing/2014/main" id="{F746B694-7C14-CAA5-4CC9-29C41EC3C49E}"/>
              </a:ext>
            </a:extLst>
          </p:cNvPr>
          <p:cNvSpPr txBox="1">
            <a:spLocks/>
          </p:cNvSpPr>
          <p:nvPr/>
        </p:nvSpPr>
        <p:spPr>
          <a:xfrm>
            <a:off x="845567" y="816813"/>
            <a:ext cx="10519371" cy="72282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5400">
                <a:solidFill>
                  <a:schemeClr val="bg1"/>
                </a:solidFill>
                <a:ea typeface="+mn-lt"/>
                <a:cs typeface="+mn-lt"/>
              </a:rPr>
              <a:t>O que faz o comando "</a:t>
            </a:r>
            <a:r>
              <a:rPr lang="pt-BR" sz="5400" err="1">
                <a:solidFill>
                  <a:schemeClr val="bg1"/>
                </a:solidFill>
                <a:ea typeface="+mn-lt"/>
                <a:cs typeface="+mn-lt"/>
              </a:rPr>
              <a:t>sudo</a:t>
            </a:r>
            <a:r>
              <a:rPr lang="pt-BR" sz="5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pt-BR" sz="5400" err="1">
                <a:solidFill>
                  <a:schemeClr val="bg1"/>
                </a:solidFill>
                <a:ea typeface="+mn-lt"/>
                <a:cs typeface="+mn-lt"/>
              </a:rPr>
              <a:t>su</a:t>
            </a:r>
            <a:r>
              <a:rPr lang="pt-BR" sz="5400">
                <a:solidFill>
                  <a:schemeClr val="bg1"/>
                </a:solidFill>
                <a:ea typeface="+mn-lt"/>
                <a:cs typeface="+mn-lt"/>
              </a:rPr>
              <a:t> -"?</a:t>
            </a:r>
            <a:endParaRPr lang="pt-BR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sz="24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27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82284F2-D03A-4B89-991D-8CA263AA39B4}"/>
              </a:ext>
            </a:extLst>
          </p:cNvPr>
          <p:cNvSpPr txBox="1"/>
          <p:nvPr/>
        </p:nvSpPr>
        <p:spPr>
          <a:xfrm>
            <a:off x="1274882" y="3374110"/>
            <a:ext cx="9654187" cy="12311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>
                <a:solidFill>
                  <a:schemeClr val="bg1"/>
                </a:solidFill>
                <a:ea typeface="+mn-lt"/>
                <a:cs typeface="+mn-lt"/>
              </a:rPr>
              <a:t>Com o comando </a:t>
            </a:r>
            <a:r>
              <a:rPr lang="pt-BR" sz="2800" err="1">
                <a:solidFill>
                  <a:schemeClr val="bg1"/>
                </a:solidFill>
                <a:ea typeface="+mn-lt"/>
                <a:cs typeface="+mn-lt"/>
              </a:rPr>
              <a:t>passwd</a:t>
            </a:r>
            <a:r>
              <a:rPr lang="pt-BR" sz="2800">
                <a:solidFill>
                  <a:schemeClr val="bg1"/>
                </a:solidFill>
                <a:ea typeface="+mn-lt"/>
                <a:cs typeface="+mn-lt"/>
              </a:rPr>
              <a:t> logo em seguida o nome do usuário que deseja alterar a senha.</a:t>
            </a:r>
            <a:endParaRPr lang="pt-BR" sz="2800">
              <a:solidFill>
                <a:schemeClr val="bg1"/>
              </a:solidFill>
              <a:cs typeface="Calibri" panose="020F0502020204030204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>
              <a:solidFill>
                <a:schemeClr val="bg1"/>
              </a:solidFill>
              <a:latin typeface="Mulish"/>
              <a:ea typeface="+mn-lt"/>
              <a:cs typeface="+mn-lt"/>
            </a:endParaRPr>
          </a:p>
        </p:txBody>
      </p:sp>
      <p:sp>
        <p:nvSpPr>
          <p:cNvPr id="4" name="Espaço Reservado para Texto 1">
            <a:extLst>
              <a:ext uri="{FF2B5EF4-FFF2-40B4-BE49-F238E27FC236}">
                <a16:creationId xmlns:a16="http://schemas.microsoft.com/office/drawing/2014/main" id="{F746B694-7C14-CAA5-4CC9-29C41EC3C49E}"/>
              </a:ext>
            </a:extLst>
          </p:cNvPr>
          <p:cNvSpPr txBox="1">
            <a:spLocks/>
          </p:cNvSpPr>
          <p:nvPr/>
        </p:nvSpPr>
        <p:spPr>
          <a:xfrm>
            <a:off x="845567" y="816813"/>
            <a:ext cx="10519371" cy="144168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5400">
                <a:solidFill>
                  <a:schemeClr val="bg1"/>
                </a:solidFill>
                <a:ea typeface="+mn-lt"/>
                <a:cs typeface="+mn-lt"/>
              </a:rPr>
              <a:t>Qual o comando usado para trocar a senha de um usuário no </a:t>
            </a:r>
            <a:r>
              <a:rPr lang="pt-BR" sz="5400" err="1">
                <a:solidFill>
                  <a:schemeClr val="bg1"/>
                </a:solidFill>
                <a:ea typeface="+mn-lt"/>
                <a:cs typeface="+mn-lt"/>
              </a:rPr>
              <a:t>linux</a:t>
            </a:r>
            <a:r>
              <a:rPr lang="pt-BR" sz="5400">
                <a:solidFill>
                  <a:schemeClr val="bg1"/>
                </a:solidFill>
                <a:ea typeface="+mn-lt"/>
                <a:cs typeface="+mn-lt"/>
              </a:rPr>
              <a:t>?</a:t>
            </a:r>
            <a:endParaRPr lang="pt-BR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sz="24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708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82284F2-D03A-4B89-991D-8CA263AA39B4}"/>
              </a:ext>
            </a:extLst>
          </p:cNvPr>
          <p:cNvSpPr txBox="1"/>
          <p:nvPr/>
        </p:nvSpPr>
        <p:spPr>
          <a:xfrm>
            <a:off x="1202995" y="4222374"/>
            <a:ext cx="9654187" cy="8002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chemeClr val="bg1"/>
                </a:solidFill>
                <a:ea typeface="+mn-lt"/>
                <a:cs typeface="+mn-lt"/>
              </a:rPr>
              <a:t>sudo</a:t>
            </a:r>
            <a:r>
              <a:rPr lang="pt-BR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pt-BR" sz="2800" dirty="0" err="1">
                <a:solidFill>
                  <a:schemeClr val="bg1"/>
                </a:solidFill>
                <a:ea typeface="+mn-lt"/>
                <a:cs typeface="+mn-lt"/>
              </a:rPr>
              <a:t>systemctl</a:t>
            </a:r>
            <a:r>
              <a:rPr lang="pt-BR" sz="2800" dirty="0">
                <a:solidFill>
                  <a:schemeClr val="bg1"/>
                </a:solidFill>
                <a:ea typeface="+mn-lt"/>
                <a:cs typeface="+mn-lt"/>
              </a:rPr>
              <a:t> start "</a:t>
            </a:r>
            <a:r>
              <a:rPr lang="pt-BR" sz="2800" dirty="0" err="1">
                <a:solidFill>
                  <a:schemeClr val="bg1"/>
                </a:solidFill>
                <a:ea typeface="+mn-lt"/>
                <a:cs typeface="+mn-lt"/>
              </a:rPr>
              <a:t>application</a:t>
            </a:r>
            <a:r>
              <a:rPr lang="pt-BR" sz="2800" dirty="0">
                <a:solidFill>
                  <a:schemeClr val="bg1"/>
                </a:solidFill>
                <a:ea typeface="+mn-lt"/>
                <a:cs typeface="+mn-lt"/>
              </a:rPr>
              <a:t>"</a:t>
            </a:r>
            <a:endParaRPr lang="pt-BR" sz="2800" dirty="0">
              <a:solidFill>
                <a:schemeClr val="bg1"/>
              </a:solidFill>
              <a:cs typeface="Calibri" panose="020F0502020204030204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>
              <a:solidFill>
                <a:schemeClr val="bg1"/>
              </a:solidFill>
              <a:latin typeface="Mulish"/>
              <a:ea typeface="+mn-lt"/>
              <a:cs typeface="+mn-lt"/>
            </a:endParaRPr>
          </a:p>
        </p:txBody>
      </p:sp>
      <p:sp>
        <p:nvSpPr>
          <p:cNvPr id="4" name="Espaço Reservado para Texto 1">
            <a:extLst>
              <a:ext uri="{FF2B5EF4-FFF2-40B4-BE49-F238E27FC236}">
                <a16:creationId xmlns:a16="http://schemas.microsoft.com/office/drawing/2014/main" id="{F746B694-7C14-CAA5-4CC9-29C41EC3C49E}"/>
              </a:ext>
            </a:extLst>
          </p:cNvPr>
          <p:cNvSpPr txBox="1">
            <a:spLocks/>
          </p:cNvSpPr>
          <p:nvPr/>
        </p:nvSpPr>
        <p:spPr>
          <a:xfrm>
            <a:off x="845567" y="816813"/>
            <a:ext cx="10519371" cy="72282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5400">
                <a:solidFill>
                  <a:schemeClr val="bg1"/>
                </a:solidFill>
                <a:ea typeface="+mn-lt"/>
                <a:cs typeface="+mn-lt"/>
              </a:rPr>
              <a:t>Qual comando faz com que um serviço fique online após um </a:t>
            </a:r>
            <a:r>
              <a:rPr lang="pt-BR" sz="5400" err="1">
                <a:solidFill>
                  <a:schemeClr val="bg1"/>
                </a:solidFill>
                <a:ea typeface="+mn-lt"/>
                <a:cs typeface="+mn-lt"/>
              </a:rPr>
              <a:t>restart</a:t>
            </a:r>
            <a:r>
              <a:rPr lang="pt-BR" sz="5400">
                <a:solidFill>
                  <a:schemeClr val="bg1"/>
                </a:solidFill>
                <a:ea typeface="+mn-lt"/>
                <a:cs typeface="+mn-lt"/>
              </a:rPr>
              <a:t> do servidor?</a:t>
            </a:r>
            <a:endParaRPr lang="pt-BR">
              <a:solidFill>
                <a:schemeClr val="bg1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pt-BR" sz="24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2280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82284F2-D03A-4B89-991D-8CA263AA39B4}"/>
              </a:ext>
            </a:extLst>
          </p:cNvPr>
          <p:cNvSpPr txBox="1"/>
          <p:nvPr/>
        </p:nvSpPr>
        <p:spPr>
          <a:xfrm>
            <a:off x="1274882" y="3086563"/>
            <a:ext cx="965418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docker</a:t>
            </a:r>
            <a:r>
              <a:rPr lang="pt-BR" sz="2800" dirty="0">
                <a:solidFill>
                  <a:schemeClr val="bg1"/>
                </a:solidFill>
                <a:latin typeface="Calibri"/>
                <a:ea typeface="+mn-lt"/>
                <a:cs typeface="+mn-lt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rmi</a:t>
            </a:r>
            <a:r>
              <a:rPr lang="pt-BR" sz="2800" dirty="0">
                <a:solidFill>
                  <a:schemeClr val="bg1"/>
                </a:solidFill>
                <a:latin typeface="Calibri"/>
                <a:ea typeface="+mn-lt"/>
                <a:cs typeface="+mn-lt"/>
              </a:rPr>
              <a:t> $(</a:t>
            </a:r>
            <a:r>
              <a:rPr lang="pt-BR" sz="2800" dirty="0" err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docker</a:t>
            </a:r>
            <a:r>
              <a:rPr lang="pt-BR" sz="2800" dirty="0">
                <a:solidFill>
                  <a:schemeClr val="bg1"/>
                </a:solidFill>
                <a:latin typeface="Calibri"/>
                <a:ea typeface="+mn-lt"/>
                <a:cs typeface="+mn-lt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image</a:t>
            </a:r>
            <a:r>
              <a:rPr lang="pt-BR" sz="2800" dirty="0">
                <a:solidFill>
                  <a:schemeClr val="bg1"/>
                </a:solidFill>
                <a:latin typeface="Calibri"/>
                <a:ea typeface="+mn-lt"/>
                <a:cs typeface="+mn-lt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ls</a:t>
            </a:r>
            <a:r>
              <a:rPr lang="pt-BR" sz="2800" dirty="0">
                <a:solidFill>
                  <a:schemeClr val="bg1"/>
                </a:solidFill>
                <a:latin typeface="Calibri"/>
                <a:ea typeface="+mn-lt"/>
                <a:cs typeface="+mn-lt"/>
              </a:rPr>
              <a:t> -</a:t>
            </a:r>
            <a:r>
              <a:rPr lang="pt-BR" sz="2800" dirty="0" err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aq</a:t>
            </a:r>
            <a:r>
              <a:rPr lang="pt-BR" sz="2800" dirty="0">
                <a:solidFill>
                  <a:schemeClr val="bg1"/>
                </a:solidFill>
                <a:latin typeface="Calibri"/>
                <a:ea typeface="+mn-lt"/>
                <a:cs typeface="+mn-lt"/>
              </a:rPr>
              <a:t>) --force</a:t>
            </a:r>
          </a:p>
        </p:txBody>
      </p:sp>
      <p:sp>
        <p:nvSpPr>
          <p:cNvPr id="4" name="Espaço Reservado para Texto 1">
            <a:extLst>
              <a:ext uri="{FF2B5EF4-FFF2-40B4-BE49-F238E27FC236}">
                <a16:creationId xmlns:a16="http://schemas.microsoft.com/office/drawing/2014/main" id="{F746B694-7C14-CAA5-4CC9-29C41EC3C49E}"/>
              </a:ext>
            </a:extLst>
          </p:cNvPr>
          <p:cNvSpPr txBox="1">
            <a:spLocks/>
          </p:cNvSpPr>
          <p:nvPr/>
        </p:nvSpPr>
        <p:spPr>
          <a:xfrm>
            <a:off x="845567" y="816813"/>
            <a:ext cx="10519371" cy="152795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pt-BR" sz="5400" dirty="0">
                <a:solidFill>
                  <a:schemeClr val="bg1"/>
                </a:solidFill>
                <a:ea typeface="+mn-lt"/>
                <a:cs typeface="+mn-lt"/>
              </a:rPr>
              <a:t>Qual o comando usado para apagar as imagens do </a:t>
            </a:r>
            <a:r>
              <a:rPr lang="pt-BR" sz="5400" dirty="0" err="1">
                <a:solidFill>
                  <a:schemeClr val="bg1"/>
                </a:solidFill>
                <a:ea typeface="+mn-lt"/>
                <a:cs typeface="+mn-lt"/>
              </a:rPr>
              <a:t>docker</a:t>
            </a:r>
            <a:r>
              <a:rPr lang="pt-BR" sz="5400" dirty="0">
                <a:solidFill>
                  <a:schemeClr val="bg1"/>
                </a:solidFill>
                <a:ea typeface="+mn-lt"/>
                <a:cs typeface="+mn-lt"/>
              </a:rPr>
              <a:t>?</a:t>
            </a:r>
          </a:p>
          <a:p>
            <a:pPr marL="0" indent="0" algn="just">
              <a:buNone/>
            </a:pPr>
            <a:endParaRPr lang="pt-BR" sz="5400" dirty="0">
              <a:solidFill>
                <a:schemeClr val="bg1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pt-BR" sz="24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548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2CE59F8-0042-4E99-B0A2-9896E0E38E33}"/>
              </a:ext>
            </a:extLst>
          </p:cNvPr>
          <p:cNvSpPr/>
          <p:nvPr/>
        </p:nvSpPr>
        <p:spPr>
          <a:xfrm>
            <a:off x="1453661" y="1710347"/>
            <a:ext cx="10034953" cy="193899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endParaRPr lang="pt-BR" sz="2400">
              <a:solidFill>
                <a:srgbClr val="FFFFFF"/>
              </a:solidFill>
              <a:latin typeface="Mulish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pt-BR" sz="2400" dirty="0">
                <a:ea typeface="+mn-lt"/>
                <a:cs typeface="+mn-lt"/>
                <a:hlinkClick r:id="rId3"/>
              </a:rPr>
              <a:t>https://cursos.alura.com.br/course/docker-criando-gerenciando-containers</a:t>
            </a:r>
            <a:endParaRPr lang="pt-BR">
              <a:ea typeface="+mn-lt"/>
              <a:cs typeface="+mn-lt"/>
            </a:endParaRPr>
          </a:p>
          <a:p>
            <a:r>
              <a:rPr lang="pt-BR" sz="2400" dirty="0">
                <a:ea typeface="+mn-lt"/>
                <a:cs typeface="+mn-lt"/>
                <a:hlinkClick r:id="rId4"/>
              </a:rPr>
              <a:t>https://cursos.alura.com.br/course/linux-ubuntu</a:t>
            </a:r>
            <a:endParaRPr lang="pt-BR" dirty="0">
              <a:cs typeface="Calibri" panose="020F0502020204030204"/>
            </a:endParaRPr>
          </a:p>
          <a:p>
            <a:r>
              <a:rPr lang="pt-BR" sz="2400" dirty="0">
                <a:ea typeface="+mn-lt"/>
                <a:cs typeface="+mn-lt"/>
                <a:hlinkClick r:id="rId5"/>
              </a:rPr>
              <a:t>https://cursos.alura.com.br/course/linux-ubuntu-processos</a:t>
            </a:r>
            <a:endParaRPr lang="pt-BR">
              <a:ea typeface="+mn-lt"/>
              <a:cs typeface="+mn-lt"/>
            </a:endParaRPr>
          </a:p>
          <a:p>
            <a:r>
              <a:rPr lang="pt-BR" sz="2400" dirty="0">
                <a:ea typeface="+mn-lt"/>
                <a:cs typeface="+mn-lt"/>
                <a:hlinkClick r:id="rId6"/>
              </a:rPr>
              <a:t>https://cursos.alura.com.br/formacao-certificacao-lpi-linux-essentials</a:t>
            </a:r>
            <a:endParaRPr lang="pt-BR">
              <a:ea typeface="+mn-lt"/>
              <a:cs typeface="+mn-lt"/>
            </a:endParaRPr>
          </a:p>
        </p:txBody>
      </p:sp>
      <p:sp>
        <p:nvSpPr>
          <p:cNvPr id="4" name="Espaço Reservado para Texto 1">
            <a:extLst>
              <a:ext uri="{FF2B5EF4-FFF2-40B4-BE49-F238E27FC236}">
                <a16:creationId xmlns:a16="http://schemas.microsoft.com/office/drawing/2014/main" id="{EB1C66B7-2D45-9742-6B5A-2AA5F28B2EE7}"/>
              </a:ext>
            </a:extLst>
          </p:cNvPr>
          <p:cNvSpPr txBox="1">
            <a:spLocks/>
          </p:cNvSpPr>
          <p:nvPr/>
        </p:nvSpPr>
        <p:spPr>
          <a:xfrm>
            <a:off x="821235" y="860305"/>
            <a:ext cx="10544176" cy="17145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5400" b="1">
                <a:solidFill>
                  <a:schemeClr val="bg1">
                    <a:lumMod val="95000"/>
                  </a:schemeClr>
                </a:solidFill>
                <a:latin typeface="Mulish"/>
                <a:cs typeface="Arial"/>
              </a:rPr>
              <a:t>Referência bibliográfica</a:t>
            </a:r>
          </a:p>
        </p:txBody>
      </p:sp>
    </p:spTree>
    <p:extLst>
      <p:ext uri="{BB962C8B-B14F-4D97-AF65-F5344CB8AC3E}">
        <p14:creationId xmlns:p14="http://schemas.microsoft.com/office/powerpoint/2010/main" val="208306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EFFAD9F-147D-4128-B421-3A68A03A92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4989291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ap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undo Pre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tracap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Tema do Office</vt:lpstr>
      <vt:lpstr>Capa</vt:lpstr>
      <vt:lpstr>Fundo Preto</vt:lpstr>
      <vt:lpstr>Contracapa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32</cp:revision>
  <dcterms:created xsi:type="dcterms:W3CDTF">2022-07-20T20:59:13Z</dcterms:created>
  <dcterms:modified xsi:type="dcterms:W3CDTF">2022-07-22T15:56:47Z</dcterms:modified>
</cp:coreProperties>
</file>