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8" r:id="rId2"/>
    <p:sldId id="499" r:id="rId3"/>
    <p:sldId id="501" r:id="rId4"/>
    <p:sldId id="510" r:id="rId5"/>
    <p:sldId id="511" r:id="rId6"/>
    <p:sldId id="512" r:id="rId7"/>
    <p:sldId id="517" r:id="rId8"/>
    <p:sldId id="518" r:id="rId9"/>
    <p:sldId id="513" r:id="rId10"/>
    <p:sldId id="519" r:id="rId11"/>
    <p:sldId id="520" r:id="rId12"/>
    <p:sldId id="514" r:id="rId13"/>
    <p:sldId id="515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4"/>
    <p:restoredTop sz="95383" autoAdjust="0"/>
  </p:normalViewPr>
  <p:slideViewPr>
    <p:cSldViewPr snapToGrid="0">
      <p:cViewPr>
        <p:scale>
          <a:sx n="75" d="100"/>
          <a:sy n="75" d="100"/>
        </p:scale>
        <p:origin x="869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5.sv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39.png"/><Relationship Id="rId5" Type="http://schemas.openxmlformats.org/officeDocument/2006/relationships/image" Target="../media/image6.png"/><Relationship Id="rId10" Type="http://schemas.openxmlformats.org/officeDocument/2006/relationships/image" Target="../media/image38.png"/><Relationship Id="rId4" Type="http://schemas.openxmlformats.org/officeDocument/2006/relationships/image" Target="../media/image5.sv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46.png"/><Relationship Id="rId4" Type="http://schemas.openxmlformats.org/officeDocument/2006/relationships/image" Target="../media/image5.sv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jpg"/><Relationship Id="rId7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jp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431631" y="2398604"/>
            <a:ext cx="11328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dirty="0">
                <a:latin typeface="Work Sans Light" pitchFamily="2" charset="77"/>
              </a:rPr>
              <a:t>Presentación de Proyecto: </a:t>
            </a:r>
            <a:r>
              <a:rPr lang="es-CO" sz="5400" dirty="0" err="1">
                <a:latin typeface="Work Sans Light" pitchFamily="2" charset="77"/>
              </a:rPr>
              <a:t>Nodens</a:t>
            </a:r>
            <a:endParaRPr lang="es-CO" sz="54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4168816" y="3463724"/>
            <a:ext cx="385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+mj-lt"/>
              </a:rPr>
              <a:t>"Encuentra tu ritmo laboral con Nodens: Tu puerta al éxito musical"</a:t>
            </a:r>
            <a:endParaRPr lang="es-CO" sz="1200" dirty="0"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2C1E49-6CC3-6295-F832-8FFBD7D3029E}"/>
              </a:ext>
            </a:extLst>
          </p:cNvPr>
          <p:cNvGrpSpPr/>
          <p:nvPr/>
        </p:nvGrpSpPr>
        <p:grpSpPr>
          <a:xfrm>
            <a:off x="260180" y="258365"/>
            <a:ext cx="1320041" cy="1041202"/>
            <a:chOff x="2592360" y="1419046"/>
            <a:chExt cx="3959280" cy="3122940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53E0EA87-0DDC-B499-B052-041CEC87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BA09818-BBBD-C72E-3672-45DCD5C4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DF2B00B-492B-F366-C829-34D9F3A81E6B}"/>
              </a:ext>
            </a:extLst>
          </p:cNvPr>
          <p:cNvSpPr txBox="1"/>
          <p:nvPr/>
        </p:nvSpPr>
        <p:spPr>
          <a:xfrm>
            <a:off x="5000445" y="6236898"/>
            <a:ext cx="219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+mj-lt"/>
              </a:rPr>
              <a:t>ADSI 2448515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Tecnologías -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Backend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166E1E3-3FD2-F08A-D836-10EF9E32F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2938" y="1554906"/>
            <a:ext cx="1569973" cy="1173185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A9DF6F4-5945-5C00-A2B6-34F297CE6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920" y="1678450"/>
            <a:ext cx="1874359" cy="104964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75D79F-84D2-B120-E756-0DF6D38F8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5682" y="2350924"/>
            <a:ext cx="720960" cy="811161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EF44359B-1BF9-E3B7-9F60-7023A298722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902" r="20976" b="13637"/>
          <a:stretch/>
        </p:blipFill>
        <p:spPr>
          <a:xfrm>
            <a:off x="1776642" y="3357616"/>
            <a:ext cx="1004788" cy="946480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96849DA7-1B70-E305-6F5F-B8DFBEEE71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1118" y="4638981"/>
            <a:ext cx="824619" cy="824619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7B3EB88B-B39D-F86D-E86E-DFBC015A85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1916" y="5126600"/>
            <a:ext cx="975239" cy="975239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00B98918-6F8F-D1F9-E2BF-CEC0CC1166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9336" y="3357616"/>
            <a:ext cx="676599" cy="676599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3A7867AE-DDBC-B6F2-9216-06A600C53B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0628" y="5341343"/>
            <a:ext cx="765655" cy="765655"/>
          </a:xfrm>
          <a:prstGeom prst="rect">
            <a:avLst/>
          </a:prstGeom>
        </p:spPr>
      </p:pic>
      <p:pic>
        <p:nvPicPr>
          <p:cNvPr id="26" name="Imagen 2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0F91DCE-7C56-438A-3B97-81366B931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39488" y="5083081"/>
            <a:ext cx="531139" cy="531139"/>
          </a:xfrm>
          <a:prstGeom prst="rect">
            <a:avLst/>
          </a:prstGeom>
        </p:spPr>
      </p:pic>
      <p:pic>
        <p:nvPicPr>
          <p:cNvPr id="28" name="Imagen 27" descr="Forma&#10;&#10;Descripción generada automáticamente con confianza baja">
            <a:extLst>
              <a:ext uri="{FF2B5EF4-FFF2-40B4-BE49-F238E27FC236}">
                <a16:creationId xmlns:a16="http://schemas.microsoft.com/office/drawing/2014/main" id="{BB60D0E3-39BC-7527-7B67-CA84744924D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03119" y="4638981"/>
            <a:ext cx="718166" cy="718166"/>
          </a:xfrm>
          <a:prstGeom prst="rect">
            <a:avLst/>
          </a:prstGeom>
        </p:spPr>
      </p:pic>
      <p:pic>
        <p:nvPicPr>
          <p:cNvPr id="30" name="Imagen 29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8B5DC4ED-1FA0-C78C-E063-BA731016AC9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20431" y="3069832"/>
            <a:ext cx="975239" cy="975239"/>
          </a:xfrm>
          <a:prstGeom prst="rect">
            <a:avLst/>
          </a:prstGeom>
        </p:spPr>
      </p:pic>
      <p:pic>
        <p:nvPicPr>
          <p:cNvPr id="32" name="Imagen 31" descr="Interfaz de usuario gráfica, Aplicación, nombre de la empresa&#10;&#10;Descripción generada automáticamente">
            <a:extLst>
              <a:ext uri="{FF2B5EF4-FFF2-40B4-BE49-F238E27FC236}">
                <a16:creationId xmlns:a16="http://schemas.microsoft.com/office/drawing/2014/main" id="{B9A624C9-DD44-F334-8C80-8633F02B78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5341" y="2000302"/>
            <a:ext cx="1161783" cy="11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5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Tecnologías -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Frontend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Light" pitchFamily="2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BACEE6F-3F4B-C852-264A-B86848442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950" y="1397075"/>
            <a:ext cx="2876550" cy="1590675"/>
          </a:xfrm>
          <a:prstGeom prst="rect">
            <a:avLst/>
          </a:prstGeom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3DA63A9-4538-3E85-A83C-2BD49046F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3130" y="1666222"/>
            <a:ext cx="1052380" cy="1052380"/>
          </a:xfrm>
          <a:prstGeom prst="rect">
            <a:avLst/>
          </a:prstGeom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1690FB8-B0CD-1320-9D02-E8ED8416EB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6120" y="4626104"/>
            <a:ext cx="3159760" cy="1579880"/>
          </a:xfrm>
          <a:prstGeom prst="rect">
            <a:avLst/>
          </a:prstGeom>
        </p:spPr>
      </p:pic>
      <p:pic>
        <p:nvPicPr>
          <p:cNvPr id="24" name="Imagen 23" descr="Logotipo&#10;&#10;Descripción generada automáticamente">
            <a:extLst>
              <a:ext uri="{FF2B5EF4-FFF2-40B4-BE49-F238E27FC236}">
                <a16:creationId xmlns:a16="http://schemas.microsoft.com/office/drawing/2014/main" id="{2145431E-780E-1265-7C22-E91E91828F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93" y="2537472"/>
            <a:ext cx="2134191" cy="90055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4C371CE-5750-FBF5-C9F7-8B71A4AFBE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4437" y="4526106"/>
            <a:ext cx="1829315" cy="1143322"/>
          </a:xfrm>
          <a:prstGeom prst="rect">
            <a:avLst/>
          </a:prstGeom>
        </p:spPr>
      </p:pic>
      <p:pic>
        <p:nvPicPr>
          <p:cNvPr id="34" name="Imagen 3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B52DB92-2604-644B-CD63-8F4BA76681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4226" y="2346960"/>
            <a:ext cx="3328694" cy="1664347"/>
          </a:xfrm>
          <a:prstGeom prst="rect">
            <a:avLst/>
          </a:prstGeom>
        </p:spPr>
      </p:pic>
      <p:pic>
        <p:nvPicPr>
          <p:cNvPr id="38" name="Imagen 3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04B67D5-3CF8-CD44-2A2E-76F0D6EA86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54200" y="4277657"/>
            <a:ext cx="2254084" cy="11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45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10915194" y="14125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270887E7-4984-8D71-5B13-D4D0AEEC0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806" y="0"/>
            <a:ext cx="9262881" cy="686563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F9E04A7-A78C-79A5-D333-DEF554A37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201" y="6048555"/>
            <a:ext cx="921589" cy="9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47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Aspectos técnicos de despliegue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60D995-0971-0474-FA94-05BCE1A15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882" y="3023556"/>
            <a:ext cx="2800854" cy="826252"/>
          </a:xfrm>
          <a:prstGeom prst="rect">
            <a:avLst/>
          </a:prstGeom>
        </p:spPr>
      </p:pic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2E855F4-4C9A-98E6-EBC4-B9248FA45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3438">
                        <a14:foregroundMark x1="10104" y1="57778" x2="14896" y2="42963"/>
                        <a14:foregroundMark x1="31979" y1="57407" x2="31979" y2="48056"/>
                        <a14:foregroundMark x1="40208" y1="51111" x2="40156" y2="54630"/>
                        <a14:foregroundMark x1="40417" y1="46667" x2="40417" y2="46667"/>
                        <a14:foregroundMark x1="43021" y1="51204" x2="43021" y2="51204"/>
                        <a14:foregroundMark x1="46042" y1="51852" x2="46042" y2="51852"/>
                        <a14:foregroundMark x1="50469" y1="50926" x2="50469" y2="50926"/>
                        <a14:foregroundMark x1="54844" y1="50926" x2="54844" y2="50926"/>
                        <a14:foregroundMark x1="58958" y1="50926" x2="58958" y2="50926"/>
                        <a14:foregroundMark x1="64531" y1="50463" x2="64531" y2="50463"/>
                        <a14:foregroundMark x1="72708" y1="51111" x2="72708" y2="51111"/>
                        <a14:foregroundMark x1="82031" y1="51481" x2="82031" y2="51481"/>
                        <a14:foregroundMark x1="87448" y1="51574" x2="87448" y2="51574"/>
                        <a14:foregroundMark x1="90677" y1="50463" x2="90677" y2="50463"/>
                        <a14:foregroundMark x1="93438" y1="52963" x2="93438" y2="52963"/>
                        <a14:backgroundMark x1="73802" y1="52593" x2="73802" y2="52593"/>
                        <a14:backgroundMark x1="90938" y1="52037" x2="90938" y2="520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2385" y="3849808"/>
            <a:ext cx="3280702" cy="1845395"/>
          </a:xfrm>
          <a:prstGeom prst="rect">
            <a:avLst/>
          </a:prstGeom>
        </p:spPr>
      </p:pic>
      <p:pic>
        <p:nvPicPr>
          <p:cNvPr id="8" name="Imagen 7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A965642D-EEC5-2A67-E720-DB408B801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402" b="89744" l="9557" r="89977">
                        <a14:foregroundMark x1="18648" y1="43590" x2="18648" y2="43590"/>
                        <a14:foregroundMark x1="19114" y1="53846" x2="19114" y2="53846"/>
                        <a14:foregroundMark x1="19580" y1="71795" x2="19580" y2="71795"/>
                        <a14:foregroundMark x1="9557" y1="60684" x2="9557" y2="60684"/>
                        <a14:foregroundMark x1="41026" y1="49573" x2="41026" y2="49573"/>
                        <a14:foregroundMark x1="49184" y1="49573" x2="49184" y2="49573"/>
                        <a14:foregroundMark x1="55478" y1="45299" x2="55478" y2="45299"/>
                        <a14:foregroundMark x1="55711" y1="28205" x2="55711" y2="28205"/>
                        <a14:foregroundMark x1="59441" y1="33333" x2="59907" y2="33333"/>
                        <a14:foregroundMark x1="64569" y1="50427" x2="64569" y2="50427"/>
                        <a14:foregroundMark x1="77622" y1="49573" x2="77622" y2="49573"/>
                        <a14:foregroundMark x1="84382" y1="47863" x2="84382" y2="47863"/>
                        <a14:backgroundMark x1="11655" y1="43590" x2="11655" y2="43590"/>
                        <a14:backgroundMark x1="9324" y1="62393" x2="9324" y2="623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0471" y="2871786"/>
            <a:ext cx="4086225" cy="1114425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AE15173-6B20-767A-4035-D2E0A4D80F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500" b="90000" l="10000" r="90000">
                        <a14:foregroundMark x1="49500" y1="9500" x2="49500" y2="9500"/>
                        <a14:foregroundMark x1="51000" y1="5500" x2="51000" y2="5500"/>
                        <a14:foregroundMark x1="66000" y1="67500" x2="66000" y2="67500"/>
                        <a14:foregroundMark x1="83000" y1="68500" x2="83000" y2="68500"/>
                        <a14:foregroundMark x1="52500" y1="68000" x2="52500" y2="68000"/>
                        <a14:foregroundMark x1="49500" y1="70500" x2="49500" y2="70500"/>
                        <a14:foregroundMark x1="58000" y1="66500" x2="58000" y2="66500"/>
                        <a14:foregroundMark x1="48000" y1="75000" x2="48000" y2="75000"/>
                        <a14:foregroundMark x1="60500" y1="66500" x2="60500" y2="66500"/>
                        <a14:foregroundMark x1="39000" y1="67000" x2="39000" y2="67000"/>
                        <a14:foregroundMark x1="43500" y1="66500" x2="43500" y2="66500"/>
                        <a14:foregroundMark x1="35500" y1="67500" x2="35500" y2="67500"/>
                        <a14:foregroundMark x1="22000" y1="67000" x2="22000" y2="67000"/>
                        <a14:foregroundMark x1="34500" y1="89000" x2="34500" y2="89000"/>
                        <a14:foregroundMark x1="44500" y1="86000" x2="44500" y2="86000"/>
                        <a14:foregroundMark x1="52000" y1="84500" x2="52000" y2="84500"/>
                        <a14:foregroundMark x1="59500" y1="85000" x2="59500" y2="85000"/>
                        <a14:foregroundMark x1="65000" y1="85000" x2="65000" y2="85000"/>
                        <a14:backgroundMark x1="50500" y1="69000" x2="50500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104" y="3986211"/>
            <a:ext cx="1543484" cy="154348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0AEF35E-E9E2-97BC-5A1B-7EB1888F78C5}"/>
              </a:ext>
            </a:extLst>
          </p:cNvPr>
          <p:cNvSpPr txBox="1"/>
          <p:nvPr/>
        </p:nvSpPr>
        <p:spPr>
          <a:xfrm>
            <a:off x="1500994" y="1509622"/>
            <a:ext cx="300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Work Sans Light" pitchFamily="2" charset="0"/>
              </a:rPr>
              <a:t>BACKEND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229BAB-8C06-DCE4-3B0C-EF5A0271F49F}"/>
              </a:ext>
            </a:extLst>
          </p:cNvPr>
          <p:cNvSpPr txBox="1"/>
          <p:nvPr/>
        </p:nvSpPr>
        <p:spPr>
          <a:xfrm>
            <a:off x="7196162" y="1509622"/>
            <a:ext cx="349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Work Sans Light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505962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448957" y="508919"/>
            <a:ext cx="5090932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Equipo de Trabajo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88F37B5-8605-5E5C-705C-0B88C2ADEFA7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55E0903-3197-F415-E375-479529D4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A2E3C4-F5A3-455A-6092-44E8C8BE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6" name="Imagen 5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6AD576E-56B3-4DB9-86CD-7F3B26E9B3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570" r="23696"/>
          <a:stretch/>
        </p:blipFill>
        <p:spPr>
          <a:xfrm>
            <a:off x="675088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3C66BBCA-C314-39D3-B91C-865471F689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19" r="27047"/>
          <a:stretch/>
        </p:blipFill>
        <p:spPr>
          <a:xfrm>
            <a:off x="2994423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4AA2C179-4962-B5F9-3C87-10A6F3E90F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41" r="27025"/>
          <a:stretch/>
        </p:blipFill>
        <p:spPr>
          <a:xfrm>
            <a:off x="5270895" y="2514923"/>
            <a:ext cx="1707354" cy="2276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DB906A-488A-7118-3977-30794CF8BD74}"/>
              </a:ext>
            </a:extLst>
          </p:cNvPr>
          <p:cNvSpPr txBox="1"/>
          <p:nvPr/>
        </p:nvSpPr>
        <p:spPr>
          <a:xfrm>
            <a:off x="675088" y="4956195"/>
            <a:ext cx="170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Ethiem</a:t>
            </a:r>
            <a:r>
              <a:rPr lang="es-ES" dirty="0"/>
              <a:t> Guerrero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74691A-EECC-F23D-B8F7-2A2B17CDF890}"/>
              </a:ext>
            </a:extLst>
          </p:cNvPr>
          <p:cNvSpPr txBox="1"/>
          <p:nvPr/>
        </p:nvSpPr>
        <p:spPr>
          <a:xfrm>
            <a:off x="2994423" y="4956195"/>
            <a:ext cx="1707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Moisés Pineda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r>
              <a:rPr lang="es-ES" dirty="0"/>
              <a:t> – Scrum Master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1B400B-C5EF-307F-33A1-19A0889DEF51}"/>
              </a:ext>
            </a:extLst>
          </p:cNvPr>
          <p:cNvSpPr txBox="1"/>
          <p:nvPr/>
        </p:nvSpPr>
        <p:spPr>
          <a:xfrm>
            <a:off x="5270895" y="4956195"/>
            <a:ext cx="170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Brayan Medina</a:t>
            </a:r>
          </a:p>
          <a:p>
            <a:r>
              <a:rPr lang="es-ES" dirty="0" err="1"/>
              <a:t>Backend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7" name="Imagen 6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168E1FE-53C4-0CA1-4060-20050B8A16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00" b="12500"/>
          <a:stretch/>
        </p:blipFill>
        <p:spPr>
          <a:xfrm>
            <a:off x="7745276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16EBD1-8740-ADE2-DDD9-80AA9A7F586D}"/>
              </a:ext>
            </a:extLst>
          </p:cNvPr>
          <p:cNvSpPr txBox="1"/>
          <p:nvPr/>
        </p:nvSpPr>
        <p:spPr>
          <a:xfrm>
            <a:off x="7745276" y="4956195"/>
            <a:ext cx="170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Sebastían</a:t>
            </a:r>
            <a:r>
              <a:rPr lang="es-ES" dirty="0"/>
              <a:t> García</a:t>
            </a:r>
          </a:p>
          <a:p>
            <a:r>
              <a:rPr lang="es-ES" dirty="0" err="1"/>
              <a:t>Frontend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15" name="Imagen 14" descr="Hombre con la mano en la cara&#10;&#10;Descripción generada automáticamente con confianza baja">
            <a:extLst>
              <a:ext uri="{FF2B5EF4-FFF2-40B4-BE49-F238E27FC236}">
                <a16:creationId xmlns:a16="http://schemas.microsoft.com/office/drawing/2014/main" id="{B5029DA0-0C63-BCB0-F5DB-BFCC7B90AEF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936" t="7170" r="13833" b="24599"/>
          <a:stretch/>
        </p:blipFill>
        <p:spPr>
          <a:xfrm>
            <a:off x="10052381" y="2514923"/>
            <a:ext cx="1707354" cy="227647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E45B119-29E5-8639-397F-A3EF655AD3E6}"/>
              </a:ext>
            </a:extLst>
          </p:cNvPr>
          <p:cNvSpPr txBox="1"/>
          <p:nvPr/>
        </p:nvSpPr>
        <p:spPr>
          <a:xfrm>
            <a:off x="10052381" y="4956195"/>
            <a:ext cx="170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Julio Marín /</a:t>
            </a:r>
          </a:p>
          <a:p>
            <a:r>
              <a:rPr lang="es-ES" dirty="0"/>
              <a:t>Documentación –</a:t>
            </a:r>
          </a:p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Problemática identificada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535818" y="2318789"/>
            <a:ext cx="3854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En la actualidad, la industria musical es altamente competitiva y encontrar trabajo como músico puede ser un desafío. Los músicos enfrentan dificultades para conectarse con oportunidades de trabajo adecuadas a sus habilidades y experiencia, lo que puede limitar su crecimiento profesional y financiero. Además, los empleadores pueden tener dificultades para encontrar músicos calificados y confiables para sus proyectos.</a:t>
            </a:r>
          </a:p>
        </p:txBody>
      </p:sp>
      <p:pic>
        <p:nvPicPr>
          <p:cNvPr id="4" name="Picture 4" descr="Consejos para posicionarse en la industria musical colombiana">
            <a:extLst>
              <a:ext uri="{FF2B5EF4-FFF2-40B4-BE49-F238E27FC236}">
                <a16:creationId xmlns:a16="http://schemas.microsoft.com/office/drawing/2014/main" id="{76D3CEC7-2174-B722-D72D-0EBC0005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93" y="2318789"/>
            <a:ext cx="3291840" cy="246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¿Quiénes Somos?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Nodens es una plataforma que ayuda a Músicos a encontrar empleo, al mismo que tiempo que ayuda a Personas que requieran servicios musicales a encontrar sus músicos ideales.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6813379" y="2048408"/>
            <a:ext cx="3292645" cy="2597122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04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La aplicación web conecta músicos con empleadores, permitiéndoles mostrar su trabajo, establecer contactos y postularse a ofertas de empleo relevantes. Los empleadores pueden buscar talentos y revisar perfiles.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F6159F5-8401-E1EF-C3CA-7CC9B68BA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66" y="2124075"/>
            <a:ext cx="4952509" cy="32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3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503B9E4-D491-D395-1034-3C930F5E05D6}"/>
              </a:ext>
            </a:extLst>
          </p:cNvPr>
          <p:cNvGrpSpPr/>
          <p:nvPr/>
        </p:nvGrpSpPr>
        <p:grpSpPr>
          <a:xfrm>
            <a:off x="655087" y="318176"/>
            <a:ext cx="10585132" cy="7056755"/>
            <a:chOff x="1795683" y="1547280"/>
            <a:chExt cx="8014370" cy="534291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6C4B99B0-98BD-826E-EF35-7C63882A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5760" y="2279692"/>
              <a:ext cx="5775960" cy="3228975"/>
            </a:xfrm>
            <a:prstGeom prst="rect">
              <a:avLst/>
            </a:prstGeom>
          </p:spPr>
        </p:pic>
        <p:pic>
          <p:nvPicPr>
            <p:cNvPr id="12" name="Imagen 11" descr="Forma, Rectángulo&#10;&#10;Descripción generada automáticamente">
              <a:extLst>
                <a:ext uri="{FF2B5EF4-FFF2-40B4-BE49-F238E27FC236}">
                  <a16:creationId xmlns:a16="http://schemas.microsoft.com/office/drawing/2014/main" id="{8600677A-DBC6-3C41-AEA5-69AEDD150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1993" y1="86765" x2="41993" y2="86765"/>
                          <a14:foregroundMark x1="40686" y1="87500" x2="40686" y2="87500"/>
                          <a14:foregroundMark x1="40196" y1="87745" x2="40196" y2="877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95683" y="1547280"/>
              <a:ext cx="8014370" cy="534291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09132" y="397086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Funcionalidades - Organizador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8F35A6-4E84-E23F-9E39-2CB0405C4D30}"/>
              </a:ext>
            </a:extLst>
          </p:cNvPr>
          <p:cNvSpPr txBox="1"/>
          <p:nvPr/>
        </p:nvSpPr>
        <p:spPr>
          <a:xfrm>
            <a:off x="273154" y="2185496"/>
            <a:ext cx="150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Ver perfiles de músicos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D3E90A-5065-7280-5EDA-626A8368637F}"/>
              </a:ext>
            </a:extLst>
          </p:cNvPr>
          <p:cNvSpPr txBox="1"/>
          <p:nvPr/>
        </p:nvSpPr>
        <p:spPr>
          <a:xfrm>
            <a:off x="10312459" y="1334717"/>
            <a:ext cx="150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Crear Ofertas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5FBF95-4897-4DE7-A3E7-3019FB3F3A2E}"/>
              </a:ext>
            </a:extLst>
          </p:cNvPr>
          <p:cNvSpPr txBox="1"/>
          <p:nvPr/>
        </p:nvSpPr>
        <p:spPr>
          <a:xfrm>
            <a:off x="260780" y="4803454"/>
            <a:ext cx="185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Ver postulaciones</a:t>
            </a:r>
          </a:p>
          <a:p>
            <a:r>
              <a:rPr lang="es-CO" dirty="0"/>
              <a:t>con sus perfiles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925A169-D4A7-EF1D-5B90-6C383CE5CF24}"/>
              </a:ext>
            </a:extLst>
          </p:cNvPr>
          <p:cNvSpPr txBox="1"/>
          <p:nvPr/>
        </p:nvSpPr>
        <p:spPr>
          <a:xfrm>
            <a:off x="9864112" y="3344288"/>
            <a:ext cx="212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Cambiar el estado de las postulaciones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EC4D786-6CD7-8F06-D66A-DA4F8B584DA4}"/>
              </a:ext>
            </a:extLst>
          </p:cNvPr>
          <p:cNvCxnSpPr>
            <a:cxnSpLocks/>
          </p:cNvCxnSpPr>
          <p:nvPr/>
        </p:nvCxnSpPr>
        <p:spPr>
          <a:xfrm rot="10800000">
            <a:off x="406464" y="2867763"/>
            <a:ext cx="3078608" cy="727532"/>
          </a:xfrm>
          <a:prstGeom prst="bentConnector3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A7963CFB-DE60-2D1C-6FD1-BD1E167284CF}"/>
              </a:ext>
            </a:extLst>
          </p:cNvPr>
          <p:cNvCxnSpPr>
            <a:cxnSpLocks/>
            <a:stCxn id="50" idx="2"/>
            <a:endCxn id="51" idx="6"/>
          </p:cNvCxnSpPr>
          <p:nvPr/>
        </p:nvCxnSpPr>
        <p:spPr>
          <a:xfrm rot="10800000" flipV="1">
            <a:off x="469118" y="3807135"/>
            <a:ext cx="6183143" cy="1636067"/>
          </a:xfrm>
          <a:prstGeom prst="bentConnector3">
            <a:avLst>
              <a:gd name="adj1" fmla="val 50000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CCF821BD-5A79-6DED-2793-7B6FD58D13A2}"/>
              </a:ext>
            </a:extLst>
          </p:cNvPr>
          <p:cNvCxnSpPr>
            <a:cxnSpLocks/>
          </p:cNvCxnSpPr>
          <p:nvPr/>
        </p:nvCxnSpPr>
        <p:spPr>
          <a:xfrm rot="10800000">
            <a:off x="7970810" y="3297544"/>
            <a:ext cx="3851272" cy="765498"/>
          </a:xfrm>
          <a:prstGeom prst="bentConnector3">
            <a:avLst>
              <a:gd name="adj1" fmla="val 62319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7C75C0F3-3D5B-DC31-9485-E15BADE73E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66958" y="1724110"/>
            <a:ext cx="4255194" cy="186810"/>
          </a:xfrm>
          <a:prstGeom prst="bentConnector3">
            <a:avLst>
              <a:gd name="adj1" fmla="val 39864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D11D5121-5B6E-BAA0-E125-EF77720557B3}"/>
              </a:ext>
            </a:extLst>
          </p:cNvPr>
          <p:cNvSpPr/>
          <p:nvPr/>
        </p:nvSpPr>
        <p:spPr>
          <a:xfrm>
            <a:off x="6652260" y="3765226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2B50049-BC1F-DC24-34DD-46FDFD09992C}"/>
              </a:ext>
            </a:extLst>
          </p:cNvPr>
          <p:cNvSpPr/>
          <p:nvPr/>
        </p:nvSpPr>
        <p:spPr>
          <a:xfrm>
            <a:off x="385297" y="5401293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E86DB5B0-F349-3ECC-B46A-95A4E63309B9}"/>
              </a:ext>
            </a:extLst>
          </p:cNvPr>
          <p:cNvSpPr/>
          <p:nvPr/>
        </p:nvSpPr>
        <p:spPr>
          <a:xfrm>
            <a:off x="380301" y="2831827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C6104204-90E6-652C-93A9-9D7A5C879D94}"/>
              </a:ext>
            </a:extLst>
          </p:cNvPr>
          <p:cNvSpPr/>
          <p:nvPr/>
        </p:nvSpPr>
        <p:spPr>
          <a:xfrm>
            <a:off x="3436199" y="3553386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13B1A6E-5485-D5EE-12BF-3B80C3BF404D}"/>
              </a:ext>
            </a:extLst>
          </p:cNvPr>
          <p:cNvSpPr/>
          <p:nvPr/>
        </p:nvSpPr>
        <p:spPr>
          <a:xfrm>
            <a:off x="7935863" y="3255633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CBB0056-4027-FC3B-91A7-50AABC1992D2}"/>
              </a:ext>
            </a:extLst>
          </p:cNvPr>
          <p:cNvSpPr/>
          <p:nvPr/>
        </p:nvSpPr>
        <p:spPr>
          <a:xfrm>
            <a:off x="7325048" y="1875312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AF6C956-78B7-612F-0290-90D44746ABB2}"/>
              </a:ext>
            </a:extLst>
          </p:cNvPr>
          <p:cNvSpPr/>
          <p:nvPr/>
        </p:nvSpPr>
        <p:spPr>
          <a:xfrm>
            <a:off x="11596273" y="1682200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4F7B62A-F9F7-2BCF-BECD-0F1DDD8E6D6F}"/>
              </a:ext>
            </a:extLst>
          </p:cNvPr>
          <p:cNvSpPr/>
          <p:nvPr/>
        </p:nvSpPr>
        <p:spPr>
          <a:xfrm>
            <a:off x="11780172" y="4015434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711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CC8022F-4A90-6080-FA9A-EB88B520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914" y="1285523"/>
            <a:ext cx="7606248" cy="4278515"/>
          </a:xfrm>
          <a:prstGeom prst="rect">
            <a:avLst/>
          </a:prstGeom>
        </p:spPr>
      </p:pic>
      <p:pic>
        <p:nvPicPr>
          <p:cNvPr id="12" name="Imagen 11" descr="Forma, Rectángulo&#10;&#10;Descripción generada automáticamente">
            <a:extLst>
              <a:ext uri="{FF2B5EF4-FFF2-40B4-BE49-F238E27FC236}">
                <a16:creationId xmlns:a16="http://schemas.microsoft.com/office/drawing/2014/main" id="{8600677A-DBC6-3C41-AEA5-69AEDD150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93" y1="86765" x2="41993" y2="86765"/>
                        <a14:foregroundMark x1="40686" y1="87500" x2="40686" y2="87500"/>
                        <a14:foregroundMark x1="40196" y1="87745" x2="40196" y2="877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087" y="318176"/>
            <a:ext cx="10585132" cy="70567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Funcionalidades - Músico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8F35A6-4E84-E23F-9E39-2CB0405C4D30}"/>
              </a:ext>
            </a:extLst>
          </p:cNvPr>
          <p:cNvSpPr txBox="1"/>
          <p:nvPr/>
        </p:nvSpPr>
        <p:spPr>
          <a:xfrm>
            <a:off x="338391" y="2439974"/>
            <a:ext cx="150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Ver Ofertas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D3E90A-5065-7280-5EDA-626A8368637F}"/>
              </a:ext>
            </a:extLst>
          </p:cNvPr>
          <p:cNvSpPr txBox="1"/>
          <p:nvPr/>
        </p:nvSpPr>
        <p:spPr>
          <a:xfrm>
            <a:off x="10312459" y="1312801"/>
            <a:ext cx="150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Ver ofertas postuladas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5FBF95-4897-4DE7-A3E7-3019FB3F3A2E}"/>
              </a:ext>
            </a:extLst>
          </p:cNvPr>
          <p:cNvSpPr txBox="1"/>
          <p:nvPr/>
        </p:nvSpPr>
        <p:spPr>
          <a:xfrm>
            <a:off x="201775" y="5028008"/>
            <a:ext cx="217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Aplicarse a ofertas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925A169-D4A7-EF1D-5B90-6C383CE5CF24}"/>
              </a:ext>
            </a:extLst>
          </p:cNvPr>
          <p:cNvSpPr txBox="1"/>
          <p:nvPr/>
        </p:nvSpPr>
        <p:spPr>
          <a:xfrm>
            <a:off x="9864112" y="3344288"/>
            <a:ext cx="21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Guardar Ofertas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EC4D786-6CD7-8F06-D66A-DA4F8B584DA4}"/>
              </a:ext>
            </a:extLst>
          </p:cNvPr>
          <p:cNvCxnSpPr>
            <a:cxnSpLocks/>
          </p:cNvCxnSpPr>
          <p:nvPr/>
        </p:nvCxnSpPr>
        <p:spPr>
          <a:xfrm rot="10800000">
            <a:off x="406464" y="2867763"/>
            <a:ext cx="3078608" cy="727532"/>
          </a:xfrm>
          <a:prstGeom prst="bentConnector3">
            <a:avLst>
              <a:gd name="adj1" fmla="val 29825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A7963CFB-DE60-2D1C-6FD1-BD1E167284CF}"/>
              </a:ext>
            </a:extLst>
          </p:cNvPr>
          <p:cNvCxnSpPr>
            <a:cxnSpLocks/>
            <a:stCxn id="50" idx="2"/>
            <a:endCxn id="51" idx="6"/>
          </p:cNvCxnSpPr>
          <p:nvPr/>
        </p:nvCxnSpPr>
        <p:spPr>
          <a:xfrm rot="10800000" flipV="1">
            <a:off x="380301" y="3189619"/>
            <a:ext cx="5305730" cy="2266178"/>
          </a:xfrm>
          <a:prstGeom prst="bentConnector3">
            <a:avLst>
              <a:gd name="adj1" fmla="val 50000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CCF821BD-5A79-6DED-2793-7B6FD58D13A2}"/>
              </a:ext>
            </a:extLst>
          </p:cNvPr>
          <p:cNvCxnSpPr>
            <a:cxnSpLocks/>
            <a:stCxn id="58" idx="2"/>
            <a:endCxn id="55" idx="6"/>
          </p:cNvCxnSpPr>
          <p:nvPr/>
        </p:nvCxnSpPr>
        <p:spPr>
          <a:xfrm rot="10800000">
            <a:off x="6482348" y="3105800"/>
            <a:ext cx="4954192" cy="577651"/>
          </a:xfrm>
          <a:prstGeom prst="bentConnector3">
            <a:avLst>
              <a:gd name="adj1" fmla="val 50000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7C75C0F3-3D5B-DC31-9485-E15BADE73E66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rot="10800000">
            <a:off x="7045461" y="1802862"/>
            <a:ext cx="4562242" cy="83820"/>
          </a:xfrm>
          <a:prstGeom prst="bentConnector3">
            <a:avLst>
              <a:gd name="adj1" fmla="val 50000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D11D5121-5B6E-BAA0-E125-EF77720557B3}"/>
              </a:ext>
            </a:extLst>
          </p:cNvPr>
          <p:cNvSpPr/>
          <p:nvPr/>
        </p:nvSpPr>
        <p:spPr>
          <a:xfrm>
            <a:off x="5686031" y="3147709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2B50049-BC1F-DC24-34DD-46FDFD09992C}"/>
              </a:ext>
            </a:extLst>
          </p:cNvPr>
          <p:cNvSpPr/>
          <p:nvPr/>
        </p:nvSpPr>
        <p:spPr>
          <a:xfrm>
            <a:off x="296481" y="5413887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E86DB5B0-F349-3ECC-B46A-95A4E63309B9}"/>
              </a:ext>
            </a:extLst>
          </p:cNvPr>
          <p:cNvSpPr/>
          <p:nvPr/>
        </p:nvSpPr>
        <p:spPr>
          <a:xfrm>
            <a:off x="380301" y="2831827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C6104204-90E6-652C-93A9-9D7A5C879D94}"/>
              </a:ext>
            </a:extLst>
          </p:cNvPr>
          <p:cNvSpPr/>
          <p:nvPr/>
        </p:nvSpPr>
        <p:spPr>
          <a:xfrm>
            <a:off x="3436199" y="3553386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13B1A6E-5485-D5EE-12BF-3B80C3BF404D}"/>
              </a:ext>
            </a:extLst>
          </p:cNvPr>
          <p:cNvSpPr/>
          <p:nvPr/>
        </p:nvSpPr>
        <p:spPr>
          <a:xfrm>
            <a:off x="6398528" y="3063889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CBB0056-4027-FC3B-91A7-50AABC1992D2}"/>
              </a:ext>
            </a:extLst>
          </p:cNvPr>
          <p:cNvSpPr/>
          <p:nvPr/>
        </p:nvSpPr>
        <p:spPr>
          <a:xfrm>
            <a:off x="6961641" y="1760952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AF6C956-78B7-612F-0290-90D44746ABB2}"/>
              </a:ext>
            </a:extLst>
          </p:cNvPr>
          <p:cNvSpPr/>
          <p:nvPr/>
        </p:nvSpPr>
        <p:spPr>
          <a:xfrm>
            <a:off x="11607703" y="1844772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4F7B62A-F9F7-2BCF-BECD-0F1DDD8E6D6F}"/>
              </a:ext>
            </a:extLst>
          </p:cNvPr>
          <p:cNvSpPr/>
          <p:nvPr/>
        </p:nvSpPr>
        <p:spPr>
          <a:xfrm>
            <a:off x="11436540" y="3641540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973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-168227" y="93758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dirty="0" err="1">
                <a:latin typeface="Work Sans Light" pitchFamily="2" charset="0"/>
              </a:rPr>
              <a:t>Funcionalidades</a:t>
            </a:r>
            <a:r>
              <a:rPr lang="en-US" sz="5200" dirty="0">
                <a:latin typeface="Work Sans Light" pitchFamily="2" charset="0"/>
              </a:rPr>
              <a:t> </a:t>
            </a:r>
            <a:r>
              <a:rPr lang="en-US" sz="5200" dirty="0" err="1">
                <a:latin typeface="Work Sans Light" pitchFamily="2" charset="0"/>
              </a:rPr>
              <a:t>Generales</a:t>
            </a:r>
            <a:endParaRPr lang="en-US" sz="5200" dirty="0">
              <a:latin typeface="Work Sans Light" pitchFamily="2" charset="0"/>
            </a:endParaRPr>
          </a:p>
        </p:txBody>
      </p:sp>
      <p:pic>
        <p:nvPicPr>
          <p:cNvPr id="13" name="Imagen 1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68A6CBF-8F68-D73E-583A-13BA5778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2962653"/>
            <a:ext cx="3797536" cy="3161448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7C56827-3FF4-FC53-1BDE-E5BE5A69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6" y="3275950"/>
            <a:ext cx="3797536" cy="2534855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9DAB4D7-A48D-A566-3ADD-A8AC28285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73" y="3280697"/>
            <a:ext cx="3797536" cy="252536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10AC7D15-0587-E85C-3958-484D47F42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3818" y="203724"/>
            <a:ext cx="946122" cy="9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7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Herramientas de trabajo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325867-6D2C-5D34-58E4-7FB0B2C17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188" y="1579381"/>
            <a:ext cx="8712200" cy="461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9227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240</Words>
  <Application>Microsoft Office PowerPoint</Application>
  <PresentationFormat>Panorámica</PresentationFormat>
  <Paragraphs>40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Work Sans Light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Moises Pineda Hernandez</cp:lastModifiedBy>
  <cp:revision>49</cp:revision>
  <dcterms:created xsi:type="dcterms:W3CDTF">2020-10-01T23:51:28Z</dcterms:created>
  <dcterms:modified xsi:type="dcterms:W3CDTF">2023-06-27T21:28:21Z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