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98" r:id="rId2"/>
    <p:sldId id="499" r:id="rId3"/>
    <p:sldId id="501" r:id="rId4"/>
    <p:sldId id="510" r:id="rId5"/>
    <p:sldId id="511" r:id="rId6"/>
    <p:sldId id="521" r:id="rId7"/>
    <p:sldId id="518" r:id="rId8"/>
    <p:sldId id="513" r:id="rId9"/>
    <p:sldId id="519" r:id="rId10"/>
    <p:sldId id="520" r:id="rId11"/>
    <p:sldId id="514" r:id="rId12"/>
    <p:sldId id="51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5383" autoAdjust="0"/>
  </p:normalViewPr>
  <p:slideViewPr>
    <p:cSldViewPr snapToGrid="0">
      <p:cViewPr varScale="1">
        <p:scale>
          <a:sx n="89" d="100"/>
          <a:sy n="89" d="100"/>
        </p:scale>
        <p:origin x="36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38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5.sv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12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45.png"/><Relationship Id="rId4" Type="http://schemas.openxmlformats.org/officeDocument/2006/relationships/image" Target="../media/image5.sv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jpg"/><Relationship Id="rId7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9.jp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4" Type="http://schemas.openxmlformats.org/officeDocument/2006/relationships/image" Target="../media/image5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3444096" y="3536066"/>
            <a:ext cx="53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"Encuentra tu ritmo laboral con Nodens: Tu puerta al éxito musical"</a:t>
            </a:r>
            <a:endParaRPr lang="es-CO" sz="24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DF2B00B-492B-F366-C829-34D9F3A81E6B}"/>
              </a:ext>
            </a:extLst>
          </p:cNvPr>
          <p:cNvSpPr txBox="1"/>
          <p:nvPr/>
        </p:nvSpPr>
        <p:spPr>
          <a:xfrm>
            <a:off x="5000445" y="6236898"/>
            <a:ext cx="21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+mj-lt"/>
              </a:rPr>
              <a:t>ADSI 2448515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Tecnologías -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Frontend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Light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BACEE6F-3F4B-C852-264A-B86848442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950" y="1397075"/>
            <a:ext cx="2876550" cy="1590675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3DA63A9-4538-3E85-A83C-2BD49046F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3130" y="1666222"/>
            <a:ext cx="1052380" cy="105238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690FB8-B0CD-1320-9D02-E8ED8416E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6120" y="4626104"/>
            <a:ext cx="3159760" cy="1579880"/>
          </a:xfrm>
          <a:prstGeom prst="rect">
            <a:avLst/>
          </a:prstGeom>
        </p:spPr>
      </p:pic>
      <p:pic>
        <p:nvPicPr>
          <p:cNvPr id="24" name="Imagen 23" descr="Logotipo&#10;&#10;Descripción generada automáticamente">
            <a:extLst>
              <a:ext uri="{FF2B5EF4-FFF2-40B4-BE49-F238E27FC236}">
                <a16:creationId xmlns:a16="http://schemas.microsoft.com/office/drawing/2014/main" id="{2145431E-780E-1265-7C22-E91E91828F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93" y="2537472"/>
            <a:ext cx="2134191" cy="90055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4C371CE-5750-FBF5-C9F7-8B71A4AFBE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437" y="4526106"/>
            <a:ext cx="1829315" cy="1143322"/>
          </a:xfrm>
          <a:prstGeom prst="rect">
            <a:avLst/>
          </a:prstGeom>
        </p:spPr>
      </p:pic>
      <p:pic>
        <p:nvPicPr>
          <p:cNvPr id="34" name="Imagen 3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B52DB92-2604-644B-CD63-8F4BA76681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4226" y="2346960"/>
            <a:ext cx="3328694" cy="1664347"/>
          </a:xfrm>
          <a:prstGeom prst="rect">
            <a:avLst/>
          </a:prstGeom>
        </p:spPr>
      </p:pic>
      <p:pic>
        <p:nvPicPr>
          <p:cNvPr id="38" name="Imagen 3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04B67D5-3CF8-CD44-2A2E-76F0D6EA86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54200" y="4277657"/>
            <a:ext cx="2254084" cy="11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10915194" y="14125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270887E7-4984-8D71-5B13-D4D0AEEC0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806" y="0"/>
            <a:ext cx="9262881" cy="686563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9E04A7-A78C-79A5-D333-DEF554A37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201" y="6048555"/>
            <a:ext cx="921589" cy="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882" y="3023556"/>
            <a:ext cx="2800854" cy="826252"/>
          </a:xfrm>
          <a:prstGeom prst="rect">
            <a:avLst/>
          </a:prstGeo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3438">
                        <a14:foregroundMark x1="10104" y1="57778" x2="14896" y2="42963"/>
                        <a14:foregroundMark x1="31979" y1="57407" x2="31979" y2="48056"/>
                        <a14:foregroundMark x1="40208" y1="51111" x2="40156" y2="54630"/>
                        <a14:foregroundMark x1="40417" y1="46667" x2="40417" y2="46667"/>
                        <a14:foregroundMark x1="43021" y1="51204" x2="43021" y2="51204"/>
                        <a14:foregroundMark x1="46042" y1="51852" x2="46042" y2="51852"/>
                        <a14:foregroundMark x1="50469" y1="50926" x2="50469" y2="50926"/>
                        <a14:foregroundMark x1="54844" y1="50926" x2="54844" y2="50926"/>
                        <a14:foregroundMark x1="58958" y1="50926" x2="58958" y2="50926"/>
                        <a14:foregroundMark x1="64531" y1="50463" x2="64531" y2="50463"/>
                        <a14:foregroundMark x1="72708" y1="51111" x2="72708" y2="51111"/>
                        <a14:foregroundMark x1="82031" y1="51481" x2="82031" y2="51481"/>
                        <a14:foregroundMark x1="87448" y1="51574" x2="87448" y2="51574"/>
                        <a14:foregroundMark x1="90677" y1="50463" x2="90677" y2="50463"/>
                        <a14:foregroundMark x1="93438" y1="52963" x2="93438" y2="52963"/>
                        <a14:backgroundMark x1="73802" y1="52593" x2="73802" y2="52593"/>
                        <a14:backgroundMark x1="90938" y1="52037" x2="90938" y2="520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2385" y="3849808"/>
            <a:ext cx="3280702" cy="1845395"/>
          </a:xfrm>
          <a:prstGeom prst="rect">
            <a:avLst/>
          </a:prstGeom>
        </p:spPr>
      </p:pic>
      <p:pic>
        <p:nvPicPr>
          <p:cNvPr id="8" name="Imagen 7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A965642D-EEC5-2A67-E720-DB408B801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402" b="89744" l="9557" r="89977">
                        <a14:foregroundMark x1="18648" y1="43590" x2="18648" y2="43590"/>
                        <a14:foregroundMark x1="19114" y1="53846" x2="19114" y2="53846"/>
                        <a14:foregroundMark x1="19580" y1="71795" x2="19580" y2="71795"/>
                        <a14:foregroundMark x1="9557" y1="60684" x2="9557" y2="60684"/>
                        <a14:foregroundMark x1="41026" y1="49573" x2="41026" y2="49573"/>
                        <a14:foregroundMark x1="49184" y1="49573" x2="49184" y2="49573"/>
                        <a14:foregroundMark x1="55478" y1="45299" x2="55478" y2="45299"/>
                        <a14:foregroundMark x1="55711" y1="28205" x2="55711" y2="28205"/>
                        <a14:foregroundMark x1="59441" y1="33333" x2="59907" y2="33333"/>
                        <a14:foregroundMark x1="64569" y1="50427" x2="64569" y2="50427"/>
                        <a14:foregroundMark x1="77622" y1="49573" x2="77622" y2="49573"/>
                        <a14:foregroundMark x1="84382" y1="47863" x2="84382" y2="47863"/>
                        <a14:backgroundMark x1="11655" y1="43590" x2="11655" y2="43590"/>
                        <a14:backgroundMark x1="9324" y1="62393" x2="9324" y2="623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0471" y="2871786"/>
            <a:ext cx="4086225" cy="1114425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AE15173-6B20-767A-4035-D2E0A4D80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500" b="90000" l="10000" r="90000">
                        <a14:foregroundMark x1="49500" y1="9500" x2="49500" y2="9500"/>
                        <a14:foregroundMark x1="51000" y1="5500" x2="51000" y2="5500"/>
                        <a14:foregroundMark x1="66000" y1="67500" x2="66000" y2="67500"/>
                        <a14:foregroundMark x1="83000" y1="68500" x2="83000" y2="68500"/>
                        <a14:foregroundMark x1="52500" y1="68000" x2="52500" y2="68000"/>
                        <a14:foregroundMark x1="49500" y1="70500" x2="49500" y2="70500"/>
                        <a14:foregroundMark x1="58000" y1="66500" x2="58000" y2="66500"/>
                        <a14:foregroundMark x1="48000" y1="75000" x2="48000" y2="75000"/>
                        <a14:foregroundMark x1="60500" y1="66500" x2="60500" y2="66500"/>
                        <a14:foregroundMark x1="39000" y1="67000" x2="39000" y2="67000"/>
                        <a14:foregroundMark x1="43500" y1="66500" x2="43500" y2="66500"/>
                        <a14:foregroundMark x1="35500" y1="67500" x2="35500" y2="67500"/>
                        <a14:foregroundMark x1="22000" y1="67000" x2="22000" y2="67000"/>
                        <a14:foregroundMark x1="34500" y1="89000" x2="34500" y2="89000"/>
                        <a14:foregroundMark x1="44500" y1="86000" x2="44500" y2="86000"/>
                        <a14:foregroundMark x1="52000" y1="84500" x2="52000" y2="84500"/>
                        <a14:foregroundMark x1="59500" y1="85000" x2="59500" y2="85000"/>
                        <a14:foregroundMark x1="65000" y1="85000" x2="65000" y2="85000"/>
                        <a14:backgroundMark x1="50500" y1="69000" x2="50500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104" y="3986211"/>
            <a:ext cx="1543484" cy="154348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0AEF35E-E9E2-97BC-5A1B-7EB1888F78C5}"/>
              </a:ext>
            </a:extLst>
          </p:cNvPr>
          <p:cNvSpPr txBox="1"/>
          <p:nvPr/>
        </p:nvSpPr>
        <p:spPr>
          <a:xfrm>
            <a:off x="1500994" y="1509622"/>
            <a:ext cx="300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BACKEND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229BAB-8C06-DCE4-3B0C-EF5A0271F49F}"/>
              </a:ext>
            </a:extLst>
          </p:cNvPr>
          <p:cNvSpPr txBox="1"/>
          <p:nvPr/>
        </p:nvSpPr>
        <p:spPr>
          <a:xfrm>
            <a:off x="7196162" y="1509622"/>
            <a:ext cx="349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48957" y="508919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6" name="Imagen 5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6AD576E-56B3-4DB9-86CD-7F3B26E9B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70" r="23696"/>
          <a:stretch/>
        </p:blipFill>
        <p:spPr>
          <a:xfrm>
            <a:off x="675088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C66BBCA-C314-39D3-B91C-865471F689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19" r="27047"/>
          <a:stretch/>
        </p:blipFill>
        <p:spPr>
          <a:xfrm>
            <a:off x="299442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AA2C179-4962-B5F9-3C87-10A6F3E90F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41" r="27025"/>
          <a:stretch/>
        </p:blipFill>
        <p:spPr>
          <a:xfrm>
            <a:off x="5270895" y="2514923"/>
            <a:ext cx="1707354" cy="2276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DB906A-488A-7118-3977-30794CF8BD74}"/>
              </a:ext>
            </a:extLst>
          </p:cNvPr>
          <p:cNvSpPr txBox="1"/>
          <p:nvPr/>
        </p:nvSpPr>
        <p:spPr>
          <a:xfrm>
            <a:off x="519813" y="4956195"/>
            <a:ext cx="198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Ethiem</a:t>
            </a:r>
            <a:r>
              <a:rPr lang="es-ES" dirty="0"/>
              <a:t> Guerrero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4691A-EECC-F23D-B8F7-2A2B17CDF890}"/>
              </a:ext>
            </a:extLst>
          </p:cNvPr>
          <p:cNvSpPr txBox="1"/>
          <p:nvPr/>
        </p:nvSpPr>
        <p:spPr>
          <a:xfrm>
            <a:off x="2739370" y="4934948"/>
            <a:ext cx="2134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Moisés Pineda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r>
              <a:rPr lang="es-ES" dirty="0"/>
              <a:t> – Scrum Master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1B400B-C5EF-307F-33A1-19A0889DEF51}"/>
              </a:ext>
            </a:extLst>
          </p:cNvPr>
          <p:cNvSpPr txBox="1"/>
          <p:nvPr/>
        </p:nvSpPr>
        <p:spPr>
          <a:xfrm>
            <a:off x="5057296" y="4956195"/>
            <a:ext cx="213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Brayan Medina</a:t>
            </a:r>
          </a:p>
          <a:p>
            <a:r>
              <a:rPr lang="es-ES" dirty="0" err="1"/>
              <a:t>Backend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7" name="Imagen 6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168E1FE-53C4-0CA1-4060-20050B8A16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00" b="12500"/>
          <a:stretch/>
        </p:blipFill>
        <p:spPr>
          <a:xfrm>
            <a:off x="7745276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16EBD1-8740-ADE2-DDD9-80AA9A7F586D}"/>
              </a:ext>
            </a:extLst>
          </p:cNvPr>
          <p:cNvSpPr txBox="1"/>
          <p:nvPr/>
        </p:nvSpPr>
        <p:spPr>
          <a:xfrm>
            <a:off x="7608499" y="4956195"/>
            <a:ext cx="1939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Sebastían</a:t>
            </a:r>
            <a:r>
              <a:rPr lang="es-ES" dirty="0"/>
              <a:t> García</a:t>
            </a:r>
          </a:p>
          <a:p>
            <a:r>
              <a:rPr lang="es-ES" dirty="0" err="1"/>
              <a:t>Frontend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45B119-29E5-8639-397F-A3EF655AD3E6}"/>
              </a:ext>
            </a:extLst>
          </p:cNvPr>
          <p:cNvSpPr txBox="1"/>
          <p:nvPr/>
        </p:nvSpPr>
        <p:spPr>
          <a:xfrm>
            <a:off x="9964172" y="4956195"/>
            <a:ext cx="1795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Julio Marín /</a:t>
            </a:r>
          </a:p>
          <a:p>
            <a:r>
              <a:rPr lang="es-ES" dirty="0"/>
              <a:t>Documentación –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79E457-A95B-B005-876F-28A6575616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414" r="11414"/>
          <a:stretch/>
        </p:blipFill>
        <p:spPr>
          <a:xfrm>
            <a:off x="998577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137059" y="443528"/>
            <a:ext cx="6884843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Problemática identificada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897147" y="1356033"/>
            <a:ext cx="48135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</a:t>
            </a:r>
            <a:r>
              <a:rPr lang="es-ES" sz="2000" dirty="0">
                <a:latin typeface="+mj-lt"/>
              </a:rPr>
              <a:t>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67" y="1861520"/>
            <a:ext cx="4467018" cy="335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1196977" y="311074"/>
            <a:ext cx="4900768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661611" y="2398143"/>
            <a:ext cx="3971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2248373" y="341954"/>
            <a:ext cx="229559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078302" y="1828800"/>
            <a:ext cx="46357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7" y="2037811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3730544" y="282242"/>
            <a:ext cx="446006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Funcionalidades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D593F4FD-49B5-00E6-73E0-6E1DE73358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021" t="16353" r="16608"/>
          <a:stretch/>
        </p:blipFill>
        <p:spPr>
          <a:xfrm>
            <a:off x="964209" y="2660103"/>
            <a:ext cx="3775587" cy="250199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A8810A4-4255-7E2D-4948-45BC9060B9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626" b="14639"/>
          <a:stretch/>
        </p:blipFill>
        <p:spPr>
          <a:xfrm>
            <a:off x="6871174" y="2746775"/>
            <a:ext cx="4793999" cy="2328651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EDD8F20-74A4-F324-8C8D-F7D481F44214}"/>
              </a:ext>
            </a:extLst>
          </p:cNvPr>
          <p:cNvCxnSpPr/>
          <p:nvPr/>
        </p:nvCxnSpPr>
        <p:spPr>
          <a:xfrm>
            <a:off x="5072703" y="3614289"/>
            <a:ext cx="139618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EADE82A-FA9A-558F-9D1C-888F25399238}"/>
              </a:ext>
            </a:extLst>
          </p:cNvPr>
          <p:cNvSpPr txBox="1">
            <a:spLocks/>
          </p:cNvSpPr>
          <p:nvPr/>
        </p:nvSpPr>
        <p:spPr>
          <a:xfrm>
            <a:off x="1469382" y="1757686"/>
            <a:ext cx="2765240" cy="561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Organizador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992330C-2033-2B16-2ACB-6808385EE5FF}"/>
              </a:ext>
            </a:extLst>
          </p:cNvPr>
          <p:cNvSpPr txBox="1">
            <a:spLocks/>
          </p:cNvSpPr>
          <p:nvPr/>
        </p:nvSpPr>
        <p:spPr>
          <a:xfrm>
            <a:off x="8370621" y="1754862"/>
            <a:ext cx="1795104" cy="561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Músico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CB5043A-7F44-81BF-37CD-80F1A3F11F99}"/>
              </a:ext>
            </a:extLst>
          </p:cNvPr>
          <p:cNvSpPr txBox="1"/>
          <p:nvPr/>
        </p:nvSpPr>
        <p:spPr>
          <a:xfrm>
            <a:off x="1986961" y="5362001"/>
            <a:ext cx="173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Crear Oferta</a:t>
            </a:r>
            <a:endParaRPr lang="es-CO" sz="2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CE5EE4-20F8-671B-278D-B7CF2F03EA3A}"/>
              </a:ext>
            </a:extLst>
          </p:cNvPr>
          <p:cNvSpPr txBox="1"/>
          <p:nvPr/>
        </p:nvSpPr>
        <p:spPr>
          <a:xfrm>
            <a:off x="7843137" y="5362002"/>
            <a:ext cx="285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Postularse a la Oferta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2759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-168227" y="93758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dirty="0" err="1">
                <a:latin typeface="Work Sans Light" pitchFamily="2" charset="0"/>
              </a:rPr>
              <a:t>Funcionalidades</a:t>
            </a:r>
            <a:r>
              <a:rPr lang="en-US" sz="5200" dirty="0">
                <a:latin typeface="Work Sans Light" pitchFamily="2" charset="0"/>
              </a:rPr>
              <a:t> </a:t>
            </a:r>
            <a:r>
              <a:rPr lang="en-US" sz="5200" dirty="0" err="1">
                <a:latin typeface="Work Sans Light" pitchFamily="2" charset="0"/>
              </a:rPr>
              <a:t>Generales</a:t>
            </a:r>
            <a:endParaRPr lang="en-US" sz="5200" dirty="0">
              <a:latin typeface="Work Sans Light" pitchFamily="2" charset="0"/>
            </a:endParaRPr>
          </a:p>
        </p:txBody>
      </p:sp>
      <p:pic>
        <p:nvPicPr>
          <p:cNvPr id="13" name="Imagen 1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68A6CBF-8F68-D73E-583A-13BA5778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9" y="2037104"/>
            <a:ext cx="3797536" cy="3161448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7C56827-3FF4-FC53-1BDE-E5BE5A69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6" y="2350401"/>
            <a:ext cx="3797536" cy="2534855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9DAB4D7-A48D-A566-3ADD-A8AC28285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733" y="2355148"/>
            <a:ext cx="3797536" cy="252536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10AC7D15-0587-E85C-3958-484D47F42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3818" y="203724"/>
            <a:ext cx="946122" cy="9948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43A770-41B0-A64D-ED14-32B034231EA3}"/>
              </a:ext>
            </a:extLst>
          </p:cNvPr>
          <p:cNvSpPr txBox="1"/>
          <p:nvPr/>
        </p:nvSpPr>
        <p:spPr>
          <a:xfrm>
            <a:off x="1759790" y="5428111"/>
            <a:ext cx="84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Posts</a:t>
            </a:r>
            <a:endParaRPr lang="es-CO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749313-41E5-2E80-592D-5AC9DF453A64}"/>
              </a:ext>
            </a:extLst>
          </p:cNvPr>
          <p:cNvSpPr txBox="1"/>
          <p:nvPr/>
        </p:nvSpPr>
        <p:spPr>
          <a:xfrm>
            <a:off x="5158596" y="5428111"/>
            <a:ext cx="192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Autenticación</a:t>
            </a:r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AF8857-2F76-CC79-8D0A-7625A2FE45F2}"/>
              </a:ext>
            </a:extLst>
          </p:cNvPr>
          <p:cNvSpPr txBox="1"/>
          <p:nvPr/>
        </p:nvSpPr>
        <p:spPr>
          <a:xfrm>
            <a:off x="8968068" y="5428111"/>
            <a:ext cx="241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Manejo del Perfil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02877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Herramientas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188" y="1579381"/>
            <a:ext cx="8712200" cy="461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Tecnologías -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Backend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Light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66E1E3-3FD2-F08A-D836-10EF9E32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815" y="1309802"/>
            <a:ext cx="1897975" cy="1418289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9DF6F4-5945-5C00-A2B6-34F297CE6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326" y="1459158"/>
            <a:ext cx="2265954" cy="126893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75D79F-84D2-B120-E756-0DF6D38F8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816" y="2181456"/>
            <a:ext cx="871584" cy="980630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EF44359B-1BF9-E3B7-9F60-7023A298722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902" r="20976" b="13637"/>
          <a:stretch/>
        </p:blipFill>
        <p:spPr>
          <a:xfrm>
            <a:off x="1618478" y="3159876"/>
            <a:ext cx="1214710" cy="1144220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96849DA7-1B70-E305-6F5F-B8DFBEEE71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0713" y="4727271"/>
            <a:ext cx="996900" cy="996900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7B3EB88B-B39D-F86D-E86E-DFBC015A85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4047" y="4922852"/>
            <a:ext cx="1178988" cy="1178988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00B98918-6F8F-D1F9-E2BF-CEC0CC1166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523" y="3228869"/>
            <a:ext cx="817955" cy="817955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3A7867AE-DDBC-B6F2-9216-06A600C53B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1654" y="5260468"/>
            <a:ext cx="1063991" cy="1063991"/>
          </a:xfrm>
          <a:prstGeom prst="rect">
            <a:avLst/>
          </a:prstGeom>
        </p:spPr>
      </p:pic>
      <p:pic>
        <p:nvPicPr>
          <p:cNvPr id="26" name="Imagen 2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0F91DCE-7C56-438A-3B97-81366B931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3447" y="4727271"/>
            <a:ext cx="868207" cy="868207"/>
          </a:xfrm>
          <a:prstGeom prst="rect">
            <a:avLst/>
          </a:prstGeom>
        </p:spPr>
      </p:pic>
      <p:pic>
        <p:nvPicPr>
          <p:cNvPr id="28" name="Imagen 27" descr="Forma&#10;&#10;Descripción generada automáticamente con confianza baja">
            <a:extLst>
              <a:ext uri="{FF2B5EF4-FFF2-40B4-BE49-F238E27FC236}">
                <a16:creationId xmlns:a16="http://schemas.microsoft.com/office/drawing/2014/main" id="{BB60D0E3-39BC-7527-7B67-CA84744924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92280" y="4401942"/>
            <a:ext cx="996900" cy="996900"/>
          </a:xfrm>
          <a:prstGeom prst="rect">
            <a:avLst/>
          </a:prstGeom>
        </p:spPr>
      </p:pic>
      <p:pic>
        <p:nvPicPr>
          <p:cNvPr id="30" name="Imagen 29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B5DC4ED-1FA0-C78C-E063-BA731016AC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11573" y="3206241"/>
            <a:ext cx="1178988" cy="1178988"/>
          </a:xfrm>
          <a:prstGeom prst="rect">
            <a:avLst/>
          </a:prstGeom>
        </p:spPr>
      </p:pic>
      <p:pic>
        <p:nvPicPr>
          <p:cNvPr id="32" name="Imagen 31" descr="Interfaz de usuario gráfica, Aplicación, nombre de la empresa&#10;&#10;Descripción generada automáticamente">
            <a:extLst>
              <a:ext uri="{FF2B5EF4-FFF2-40B4-BE49-F238E27FC236}">
                <a16:creationId xmlns:a16="http://schemas.microsoft.com/office/drawing/2014/main" id="{B9A624C9-DD44-F334-8C80-8633F02B78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88691" y="1896169"/>
            <a:ext cx="1404505" cy="14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221</Words>
  <Application>Microsoft Office PowerPoint</Application>
  <PresentationFormat>Panorámica</PresentationFormat>
  <Paragraphs>37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Work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Moises Pineda Hernandez</cp:lastModifiedBy>
  <cp:revision>59</cp:revision>
  <dcterms:created xsi:type="dcterms:W3CDTF">2020-10-01T23:51:28Z</dcterms:created>
  <dcterms:modified xsi:type="dcterms:W3CDTF">2023-06-28T00:03:51Z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