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63" r:id="rId3"/>
    <p:sldId id="267" r:id="rId4"/>
    <p:sldId id="268" r:id="rId5"/>
    <p:sldId id="269" r:id="rId6"/>
    <p:sldId id="270" r:id="rId7"/>
    <p:sldId id="271" r:id="rId8"/>
    <p:sldId id="275" r:id="rId9"/>
    <p:sldId id="276" r:id="rId10"/>
    <p:sldId id="277" r:id="rId11"/>
    <p:sldId id="278" r:id="rId12"/>
    <p:sldId id="279" r:id="rId13"/>
    <p:sldId id="272" r:id="rId14"/>
    <p:sldId id="273" r:id="rId15"/>
    <p:sldId id="274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7" r:id="rId29"/>
    <p:sldId id="292" r:id="rId30"/>
    <p:sldId id="294" r:id="rId31"/>
    <p:sldId id="293" r:id="rId32"/>
    <p:sldId id="295" r:id="rId33"/>
    <p:sldId id="296" r:id="rId34"/>
    <p:sldId id="298" r:id="rId35"/>
    <p:sldId id="299" r:id="rId36"/>
    <p:sldId id="311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9F818C02-1C1C-E14F-BBBF-F63F35A98929}">
          <p14:sldIdLst>
            <p14:sldId id="256"/>
            <p14:sldId id="263"/>
            <p14:sldId id="267"/>
            <p14:sldId id="268"/>
            <p14:sldId id="269"/>
            <p14:sldId id="270"/>
            <p14:sldId id="271"/>
            <p14:sldId id="275"/>
            <p14:sldId id="276"/>
            <p14:sldId id="277"/>
            <p14:sldId id="278"/>
            <p14:sldId id="279"/>
            <p14:sldId id="272"/>
            <p14:sldId id="273"/>
            <p14:sldId id="274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7"/>
            <p14:sldId id="292"/>
            <p14:sldId id="294"/>
            <p14:sldId id="293"/>
            <p14:sldId id="295"/>
            <p14:sldId id="296"/>
            <p14:sldId id="298"/>
            <p14:sldId id="299"/>
            <p14:sldId id="311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8" autoAdjust="0"/>
    <p:restoredTop sz="94745"/>
  </p:normalViewPr>
  <p:slideViewPr>
    <p:cSldViewPr snapToGrid="0" snapToObjects="1">
      <p:cViewPr varScale="1">
        <p:scale>
          <a:sx n="105" d="100"/>
          <a:sy n="105" d="100"/>
        </p:scale>
        <p:origin x="19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F01E3-5AAB-C04A-9917-18C3CCFD1605}" type="datetimeFigureOut">
              <a:rPr lang="es-ES_tradnl" smtClean="0"/>
              <a:t>20/10/19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F8DF-59AD-684E-BE3E-9AB6D0BC8BD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649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Refiriéndonos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entrada de la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proyecto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alfa: 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desarrollaron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12,100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(LDC) con 24 personas-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con un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$168,000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dólares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Debe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cuenta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esfuerzo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registrados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incluyen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actividades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ingeniería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software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análisis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diseño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codificación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prueba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 no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sólo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codificación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Otra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información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proyecto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alfa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desarrollaron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365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páginas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documentación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134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antes de que el software 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entregara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encontraron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29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después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entregárselo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dentro del primer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año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utilización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También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sabemos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trabajaron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personas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proyecto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alfa.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LDC: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Esfuerzo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horas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invertidas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realización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$(000):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total del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informático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Pp.doc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páginas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documentación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Errores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detectados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antes de la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entrega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Defectos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detectados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después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entrega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Personas: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Personal que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realizó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proyecto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F8DF-59AD-684E-BE3E-9AB6D0BC8BDD}" type="slidenum">
              <a:rPr lang="es-ES_tradnl" smtClean="0"/>
              <a:t>35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7615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F8DF-59AD-684E-BE3E-9AB6D0BC8BDD}" type="slidenum">
              <a:rPr lang="es-ES_tradnl" smtClean="0"/>
              <a:t>44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680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F8DF-59AD-684E-BE3E-9AB6D0BC8BDD}" type="slidenum">
              <a:rPr lang="es-ES_tradnl" smtClean="0"/>
              <a:t>45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2431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F8DF-59AD-684E-BE3E-9AB6D0BC8BDD}" type="slidenum">
              <a:rPr lang="es-ES_tradnl" smtClean="0"/>
              <a:t>46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8683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F8DF-59AD-684E-BE3E-9AB6D0BC8BDD}" type="slidenum">
              <a:rPr lang="es-ES_tradnl" smtClean="0"/>
              <a:t>47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858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Refiriéndonos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entrada de la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proyecto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alfa: 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desarrollaron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12,100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(LDC) con 24 personas-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con un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$168,000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dólares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Debe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cuenta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esfuerzo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registrados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incluyen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actividades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ingeniería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software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análisis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diseño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codificación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prueba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 no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sólo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codificación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Otra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información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proyecto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alfa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desarrollaron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365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páginas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documentación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134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antes de que el software 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entregara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encontraron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29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después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entregárselo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dentro del primer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año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utilización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También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sabemos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trabajaron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personas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proyecto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alfa.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LDC: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Esfuerzo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horas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invertidas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realización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$(000):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total del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informático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Pp.doc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páginas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documentación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Errores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detectados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antes de la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entrega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Defectos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detectados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después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entrega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Personas: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Personal que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realizó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proyecto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F8DF-59AD-684E-BE3E-9AB6D0BC8BDD}" type="slidenum">
              <a:rPr lang="es-ES_tradnl" smtClean="0"/>
              <a:t>36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285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F8DF-59AD-684E-BE3E-9AB6D0BC8BDD}" type="slidenum">
              <a:rPr lang="es-ES_tradnl" smtClean="0"/>
              <a:t>37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939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F8DF-59AD-684E-BE3E-9AB6D0BC8BDD}" type="slidenum">
              <a:rPr lang="es-ES_tradnl" smtClean="0"/>
              <a:t>38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76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F8DF-59AD-684E-BE3E-9AB6D0BC8BDD}" type="slidenum">
              <a:rPr lang="es-ES_tradnl" smtClean="0"/>
              <a:t>39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666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F8DF-59AD-684E-BE3E-9AB6D0BC8BDD}" type="slidenum">
              <a:rPr lang="es-ES_tradnl" smtClean="0"/>
              <a:t>40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8511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F8DF-59AD-684E-BE3E-9AB6D0BC8BDD}" type="slidenum">
              <a:rPr lang="es-ES_tradnl" smtClean="0"/>
              <a:t>41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40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F8DF-59AD-684E-BE3E-9AB6D0BC8BDD}" type="slidenum">
              <a:rPr lang="es-ES_tradnl" smtClean="0"/>
              <a:t>42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530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F8DF-59AD-684E-BE3E-9AB6D0BC8BDD}" type="slidenum">
              <a:rPr lang="es-ES_tradnl" smtClean="0"/>
              <a:t>43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519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055" y="2271534"/>
            <a:ext cx="7808976" cy="1088136"/>
          </a:xfr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/>
              <a:t>Clic para editar 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9" y="3354956"/>
            <a:ext cx="7754112" cy="48463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tos, imagen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_tradnl" dirty="0"/>
              <a:t>Clic para editar título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09530"/>
            <a:ext cx="8574087" cy="39925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 algn="just">
              <a:buNone/>
              <a:defRPr/>
            </a:lvl1pPr>
          </a:lstStyle>
          <a:p>
            <a:r>
              <a:rPr lang="es-ES_tradnl" dirty="0"/>
              <a:t>Arrastre la imagen al marcador de posición o haga clic en el icono para agregar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ctr" anchorCtr="0">
            <a:normAutofit/>
          </a:bodyPr>
          <a:lstStyle>
            <a:lvl1pPr algn="ctr">
              <a:lnSpc>
                <a:spcPts val="4600"/>
              </a:lnSpc>
              <a:defRPr/>
            </a:lvl1pPr>
          </a:lstStyle>
          <a:p>
            <a:r>
              <a:rPr lang="es-ES_tradnl" dirty="0"/>
              <a:t>Clic para editar título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nx.org/contents/77a12d95-3a5e-4a64-a4c7-cc0805d38f24@3/evoluci%C3%B3n-del-software-3#footnote2" TargetMode="External"/><Relationship Id="rId2" Type="http://schemas.openxmlformats.org/officeDocument/2006/relationships/hyperlink" Target="https://cnx.org/contents/77a12d95-3a5e-4a64-a4c7-cc0805d38f24@3/evoluci%C3%B3n-del-software-3#footnote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Dijkstra" TargetMode="External"/><Relationship Id="rId2" Type="http://schemas.openxmlformats.org/officeDocument/2006/relationships/hyperlink" Target="http://en.wikipedia.org/wiki/Friedrich_L._Bau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490" y="2592234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dirty="0">
                <a:latin typeface="Arial Narrow" panose="020B0606020202030204" pitchFamily="34" charset="0"/>
              </a:rPr>
              <a:t>“MODELO DE GESTIÓN ADMINISTRATIVA PARA LOS ACCIONISTAS DE LA CIA DE TRANSPORTES 27 DE MAYO DE LA CIUDAD DE BABAHOYO</a:t>
            </a:r>
          </a:p>
        </p:txBody>
      </p:sp>
      <p:sp>
        <p:nvSpPr>
          <p:cNvPr id="6" name="Rectangle 6"/>
          <p:cNvSpPr/>
          <p:nvPr/>
        </p:nvSpPr>
        <p:spPr>
          <a:xfrm>
            <a:off x="278935" y="2669638"/>
            <a:ext cx="8574087" cy="1523494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wrap="square" lIns="91440" tIns="45720" rIns="182880" bIns="365760" rtlCol="0" anchor="ctr" anchorCtr="1">
            <a:noAutofit/>
          </a:bodyPr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endParaRPr lang="es-ES_tradnl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s-ES_tradnl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INTRODUCCIÓN DE LA INGENIERÍA DE SOFTWARE</a:t>
            </a:r>
            <a:endParaRPr lang="es-ES_tradnl" sz="3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277792" y="4158980"/>
            <a:ext cx="8576373" cy="137411"/>
            <a:chOff x="284163" y="1759424"/>
            <a:chExt cx="8576373" cy="137411"/>
          </a:xfrm>
        </p:grpSpPr>
        <p:sp>
          <p:nvSpPr>
            <p:cNvPr id="8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Arial Narrow" panose="020B0606020202030204" pitchFamily="34" charset="0"/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Arial Narrow" panose="020B0606020202030204" pitchFamily="34" charset="0"/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Arial Narrow" panose="020B0606020202030204" pitchFamily="34" charset="0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236652" y="1846613"/>
            <a:ext cx="855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+mj-lt"/>
              </a:rPr>
              <a:t>UNIDAD # 1</a:t>
            </a:r>
            <a:endParaRPr lang="es-E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140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Origen de IS (continúa)</a:t>
            </a:r>
          </a:p>
          <a:p>
            <a:r>
              <a:rPr lang="es-ES" dirty="0"/>
              <a:t>Esto es lo que se ha denominado habitualmente "crisis del software", que históricamente se generó en los siguientes pasos:</a:t>
            </a:r>
          </a:p>
          <a:p>
            <a:r>
              <a:rPr lang="es-ES" dirty="0"/>
              <a:t>Primera Fase. Los albores (1945-1955)</a:t>
            </a:r>
          </a:p>
          <a:p>
            <a:pPr lvl="1"/>
            <a:r>
              <a:rPr lang="es-ES" dirty="0"/>
              <a:t>Programar no es una tarea diferenciada del diseño de una máquina. </a:t>
            </a:r>
          </a:p>
          <a:p>
            <a:pPr lvl="1"/>
            <a:r>
              <a:rPr lang="es-ES" dirty="0"/>
              <a:t>Uso de lenguaje máquina y ensamblador.</a:t>
            </a:r>
          </a:p>
          <a:p>
            <a:r>
              <a:rPr lang="es-ES" dirty="0"/>
              <a:t>Segunda Fase. El florecimiento (1955-1965)</a:t>
            </a:r>
          </a:p>
          <a:p>
            <a:pPr lvl="1"/>
            <a:r>
              <a:rPr lang="es-ES" dirty="0"/>
              <a:t>Aparecen multitud de lenguajes</a:t>
            </a:r>
            <a:br>
              <a:rPr lang="es-ES" dirty="0"/>
            </a:br>
            <a:r>
              <a:rPr lang="es-ES" dirty="0"/>
              <a:t>Se pensaba que era posible hacer casi todo.</a:t>
            </a:r>
            <a:endParaRPr lang="es-MX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1135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Origen de IS (continúa)</a:t>
            </a:r>
          </a:p>
          <a:p>
            <a:r>
              <a:rPr lang="es-ES" dirty="0"/>
              <a:t>Tercera Fase. La crisis (1965-1970)</a:t>
            </a:r>
          </a:p>
          <a:p>
            <a:pPr lvl="1"/>
            <a:r>
              <a:rPr lang="es-ES" dirty="0"/>
              <a:t>Desarrollo inacabable de grandes programas</a:t>
            </a:r>
            <a:br>
              <a:rPr lang="es-ES" dirty="0"/>
            </a:br>
            <a:r>
              <a:rPr lang="es-ES" dirty="0"/>
              <a:t>Ineficiencia, errores, coste impredecible</a:t>
            </a:r>
          </a:p>
          <a:p>
            <a:pPr lvl="1"/>
            <a:r>
              <a:rPr lang="es-ES" dirty="0"/>
              <a:t>Nada es posible.</a:t>
            </a:r>
          </a:p>
          <a:p>
            <a:r>
              <a:rPr lang="es-ES" dirty="0"/>
              <a:t>Cuarta Fase. Innovación conceptual (1970-1980)</a:t>
            </a:r>
          </a:p>
          <a:p>
            <a:pPr lvl="1"/>
            <a:r>
              <a:rPr lang="es-ES" dirty="0"/>
              <a:t>Fundamentos de programación</a:t>
            </a:r>
          </a:p>
          <a:p>
            <a:pPr lvl="1"/>
            <a:r>
              <a:rPr lang="es-ES" dirty="0"/>
              <a:t>Verificación de programas</a:t>
            </a:r>
          </a:p>
          <a:p>
            <a:pPr lvl="1"/>
            <a:r>
              <a:rPr lang="es-ES" dirty="0"/>
              <a:t>Metodologías de diseño.</a:t>
            </a:r>
          </a:p>
        </p:txBody>
      </p:sp>
    </p:spTree>
    <p:extLst>
      <p:ext uri="{BB962C8B-B14F-4D97-AF65-F5344CB8AC3E}">
        <p14:creationId xmlns:p14="http://schemas.microsoft.com/office/powerpoint/2010/main" val="251312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Origen de IS (continúa)</a:t>
            </a:r>
          </a:p>
          <a:p>
            <a:r>
              <a:rPr lang="es-ES" dirty="0"/>
              <a:t>Quinta Fase. El diseño es el problema (1980-?)</a:t>
            </a:r>
          </a:p>
          <a:p>
            <a:pPr lvl="1"/>
            <a:r>
              <a:rPr lang="es-ES" dirty="0"/>
              <a:t>Entornos de programación</a:t>
            </a:r>
          </a:p>
          <a:p>
            <a:pPr lvl="1"/>
            <a:r>
              <a:rPr lang="es-ES" dirty="0"/>
              <a:t>Especificación formal </a:t>
            </a:r>
          </a:p>
          <a:p>
            <a:pPr lvl="1"/>
            <a:r>
              <a:rPr lang="es-ES" dirty="0"/>
              <a:t>Programación automática.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4044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La evolución del software</a:t>
            </a:r>
          </a:p>
          <a:p>
            <a:r>
              <a:rPr lang="en-US" dirty="0"/>
              <a:t>El </a:t>
            </a:r>
            <a:r>
              <a:rPr lang="en-US" dirty="0" err="1"/>
              <a:t>término</a:t>
            </a:r>
            <a:r>
              <a:rPr lang="en-US" dirty="0"/>
              <a:t> “</a:t>
            </a:r>
            <a:r>
              <a:rPr lang="en-US" dirty="0" err="1"/>
              <a:t>evolución</a:t>
            </a:r>
            <a:r>
              <a:rPr lang="en-US" dirty="0"/>
              <a:t>” del software se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los </a:t>
            </a:r>
            <a:r>
              <a:rPr lang="en-US" dirty="0" err="1"/>
              <a:t>sesenta</a:t>
            </a:r>
            <a:r>
              <a:rPr lang="en-US" dirty="0"/>
              <a:t> para </a:t>
            </a:r>
            <a:r>
              <a:rPr lang="en-US" dirty="0" err="1"/>
              <a:t>denominar</a:t>
            </a:r>
            <a:r>
              <a:rPr lang="en-US" dirty="0"/>
              <a:t> la </a:t>
            </a:r>
            <a:r>
              <a:rPr lang="en-US" dirty="0" err="1"/>
              <a:t>dinámica</a:t>
            </a:r>
            <a:r>
              <a:rPr lang="en-US" dirty="0"/>
              <a:t> de </a:t>
            </a:r>
            <a:r>
              <a:rPr lang="en-US" dirty="0" err="1"/>
              <a:t>crecimiento</a:t>
            </a:r>
            <a:r>
              <a:rPr lang="en-US" dirty="0"/>
              <a:t> del software. </a:t>
            </a:r>
          </a:p>
          <a:p>
            <a:r>
              <a:rPr lang="en-US" dirty="0"/>
              <a:t>Una </a:t>
            </a:r>
            <a:r>
              <a:rPr lang="en-US" dirty="0" err="1"/>
              <a:t>definición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 a Lehman y </a:t>
            </a:r>
            <a:r>
              <a:rPr lang="en-US" dirty="0" err="1"/>
              <a:t>Ramil</a:t>
            </a:r>
            <a:r>
              <a:rPr lang="en-US" dirty="0"/>
              <a:t> dice que la </a:t>
            </a:r>
            <a:r>
              <a:rPr lang="en-US" dirty="0" err="1"/>
              <a:t>evolución</a:t>
            </a:r>
            <a:r>
              <a:rPr lang="en-US" dirty="0"/>
              <a:t> del software es “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actividades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que se </a:t>
            </a:r>
            <a:r>
              <a:rPr lang="en-US" dirty="0" err="1"/>
              <a:t>orientan</a:t>
            </a:r>
            <a:r>
              <a:rPr lang="en-US" dirty="0"/>
              <a:t> a </a:t>
            </a:r>
            <a:r>
              <a:rPr lang="en-US" dirty="0" err="1"/>
              <a:t>generar</a:t>
            </a:r>
            <a:r>
              <a:rPr lang="en-US" dirty="0"/>
              <a:t> una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versión</a:t>
            </a:r>
            <a:r>
              <a:rPr lang="en-US" dirty="0"/>
              <a:t> de un software a </a:t>
            </a:r>
            <a:r>
              <a:rPr lang="en-US" dirty="0" err="1"/>
              <a:t>partir</a:t>
            </a:r>
            <a:r>
              <a:rPr lang="en-US" dirty="0"/>
              <a:t> de una </a:t>
            </a:r>
            <a:r>
              <a:rPr lang="en-US" dirty="0" err="1"/>
              <a:t>versión</a:t>
            </a:r>
            <a:r>
              <a:rPr lang="en-US" dirty="0"/>
              <a:t> anterior </a:t>
            </a:r>
            <a:r>
              <a:rPr lang="en-US" dirty="0" err="1"/>
              <a:t>operativa</a:t>
            </a:r>
            <a:r>
              <a:rPr lang="en-US" dirty="0"/>
              <a:t>. 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lvl="0">
              <a:lnSpc>
                <a:spcPct val="150000"/>
              </a:lnSpc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2598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La evolución del software (continúa)</a:t>
            </a:r>
          </a:p>
          <a:p>
            <a:r>
              <a:rPr lang="en-US" dirty="0"/>
              <a:t>Ned Chapin </a:t>
            </a:r>
            <a:r>
              <a:rPr lang="en-US" u="sng" baseline="30000" dirty="0">
                <a:hlinkClick r:id="rId2"/>
              </a:rPr>
              <a:t>1</a:t>
            </a:r>
            <a:r>
              <a:rPr lang="en-US" dirty="0"/>
              <a:t>(1999) lo </a:t>
            </a:r>
            <a:r>
              <a:rPr lang="en-US" dirty="0" err="1"/>
              <a:t>definió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“la </a:t>
            </a:r>
            <a:r>
              <a:rPr lang="en-US" dirty="0" err="1"/>
              <a:t>aplicación</a:t>
            </a:r>
            <a:r>
              <a:rPr lang="en-US" dirty="0"/>
              <a:t> de las </a:t>
            </a:r>
            <a:r>
              <a:rPr lang="en-US" dirty="0" err="1"/>
              <a:t>actividades</a:t>
            </a:r>
            <a:r>
              <a:rPr lang="en-US" dirty="0"/>
              <a:t> y </a:t>
            </a:r>
            <a:r>
              <a:rPr lang="en-US" dirty="0" err="1"/>
              <a:t>procesos</a:t>
            </a:r>
            <a:r>
              <a:rPr lang="en-US" dirty="0"/>
              <a:t> de </a:t>
            </a:r>
            <a:r>
              <a:rPr lang="en-US" dirty="0" err="1"/>
              <a:t>mantenimiento</a:t>
            </a:r>
            <a:r>
              <a:rPr lang="en-US" dirty="0"/>
              <a:t> del software que </a:t>
            </a:r>
            <a:r>
              <a:rPr lang="en-US" dirty="0" err="1"/>
              <a:t>generan</a:t>
            </a:r>
            <a:r>
              <a:rPr lang="en-US" dirty="0"/>
              <a:t> una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versión</a:t>
            </a:r>
            <a:r>
              <a:rPr lang="en-US" dirty="0"/>
              <a:t> operative de un software con una </a:t>
            </a:r>
            <a:r>
              <a:rPr lang="en-US" dirty="0" err="1"/>
              <a:t>funcionalidad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o </a:t>
            </a:r>
            <a:r>
              <a:rPr lang="en-US" dirty="0" err="1"/>
              <a:t>propiedades</a:t>
            </a:r>
            <a:r>
              <a:rPr lang="en-US" dirty="0"/>
              <a:t> </a:t>
            </a:r>
            <a:r>
              <a:rPr lang="en-US" dirty="0" err="1"/>
              <a:t>cambiadas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una </a:t>
            </a:r>
            <a:r>
              <a:rPr lang="en-US" dirty="0" err="1"/>
              <a:t>versión</a:t>
            </a:r>
            <a:r>
              <a:rPr lang="en-US" dirty="0"/>
              <a:t> anterior […] junto con los </a:t>
            </a:r>
            <a:r>
              <a:rPr lang="en-US" dirty="0" err="1"/>
              <a:t>procesos</a:t>
            </a:r>
            <a:r>
              <a:rPr lang="en-US" dirty="0"/>
              <a:t> y </a:t>
            </a:r>
            <a:r>
              <a:rPr lang="en-US" dirty="0" err="1"/>
              <a:t>actividades</a:t>
            </a:r>
            <a:r>
              <a:rPr lang="en-US" dirty="0"/>
              <a:t> de </a:t>
            </a:r>
            <a:r>
              <a:rPr lang="en-US" dirty="0" err="1"/>
              <a:t>garantía</a:t>
            </a:r>
            <a:r>
              <a:rPr lang="en-US" dirty="0"/>
              <a:t> de </a:t>
            </a:r>
            <a:r>
              <a:rPr lang="en-US" dirty="0" err="1"/>
              <a:t>calidad</a:t>
            </a:r>
            <a:r>
              <a:rPr lang="en-US" dirty="0"/>
              <a:t> y con la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”. De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definiciones</a:t>
            </a:r>
            <a:r>
              <a:rPr lang="en-US" dirty="0"/>
              <a:t> se </a:t>
            </a:r>
            <a:r>
              <a:rPr lang="en-US" dirty="0" err="1"/>
              <a:t>desprende</a:t>
            </a:r>
            <a:r>
              <a:rPr lang="en-US" dirty="0"/>
              <a:t> que la </a:t>
            </a:r>
            <a:r>
              <a:rPr lang="en-US" dirty="0" err="1"/>
              <a:t>evolución</a:t>
            </a:r>
            <a:r>
              <a:rPr lang="en-US" dirty="0"/>
              <a:t> </a:t>
            </a:r>
            <a:r>
              <a:rPr lang="en-US" dirty="0" err="1"/>
              <a:t>cubre</a:t>
            </a:r>
            <a:r>
              <a:rPr lang="en-US" dirty="0"/>
              <a:t> el </a:t>
            </a:r>
            <a:r>
              <a:rPr lang="en-US" dirty="0" err="1"/>
              <a:t>ajuste</a:t>
            </a:r>
            <a:r>
              <a:rPr lang="en-US" dirty="0"/>
              <a:t> a </a:t>
            </a:r>
            <a:r>
              <a:rPr lang="en-US" dirty="0" err="1"/>
              <a:t>funcionalidades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. </a:t>
            </a:r>
          </a:p>
          <a:p>
            <a:r>
              <a:rPr lang="en-US" dirty="0"/>
              <a:t>La </a:t>
            </a:r>
            <a:r>
              <a:rPr lang="en-US" dirty="0" err="1"/>
              <a:t>guía</a:t>
            </a:r>
            <a:r>
              <a:rPr lang="en-US" dirty="0"/>
              <a:t> SWEBOK</a:t>
            </a:r>
            <a:r>
              <a:rPr lang="en-US" u="sng" baseline="30000" dirty="0">
                <a:hlinkClick r:id="rId3"/>
              </a:rPr>
              <a:t>2</a:t>
            </a:r>
            <a:r>
              <a:rPr lang="en-US" dirty="0"/>
              <a:t> </a:t>
            </a:r>
            <a:r>
              <a:rPr lang="en-US" dirty="0" err="1"/>
              <a:t>considera</a:t>
            </a:r>
            <a:r>
              <a:rPr lang="en-US" dirty="0"/>
              <a:t> que la causa del </a:t>
            </a:r>
            <a:r>
              <a:rPr lang="en-US" dirty="0" err="1"/>
              <a:t>mantenimiento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tanto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necesidad</a:t>
            </a:r>
            <a:r>
              <a:rPr lang="en-US" dirty="0"/>
              <a:t> de “</a:t>
            </a:r>
            <a:r>
              <a:rPr lang="en-US" dirty="0" err="1"/>
              <a:t>cambios</a:t>
            </a:r>
            <a:r>
              <a:rPr lang="en-US" dirty="0"/>
              <a:t>” </a:t>
            </a:r>
            <a:r>
              <a:rPr lang="en-US" dirty="0" err="1"/>
              <a:t>como</a:t>
            </a:r>
            <a:r>
              <a:rPr lang="en-US" dirty="0"/>
              <a:t> de “</a:t>
            </a:r>
            <a:r>
              <a:rPr lang="en-US" dirty="0" err="1"/>
              <a:t>evolución</a:t>
            </a:r>
            <a:r>
              <a:rPr lang="en-US" dirty="0"/>
              <a:t>” </a:t>
            </a:r>
            <a:r>
              <a:rPr lang="en-US" dirty="0" err="1"/>
              <a:t>en</a:t>
            </a:r>
            <a:r>
              <a:rPr lang="en-US" dirty="0"/>
              <a:t> el software.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lvl="0">
              <a:lnSpc>
                <a:spcPct val="150000"/>
              </a:lnSpc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0829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La crisis del software</a:t>
            </a:r>
          </a:p>
          <a:p>
            <a:r>
              <a:rPr lang="es-ES" b="1" dirty="0"/>
              <a:t>¿Cómo se define crisis?</a:t>
            </a:r>
          </a:p>
          <a:p>
            <a:r>
              <a:rPr lang="es-ES" dirty="0"/>
              <a:t>La palabra crisis se define en el diccionario como "</a:t>
            </a:r>
            <a:r>
              <a:rPr lang="es-ES" i="1" dirty="0"/>
              <a:t>un punto decisivo en el curso de algo; momento, etapa, o evento decisivo o crucial</a:t>
            </a:r>
            <a:r>
              <a:rPr lang="es-ES" dirty="0"/>
              <a:t>". Sin embargo para el software no ha habido ningún punto crucial, sólo una lenta evolución.</a:t>
            </a:r>
          </a:p>
          <a:p>
            <a:r>
              <a:rPr lang="es-ES" dirty="0"/>
              <a:t>La crisis en la industria del software permanece durante muchos años, lo cual parece una contradicción para el término. Lo que si se podría decir es que </a:t>
            </a:r>
            <a:r>
              <a:rPr lang="es-ES" b="1" dirty="0"/>
              <a:t>hay un problema crónico en el desarrollo de software</a:t>
            </a:r>
            <a:r>
              <a:rPr lang="es-ES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3852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La crisis del software (continúa)</a:t>
            </a:r>
          </a:p>
          <a:p>
            <a:r>
              <a:rPr lang="es-ES" dirty="0"/>
              <a:t>Formalismo y metodología</a:t>
            </a:r>
          </a:p>
          <a:p>
            <a:r>
              <a:rPr lang="es-ES" dirty="0"/>
              <a:t>Herramientas de soporte</a:t>
            </a:r>
          </a:p>
          <a:p>
            <a:r>
              <a:rPr lang="es-ES" dirty="0"/>
              <a:t>Administración eficaz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lvl="0">
              <a:lnSpc>
                <a:spcPct val="150000"/>
              </a:lnSpc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94583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La crisis del software</a:t>
            </a:r>
          </a:p>
          <a:p>
            <a:r>
              <a:rPr lang="es-ES" sz="2000" b="1" i="1" u="sng" dirty="0"/>
              <a:t>Actualmente </a:t>
            </a:r>
            <a:r>
              <a:rPr lang="es-ES" sz="2000" dirty="0"/>
              <a:t>está surgiendo una gran expectativa ante la evolución de la </a:t>
            </a:r>
            <a:r>
              <a:rPr lang="es-ES" sz="2000" b="1" dirty="0"/>
              <a:t>Ingeniería del Software</a:t>
            </a:r>
            <a:r>
              <a:rPr lang="es-ES" sz="2000" dirty="0"/>
              <a:t>, al ir apareciendo nuevos métodos y herramientas formales que van a permitir en el futuro un planteamiento de ingeniería en el proceso de elaboración de software.</a:t>
            </a:r>
          </a:p>
          <a:p>
            <a:r>
              <a:rPr lang="es-ES" sz="2000" dirty="0"/>
              <a:t>Dicho planteamiento permitirá dar respuesta a los problemas de:</a:t>
            </a:r>
          </a:p>
          <a:p>
            <a:pPr lvl="1">
              <a:buNone/>
            </a:pPr>
            <a:r>
              <a:rPr lang="es-ES" sz="2000" dirty="0">
                <a:solidFill>
                  <a:srgbClr val="002060"/>
                </a:solidFill>
              </a:rPr>
              <a:t>   - Administración</a:t>
            </a:r>
          </a:p>
          <a:p>
            <a:pPr lvl="1">
              <a:buNone/>
            </a:pPr>
            <a:r>
              <a:rPr lang="es-ES" sz="2000" dirty="0">
                <a:solidFill>
                  <a:srgbClr val="002060"/>
                </a:solidFill>
              </a:rPr>
              <a:t>   - Calidad</a:t>
            </a:r>
          </a:p>
          <a:p>
            <a:pPr lvl="1">
              <a:buNone/>
            </a:pPr>
            <a:r>
              <a:rPr lang="es-ES" sz="2000" dirty="0">
                <a:solidFill>
                  <a:srgbClr val="002060"/>
                </a:solidFill>
              </a:rPr>
              <a:t>   - Productividad</a:t>
            </a:r>
          </a:p>
          <a:p>
            <a:pPr lvl="1">
              <a:buNone/>
            </a:pPr>
            <a:r>
              <a:rPr lang="es-ES" sz="2000" dirty="0">
                <a:solidFill>
                  <a:srgbClr val="002060"/>
                </a:solidFill>
              </a:rPr>
              <a:t>   - Fácil mantenimiento</a:t>
            </a:r>
            <a:endParaRPr lang="es-ES" sz="2000" dirty="0"/>
          </a:p>
          <a:p>
            <a:r>
              <a:rPr lang="es-ES" sz="2000" dirty="0"/>
              <a:t>Este último es uno de los grandes problemas, pues puede llegar a suponer un importe superior al 60% del total del coste del software.</a:t>
            </a:r>
            <a:endParaRPr lang="es-MX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lvl="0">
              <a:lnSpc>
                <a:spcPct val="150000"/>
              </a:lnSpc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67492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¿Por qué se crea la IS?</a:t>
            </a:r>
          </a:p>
          <a:p>
            <a:r>
              <a:rPr lang="es-ES" sz="2000" dirty="0">
                <a:latin typeface="Berlin Sans FB" pitchFamily="34" charset="0"/>
              </a:rPr>
              <a:t>La ingeniería de software se crea debido a las siguientes características:</a:t>
            </a:r>
          </a:p>
          <a:p>
            <a:r>
              <a:rPr lang="es-ES" sz="2000" dirty="0">
                <a:latin typeface="Berlin Sans FB" pitchFamily="34" charset="0"/>
              </a:rPr>
              <a:t>El producto debe ser confiable y realizar sólo las tareas especificadas en los requerimientos. </a:t>
            </a:r>
          </a:p>
          <a:p>
            <a:r>
              <a:rPr lang="es-ES" sz="2000" dirty="0">
                <a:latin typeface="Berlin Sans FB" pitchFamily="34" charset="0"/>
              </a:rPr>
              <a:t>El producto debe ser robusto. Esto quiere decir que el software se comporta de manera razonable, incluso en circunstancias no anticipadas desde el principio. </a:t>
            </a:r>
          </a:p>
          <a:p>
            <a:r>
              <a:rPr lang="es-ES" sz="2000" dirty="0">
                <a:latin typeface="Berlin Sans FB" pitchFamily="34" charset="0"/>
              </a:rPr>
              <a:t>El producto de software debe ser lo más reutilizable posible, de manera tal que pueda ser incorporado en otro producto de software si se requiere. </a:t>
            </a:r>
          </a:p>
          <a:p>
            <a:r>
              <a:rPr lang="es-ES" sz="2000" dirty="0">
                <a:latin typeface="Berlin Sans FB" pitchFamily="34" charset="0"/>
              </a:rPr>
              <a:t>El producto de software debe ser eficiente en el uso de los recursos del sistema.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6596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¿Por qué se crea la IS? (continúa)</a:t>
            </a:r>
          </a:p>
          <a:p>
            <a:r>
              <a:rPr lang="es-ES" sz="2000" dirty="0">
                <a:latin typeface="Berlin Sans FB" pitchFamily="34" charset="0"/>
              </a:rPr>
              <a:t>Se requiere desarrollar el software en una manera que lo haga evolutivo, de forma tal que se pueda agregar funcionalidad adicional sin efectos perjudiciales. </a:t>
            </a:r>
          </a:p>
          <a:p>
            <a:r>
              <a:rPr lang="es-ES" sz="2000" dirty="0">
                <a:latin typeface="Berlin Sans FB" pitchFamily="34" charset="0"/>
              </a:rPr>
              <a:t>El producto de software debe cumplir con los requerimientos de rendimiento especificados, es decir, debe cumplir algunas de las restricciones relacionadas al rendimiento.</a:t>
            </a:r>
          </a:p>
          <a:p>
            <a:r>
              <a:rPr lang="es-ES" sz="2000" dirty="0">
                <a:latin typeface="Berlin Sans FB" pitchFamily="34" charset="0"/>
              </a:rPr>
              <a:t>El producto de software tendrá mayor valor si es portable, es decir que puede trabajar bajo diferentes plataformas de software y ambientes (hardware, sistemas operativos, etc.).</a:t>
            </a:r>
          </a:p>
          <a:p>
            <a:r>
              <a:rPr lang="es-ES" sz="2000" dirty="0">
                <a:latin typeface="Berlin Sans FB" pitchFamily="34" charset="0"/>
              </a:rPr>
              <a:t>El producto de software debe ser utilizable, es decir, el aprendizaje de su uso debe ser los suficientemente sencillo por parte de personas no especialistas.</a:t>
            </a:r>
          </a:p>
          <a:p>
            <a:pPr lvl="0">
              <a:lnSpc>
                <a:spcPct val="150000"/>
              </a:lnSpc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083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b="1" dirty="0"/>
              <a:t>Definición de IS</a:t>
            </a:r>
          </a:p>
          <a:p>
            <a:pPr lvl="0"/>
            <a:r>
              <a:rPr lang="es-ES" b="1" dirty="0"/>
              <a:t>Fritz Bauer, 1969:</a:t>
            </a:r>
            <a:r>
              <a:rPr lang="es-ES" dirty="0"/>
              <a:t> </a:t>
            </a:r>
            <a:r>
              <a:rPr lang="es-ES" i="1" dirty="0"/>
              <a:t>Más que una disciplina o una parte del conocimiento, la Ingeniería es un verbo, una palabra de acción, un modo de enfocar el problema. </a:t>
            </a:r>
            <a:endParaRPr lang="es-MX" dirty="0"/>
          </a:p>
          <a:p>
            <a:pPr lvl="0"/>
            <a:r>
              <a:rPr lang="es-ES" i="1" dirty="0"/>
              <a:t>La Ingeniería del Software es el establecimiento y uso de principios robustos de la ingeniería a fin de obtener económicamente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</a:rPr>
              <a:t>software que sea fiable y que funcione eficientemente sobre maquinas reales. 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3711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El software en la actualidad</a:t>
            </a:r>
          </a:p>
          <a:p>
            <a:pPr fontAlgn="base"/>
            <a:r>
              <a:rPr lang="en-US" dirty="0"/>
              <a:t>Las </a:t>
            </a:r>
            <a:r>
              <a:rPr lang="en-US" dirty="0" err="1"/>
              <a:t>direcciones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que </a:t>
            </a:r>
            <a:r>
              <a:rPr lang="en-US" dirty="0" err="1"/>
              <a:t>evoluciona</a:t>
            </a:r>
            <a:r>
              <a:rPr lang="en-US" dirty="0"/>
              <a:t> la </a:t>
            </a:r>
            <a:r>
              <a:rPr lang="en-US" dirty="0" err="1"/>
              <a:t>ingeniería</a:t>
            </a:r>
            <a:r>
              <a:rPr lang="en-US" dirty="0"/>
              <a:t> del software hoy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día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agruparse</a:t>
            </a:r>
            <a:r>
              <a:rPr lang="en-US" dirty="0"/>
              <a:t> de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:</a:t>
            </a:r>
          </a:p>
          <a:p>
            <a:pPr fontAlgn="base"/>
            <a:r>
              <a:rPr lang="en-US" b="1" dirty="0" err="1"/>
              <a:t>Metodologías</a:t>
            </a:r>
            <a:r>
              <a:rPr lang="en-US" b="1" dirty="0"/>
              <a:t> </a:t>
            </a:r>
            <a:r>
              <a:rPr lang="en-US" b="1" dirty="0" err="1"/>
              <a:t>ágiles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de software </a:t>
            </a:r>
            <a:r>
              <a:rPr lang="en-US" dirty="0" err="1"/>
              <a:t>basados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iterativos</a:t>
            </a:r>
            <a:r>
              <a:rPr lang="en-US" dirty="0"/>
              <a:t> e </a:t>
            </a:r>
            <a:r>
              <a:rPr lang="en-US" dirty="0" err="1"/>
              <a:t>incrementales</a:t>
            </a:r>
            <a:r>
              <a:rPr lang="en-US" dirty="0"/>
              <a:t>, </a:t>
            </a:r>
            <a:r>
              <a:rPr lang="en-US" dirty="0" err="1"/>
              <a:t>donde</a:t>
            </a:r>
            <a:r>
              <a:rPr lang="en-US" dirty="0"/>
              <a:t> los </a:t>
            </a:r>
            <a:r>
              <a:rPr lang="en-US" dirty="0" err="1"/>
              <a:t>requisitos</a:t>
            </a:r>
            <a:r>
              <a:rPr lang="en-US" dirty="0"/>
              <a:t> y </a:t>
            </a:r>
            <a:r>
              <a:rPr lang="en-US" dirty="0" err="1"/>
              <a:t>soluciones</a:t>
            </a:r>
            <a:r>
              <a:rPr lang="en-US" dirty="0"/>
              <a:t> </a:t>
            </a:r>
            <a:r>
              <a:rPr lang="en-US" dirty="0" err="1"/>
              <a:t>evolucionan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la </a:t>
            </a:r>
            <a:r>
              <a:rPr lang="en-US" dirty="0" err="1"/>
              <a:t>colaboración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Metodologías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Scrum (1995), Extreme Programming (1999) o DSDM (1995)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n-US" dirty="0" err="1"/>
              <a:t>evolucionando</a:t>
            </a:r>
            <a:r>
              <a:rPr lang="en-US" dirty="0"/>
              <a:t> hasta que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Febrero</a:t>
            </a:r>
            <a:r>
              <a:rPr lang="en-US" dirty="0"/>
              <a:t> del 2001 se </a:t>
            </a:r>
            <a:r>
              <a:rPr lang="en-US" dirty="0" err="1"/>
              <a:t>publicó</a:t>
            </a:r>
            <a:r>
              <a:rPr lang="en-US" dirty="0"/>
              <a:t> “</a:t>
            </a:r>
            <a:r>
              <a:rPr lang="en-US" dirty="0">
                <a:hlinkClick r:id="rId2"/>
              </a:rPr>
              <a:t>Manifesto for Agile Software Development</a:t>
            </a:r>
            <a:r>
              <a:rPr lang="en-US" dirty="0"/>
              <a:t>” para </a:t>
            </a:r>
            <a:r>
              <a:rPr lang="en-US" dirty="0" err="1"/>
              <a:t>definir</a:t>
            </a:r>
            <a:r>
              <a:rPr lang="en-US" dirty="0"/>
              <a:t> la </a:t>
            </a:r>
            <a:r>
              <a:rPr lang="en-US" dirty="0" err="1"/>
              <a:t>aproximación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conocida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metodologías</a:t>
            </a:r>
            <a:r>
              <a:rPr lang="en-US" dirty="0"/>
              <a:t> </a:t>
            </a:r>
            <a:r>
              <a:rPr lang="en-US" dirty="0" err="1"/>
              <a:t>ágiles</a:t>
            </a:r>
            <a:r>
              <a:rPr lang="en-US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23959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El software en la actualidad (continúa)</a:t>
            </a:r>
          </a:p>
          <a:p>
            <a:pPr fontAlgn="base"/>
            <a:r>
              <a:rPr lang="en-US" b="1" dirty="0" err="1"/>
              <a:t>Experimentación</a:t>
            </a:r>
            <a:r>
              <a:rPr lang="en-US" b="1" dirty="0"/>
              <a:t>:</a:t>
            </a:r>
            <a:r>
              <a:rPr lang="en-US" dirty="0"/>
              <a:t> es una </a:t>
            </a:r>
            <a:r>
              <a:rPr lang="en-US" dirty="0" err="1"/>
              <a:t>rama</a:t>
            </a:r>
            <a:r>
              <a:rPr lang="en-US" dirty="0"/>
              <a:t> de la </a:t>
            </a:r>
            <a:r>
              <a:rPr lang="en-US" dirty="0" err="1"/>
              <a:t>ingeniería</a:t>
            </a:r>
            <a:r>
              <a:rPr lang="en-US" dirty="0"/>
              <a:t> del software </a:t>
            </a:r>
            <a:r>
              <a:rPr lang="en-US" dirty="0" err="1"/>
              <a:t>interesada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experimentos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software, </a:t>
            </a:r>
            <a:r>
              <a:rPr lang="en-US" dirty="0" err="1"/>
              <a:t>recolectar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deducir</a:t>
            </a:r>
            <a:r>
              <a:rPr lang="en-US" dirty="0"/>
              <a:t> </a:t>
            </a:r>
            <a:r>
              <a:rPr lang="en-US" dirty="0" err="1"/>
              <a:t>leyes</a:t>
            </a:r>
            <a:r>
              <a:rPr lang="en-US" dirty="0"/>
              <a:t> y </a:t>
            </a:r>
            <a:r>
              <a:rPr lang="en-US" dirty="0" err="1"/>
              <a:t>teorías</a:t>
            </a:r>
            <a:r>
              <a:rPr lang="en-US" dirty="0"/>
              <a:t> de los </a:t>
            </a:r>
            <a:r>
              <a:rPr lang="en-US" dirty="0" err="1"/>
              <a:t>mismos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Desarrollo </a:t>
            </a:r>
            <a:r>
              <a:rPr lang="en-US" b="1" dirty="0" err="1"/>
              <a:t>dirigido</a:t>
            </a:r>
            <a:r>
              <a:rPr lang="en-US" b="1" dirty="0"/>
              <a:t> por </a:t>
            </a:r>
            <a:r>
              <a:rPr lang="en-US" b="1" dirty="0" err="1"/>
              <a:t>modelos</a:t>
            </a:r>
            <a:r>
              <a:rPr lang="en-US" b="1" dirty="0"/>
              <a:t>:</a:t>
            </a:r>
            <a:r>
              <a:rPr lang="en-US" dirty="0"/>
              <a:t> primero se </a:t>
            </a:r>
            <a:r>
              <a:rPr lang="en-US" dirty="0" err="1"/>
              <a:t>desarrollan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textuales</a:t>
            </a:r>
            <a:r>
              <a:rPr lang="en-US" dirty="0"/>
              <a:t>  </a:t>
            </a:r>
            <a:r>
              <a:rPr lang="en-US" dirty="0" err="1"/>
              <a:t>gráficos</a:t>
            </a:r>
            <a:r>
              <a:rPr lang="en-US" dirty="0"/>
              <a:t> del software a </a:t>
            </a:r>
            <a:r>
              <a:rPr lang="en-US" dirty="0" err="1"/>
              <a:t>construir</a:t>
            </a:r>
            <a:r>
              <a:rPr lang="en-US" dirty="0"/>
              <a:t>, y </a:t>
            </a:r>
            <a:r>
              <a:rPr lang="en-US" dirty="0" err="1"/>
              <a:t>posteriormente</a:t>
            </a:r>
            <a:r>
              <a:rPr lang="en-US" dirty="0"/>
              <a:t> se </a:t>
            </a:r>
            <a:r>
              <a:rPr lang="en-US" dirty="0" err="1"/>
              <a:t>construye</a:t>
            </a:r>
            <a:r>
              <a:rPr lang="en-US" dirty="0"/>
              <a:t> el software.</a:t>
            </a:r>
          </a:p>
          <a:p>
            <a:pPr fontAlgn="base"/>
            <a:r>
              <a:rPr lang="en-US" b="1" dirty="0" err="1"/>
              <a:t>Líneas</a:t>
            </a:r>
            <a:r>
              <a:rPr lang="en-US" b="1" dirty="0"/>
              <a:t> de </a:t>
            </a:r>
            <a:r>
              <a:rPr lang="en-US" b="1" dirty="0" err="1"/>
              <a:t>productos</a:t>
            </a:r>
            <a:r>
              <a:rPr lang="en-US" b="1" dirty="0"/>
              <a:t> software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individuales</a:t>
            </a:r>
            <a:r>
              <a:rPr lang="en-US" dirty="0"/>
              <a:t>.</a:t>
            </a:r>
          </a:p>
          <a:p>
            <a:pPr lvl="0">
              <a:lnSpc>
                <a:spcPct val="150000"/>
              </a:lnSpc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69134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Tarea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Lecturas sugeridas </a:t>
            </a:r>
          </a:p>
          <a:p>
            <a:pPr fontAlgn="base"/>
            <a:r>
              <a:rPr lang="en-US" dirty="0"/>
              <a:t>“No silver bullet: Essence and accidents of software engineering”.</a:t>
            </a:r>
          </a:p>
          <a:p>
            <a:pPr lvl="1"/>
            <a:r>
              <a:rPr lang="en-US" dirty="0"/>
              <a:t>F. P. Brooks, IEEE Computer, 20 (4), </a:t>
            </a:r>
            <a:r>
              <a:rPr lang="en-US" dirty="0" err="1"/>
              <a:t>abril</a:t>
            </a:r>
            <a:r>
              <a:rPr lang="en-US" dirty="0"/>
              <a:t> 1987.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doi.ieeecomputersociety.org</a:t>
            </a:r>
            <a:r>
              <a:rPr lang="en-US" dirty="0"/>
              <a:t>/10.1109/MC.1987.1663532</a:t>
            </a:r>
          </a:p>
          <a:p>
            <a:pPr fontAlgn="base"/>
            <a:r>
              <a:rPr lang="en-US" dirty="0"/>
              <a:t>Software Engineering Code of Ethics.</a:t>
            </a:r>
          </a:p>
          <a:p>
            <a:pPr lvl="1"/>
            <a:r>
              <a:rPr lang="en-US" dirty="0"/>
              <a:t>Comm. ACM, D. </a:t>
            </a:r>
            <a:r>
              <a:rPr lang="en-US" dirty="0" err="1"/>
              <a:t>Gotterbarn</a:t>
            </a:r>
            <a:r>
              <a:rPr lang="en-US" dirty="0"/>
              <a:t>, K. Miller, y S. Rogerson, </a:t>
            </a:r>
            <a:r>
              <a:rPr lang="en-US" dirty="0" err="1"/>
              <a:t>octubre</a:t>
            </a:r>
            <a:r>
              <a:rPr lang="en-US" dirty="0"/>
              <a:t> 1999.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portal.acm.org</a:t>
            </a:r>
            <a:r>
              <a:rPr lang="en-US" dirty="0"/>
              <a:t>/</a:t>
            </a:r>
            <a:r>
              <a:rPr lang="en-US" dirty="0" err="1"/>
              <a:t>citation.cfm?doid</a:t>
            </a:r>
            <a:r>
              <a:rPr lang="en-US" dirty="0"/>
              <a:t>=317665.317682.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21741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Tarea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Lecturas sugeridas </a:t>
            </a:r>
          </a:p>
          <a:p>
            <a:pPr fontAlgn="base"/>
            <a:r>
              <a:rPr lang="en-US" dirty="0"/>
              <a:t>Professional Issues in Software Engineering.</a:t>
            </a:r>
          </a:p>
          <a:p>
            <a:pPr lvl="1" fontAlgn="base"/>
            <a:r>
              <a:rPr lang="en-US" dirty="0"/>
              <a:t>F. </a:t>
            </a:r>
            <a:r>
              <a:rPr lang="en-US" dirty="0" err="1"/>
              <a:t>Bott</a:t>
            </a:r>
            <a:r>
              <a:rPr lang="en-US" dirty="0"/>
              <a:t>, A. Coleman, J. Eaton y D. Rowland, 3a. </a:t>
            </a:r>
            <a:r>
              <a:rPr lang="en-US" dirty="0" err="1"/>
              <a:t>edición</a:t>
            </a:r>
            <a:r>
              <a:rPr lang="en-US" dirty="0"/>
              <a:t>, 2000, Taylor and Francis.</a:t>
            </a:r>
          </a:p>
          <a:p>
            <a:r>
              <a:rPr lang="en-US" dirty="0"/>
              <a:t>IEEE Software, March/April 2002. </a:t>
            </a:r>
            <a:r>
              <a:rPr lang="en-US" dirty="0" err="1"/>
              <a:t>Éste</a:t>
            </a:r>
            <a:r>
              <a:rPr lang="en-US" dirty="0"/>
              <a:t> es un </a:t>
            </a:r>
            <a:r>
              <a:rPr lang="en-US" dirty="0" err="1"/>
              <a:t>número</a:t>
            </a:r>
            <a:r>
              <a:rPr lang="en-US" dirty="0"/>
              <a:t> especial de la </a:t>
            </a:r>
            <a:r>
              <a:rPr lang="en-US" dirty="0" err="1"/>
              <a:t>revista</a:t>
            </a:r>
            <a:r>
              <a:rPr lang="en-US" dirty="0"/>
              <a:t> </a:t>
            </a:r>
            <a:r>
              <a:rPr lang="en-US" dirty="0" err="1"/>
              <a:t>dedicado</a:t>
            </a:r>
            <a:r>
              <a:rPr lang="en-US" dirty="0"/>
              <a:t> al Desarrollo de software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Web. </a:t>
            </a:r>
          </a:p>
          <a:p>
            <a:pPr lvl="1"/>
            <a:r>
              <a:rPr lang="en-US" dirty="0"/>
              <a:t>IEEE Software, 19 (2), 2002.) http:/ /www2. computer. org/ portal/ web/ software.</a:t>
            </a:r>
          </a:p>
          <a:p>
            <a:r>
              <a:rPr lang="en-US" dirty="0"/>
              <a:t>“A View of 20th and 21st Century Software Engineering”. </a:t>
            </a:r>
          </a:p>
          <a:p>
            <a:pPr lvl="1"/>
            <a:r>
              <a:rPr lang="en-US" dirty="0"/>
              <a:t>B. Boehm, Proc. 28th Software Engineering Conf., Shanghai. 2006.)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doi.ieeecomputersociety.org</a:t>
            </a:r>
            <a:r>
              <a:rPr lang="en-US" dirty="0"/>
              <a:t>/10.1145/1134285.1134288.</a:t>
            </a:r>
          </a:p>
          <a:p>
            <a:r>
              <a:rPr lang="en-US" dirty="0"/>
              <a:t>“Software Engineering Ethics”. </a:t>
            </a:r>
            <a:r>
              <a:rPr lang="en-US" dirty="0" err="1"/>
              <a:t>Número</a:t>
            </a:r>
            <a:r>
              <a:rPr lang="en-US" dirty="0"/>
              <a:t> especial de IEEE Computer, con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artículos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del</a:t>
            </a:r>
          </a:p>
          <a:p>
            <a:r>
              <a:rPr lang="en-US" dirty="0" err="1"/>
              <a:t>tema</a:t>
            </a:r>
            <a:r>
              <a:rPr lang="en-US" dirty="0"/>
              <a:t>. (IEEE Computer, 42 (6), </a:t>
            </a:r>
            <a:r>
              <a:rPr lang="en-US" dirty="0" err="1"/>
              <a:t>junio</a:t>
            </a:r>
            <a:r>
              <a:rPr lang="en-US" dirty="0"/>
              <a:t> 2009.)</a:t>
            </a:r>
          </a:p>
          <a:p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lvl="0">
              <a:lnSpc>
                <a:spcPct val="150000"/>
              </a:lnSpc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2077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Tarea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Lecturas sugeridas </a:t>
            </a:r>
          </a:p>
          <a:p>
            <a:r>
              <a:rPr lang="en-US" dirty="0"/>
              <a:t>“Software Engineering Ethics”. </a:t>
            </a:r>
            <a:r>
              <a:rPr lang="en-US" dirty="0" err="1"/>
              <a:t>Número</a:t>
            </a:r>
            <a:r>
              <a:rPr lang="en-US" dirty="0"/>
              <a:t> especial de IEEE Computer, con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artículos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del </a:t>
            </a:r>
            <a:r>
              <a:rPr lang="en-US" dirty="0" err="1"/>
              <a:t>tema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IEEE Computer, 42 (6), </a:t>
            </a:r>
            <a:r>
              <a:rPr lang="en-US" dirty="0" err="1"/>
              <a:t>junio</a:t>
            </a:r>
            <a:r>
              <a:rPr lang="en-US" dirty="0"/>
              <a:t> 2009.</a:t>
            </a:r>
          </a:p>
          <a:p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lvl="0">
              <a:lnSpc>
                <a:spcPct val="150000"/>
              </a:lnSpc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5099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Factores de calidad del software </a:t>
            </a:r>
          </a:p>
          <a:p>
            <a:r>
              <a:rPr lang="en-US" b="1" dirty="0" err="1"/>
              <a:t>Concepto</a:t>
            </a:r>
            <a:r>
              <a:rPr lang="en-US" b="1" dirty="0"/>
              <a:t> de Calidad: </a:t>
            </a:r>
            <a:r>
              <a:rPr lang="en-US" dirty="0"/>
              <a:t>Conjunto de </a:t>
            </a:r>
            <a:r>
              <a:rPr lang="en-US" dirty="0" err="1"/>
              <a:t>propiedades</a:t>
            </a:r>
            <a:r>
              <a:rPr lang="en-US" dirty="0"/>
              <a:t> y de </a:t>
            </a:r>
            <a:r>
              <a:rPr lang="en-US" dirty="0" err="1"/>
              <a:t>características</a:t>
            </a:r>
            <a:r>
              <a:rPr lang="en-US" dirty="0"/>
              <a:t> de un </a:t>
            </a:r>
            <a:r>
              <a:rPr lang="en-US" dirty="0" err="1"/>
              <a:t>producto</a:t>
            </a:r>
            <a:r>
              <a:rPr lang="en-US" dirty="0"/>
              <a:t> o </a:t>
            </a:r>
            <a:r>
              <a:rPr lang="en-US" dirty="0" err="1"/>
              <a:t>servicio</a:t>
            </a:r>
            <a:r>
              <a:rPr lang="en-US" dirty="0"/>
              <a:t>, que le </a:t>
            </a:r>
            <a:r>
              <a:rPr lang="en-US" dirty="0" err="1"/>
              <a:t>confieren</a:t>
            </a:r>
            <a:r>
              <a:rPr lang="en-US" dirty="0"/>
              <a:t> </a:t>
            </a:r>
            <a:r>
              <a:rPr lang="en-US" dirty="0" err="1"/>
              <a:t>aptitud</a:t>
            </a:r>
            <a:r>
              <a:rPr lang="en-US" dirty="0"/>
              <a:t> para </a:t>
            </a:r>
            <a:r>
              <a:rPr lang="en-US" dirty="0" err="1"/>
              <a:t>satisfacer</a:t>
            </a:r>
            <a:r>
              <a:rPr lang="en-US" dirty="0"/>
              <a:t> una </a:t>
            </a:r>
            <a:r>
              <a:rPr lang="en-US" dirty="0" err="1"/>
              <a:t>necesidad</a:t>
            </a:r>
            <a:r>
              <a:rPr lang="en-US" dirty="0"/>
              <a:t> </a:t>
            </a:r>
            <a:r>
              <a:rPr lang="en-US" dirty="0" err="1"/>
              <a:t>explícita</a:t>
            </a:r>
            <a:r>
              <a:rPr lang="en-US" dirty="0"/>
              <a:t> o </a:t>
            </a:r>
            <a:r>
              <a:rPr lang="en-US" dirty="0" err="1"/>
              <a:t>implícita</a:t>
            </a:r>
            <a:r>
              <a:rPr lang="en-US" dirty="0"/>
              <a:t> (ISO 8402).</a:t>
            </a:r>
          </a:p>
          <a:p>
            <a:r>
              <a:rPr lang="en-US" b="1" dirty="0"/>
              <a:t>Calidad del Software: </a:t>
            </a:r>
            <a:r>
              <a:rPr lang="en-US" dirty="0"/>
              <a:t>Es el </a:t>
            </a:r>
            <a:r>
              <a:rPr lang="en-US" dirty="0" err="1"/>
              <a:t>grado</a:t>
            </a:r>
            <a:r>
              <a:rPr lang="en-US" dirty="0"/>
              <a:t> con el que un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componente</a:t>
            </a:r>
            <a:r>
              <a:rPr lang="en-US" dirty="0"/>
              <a:t> o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cumple</a:t>
            </a:r>
            <a:r>
              <a:rPr lang="en-US" dirty="0"/>
              <a:t> los </a:t>
            </a:r>
            <a:r>
              <a:rPr lang="en-US" dirty="0" err="1"/>
              <a:t>requerimientos</a:t>
            </a:r>
            <a:r>
              <a:rPr lang="en-US" dirty="0"/>
              <a:t> </a:t>
            </a:r>
            <a:r>
              <a:rPr lang="en-US" dirty="0" err="1"/>
              <a:t>especificados</a:t>
            </a:r>
            <a:r>
              <a:rPr lang="en-US" dirty="0"/>
              <a:t> y las </a:t>
            </a:r>
            <a:r>
              <a:rPr lang="en-US" dirty="0" err="1"/>
              <a:t>necesidades</a:t>
            </a:r>
            <a:r>
              <a:rPr lang="en-US" dirty="0"/>
              <a:t> o </a:t>
            </a:r>
            <a:r>
              <a:rPr lang="en-US" dirty="0" err="1"/>
              <a:t>expectativas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 o </a:t>
            </a:r>
            <a:r>
              <a:rPr lang="en-US" dirty="0" err="1"/>
              <a:t>usuario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lvl="0">
              <a:lnSpc>
                <a:spcPct val="150000"/>
              </a:lnSpc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66278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/>
              <a:t>Factores de calidad del software (continúa)</a:t>
            </a:r>
          </a:p>
          <a:p>
            <a:r>
              <a:rPr lang="es-ES_tradnl"/>
              <a:t>Factores que determinan la calidad del software. </a:t>
            </a:r>
          </a:p>
          <a:p>
            <a:r>
              <a:rPr lang="es-ES_tradnl"/>
              <a:t>Se pueden clasificar en dos grandes grupos (Pressman):</a:t>
            </a:r>
          </a:p>
          <a:p>
            <a:pPr lvl="1"/>
            <a:r>
              <a:rPr lang="es-ES_tradnl" b="1"/>
              <a:t>Medidas Directas</a:t>
            </a:r>
            <a:r>
              <a:rPr lang="es-ES_tradnl"/>
              <a:t>: La medida o medición decimos que es directa, cuando disponemos de un instrumento de medida que nos muestra un resultado (generalmente numérico).</a:t>
            </a:r>
          </a:p>
          <a:p>
            <a:pPr lvl="1"/>
            <a:r>
              <a:rPr lang="es-ES_tradnl" b="1"/>
              <a:t>Medidas Indirectas</a:t>
            </a:r>
            <a:r>
              <a:rPr lang="es-ES_tradnl"/>
              <a:t>: Cuando hablamos de sistemas informáticos no siempre es posible realizar una medida directa, porque no disponemos del instrumento adecuado que nos permita realizar esa medición</a:t>
            </a:r>
          </a:p>
          <a:p>
            <a:endParaRPr lang="es-ES_tradnl"/>
          </a:p>
          <a:p>
            <a:endParaRPr lang="es-ES_tradnl"/>
          </a:p>
          <a:p>
            <a:pPr fontAlgn="base"/>
            <a:endParaRPr lang="es-ES_tradnl"/>
          </a:p>
          <a:p>
            <a:pPr fontAlgn="base"/>
            <a:endParaRPr lang="es-ES_tradnl"/>
          </a:p>
          <a:p>
            <a:pPr lvl="0">
              <a:lnSpc>
                <a:spcPct val="150000"/>
              </a:lnSpc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90826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/>
              <a:t>Métricas del Software</a:t>
            </a:r>
          </a:p>
          <a:p>
            <a:r>
              <a:rPr lang="es-ES_tradnl" dirty="0"/>
              <a:t>Son las que están relacionadas con el desarrollo del software como funcionalidad, complejidad, eficiencia.</a:t>
            </a:r>
          </a:p>
          <a:p>
            <a:r>
              <a:rPr lang="es-ES_tradnl" dirty="0"/>
              <a:t>Entre las métricas del software tenemos las siguientes: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b="1" i="1" dirty="0"/>
              <a:t>Métricas técnicas:</a:t>
            </a:r>
            <a:r>
              <a:rPr lang="es-ES_tradnl" dirty="0"/>
              <a:t> Se centran en las características del software. Aquí medimos la complejidad lógica y el grado de modularidad del sistema. Mide la estructura del sistema, el cómo está hecho.</a:t>
            </a:r>
          </a:p>
          <a:p>
            <a:pPr fontAlgn="base"/>
            <a:endParaRPr lang="es-ES_tradnl" dirty="0"/>
          </a:p>
          <a:p>
            <a:pPr fontAlgn="base"/>
            <a:endParaRPr lang="es-ES_tradnl" dirty="0"/>
          </a:p>
          <a:p>
            <a:pPr lvl="0">
              <a:lnSpc>
                <a:spcPct val="150000"/>
              </a:lnSpc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31634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/>
              <a:t>Métricas del Software (continúa)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b="1" i="1" dirty="0" err="1"/>
              <a:t>Métricas</a:t>
            </a:r>
            <a:r>
              <a:rPr lang="en-US" b="1" i="1" dirty="0"/>
              <a:t> de </a:t>
            </a:r>
            <a:r>
              <a:rPr lang="en-US" b="1" i="1" dirty="0" err="1"/>
              <a:t>calidad</a:t>
            </a:r>
            <a:r>
              <a:rPr lang="en-US" b="1" i="1" dirty="0"/>
              <a:t>:</a:t>
            </a:r>
            <a:r>
              <a:rPr lang="en-US" dirty="0"/>
              <a:t> Son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métricas</a:t>
            </a:r>
            <a:r>
              <a:rPr lang="en-US" dirty="0"/>
              <a:t> de software que </a:t>
            </a:r>
            <a:r>
              <a:rPr lang="en-US" dirty="0" err="1"/>
              <a:t>definen</a:t>
            </a:r>
            <a:r>
              <a:rPr lang="en-US" dirty="0"/>
              <a:t> de una u </a:t>
            </a:r>
            <a:r>
              <a:rPr lang="en-US" dirty="0" err="1"/>
              <a:t>otra</a:t>
            </a:r>
            <a:r>
              <a:rPr lang="en-US" dirty="0"/>
              <a:t> forma la </a:t>
            </a:r>
            <a:r>
              <a:rPr lang="en-US" dirty="0" err="1"/>
              <a:t>calidad</a:t>
            </a:r>
            <a:r>
              <a:rPr lang="en-US" dirty="0"/>
              <a:t> del software; tales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corrección</a:t>
            </a:r>
            <a:r>
              <a:rPr lang="en-US" dirty="0"/>
              <a:t>, </a:t>
            </a:r>
            <a:r>
              <a:rPr lang="en-US" dirty="0" err="1"/>
              <a:t>exactitud</a:t>
            </a:r>
            <a:r>
              <a:rPr lang="en-US" dirty="0"/>
              <a:t>, </a:t>
            </a:r>
            <a:r>
              <a:rPr lang="en-US" dirty="0" err="1"/>
              <a:t>integridad</a:t>
            </a:r>
            <a:r>
              <a:rPr lang="en-US" dirty="0"/>
              <a:t>, </a:t>
            </a:r>
            <a:r>
              <a:rPr lang="en-US" dirty="0" err="1"/>
              <a:t>facilidad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, </a:t>
            </a:r>
            <a:r>
              <a:rPr lang="en-US" dirty="0" err="1"/>
              <a:t>estructuración</a:t>
            </a:r>
            <a:r>
              <a:rPr lang="en-US" dirty="0"/>
              <a:t> o </a:t>
            </a:r>
            <a:r>
              <a:rPr lang="en-US" dirty="0" err="1"/>
              <a:t>modularidad</a:t>
            </a:r>
            <a:r>
              <a:rPr lang="en-US" dirty="0"/>
              <a:t>, </a:t>
            </a:r>
            <a:r>
              <a:rPr lang="en-US" dirty="0" err="1"/>
              <a:t>pruebas</a:t>
            </a:r>
            <a:r>
              <a:rPr lang="en-US" dirty="0"/>
              <a:t>, </a:t>
            </a:r>
            <a:r>
              <a:rPr lang="en-US" dirty="0" err="1"/>
              <a:t>facilidad</a:t>
            </a:r>
            <a:r>
              <a:rPr lang="en-US" dirty="0"/>
              <a:t> de </a:t>
            </a:r>
            <a:r>
              <a:rPr lang="en-US" dirty="0" err="1"/>
              <a:t>mantenimiento</a:t>
            </a:r>
            <a:r>
              <a:rPr lang="en-US" dirty="0"/>
              <a:t>, </a:t>
            </a:r>
            <a:r>
              <a:rPr lang="en-US" dirty="0" err="1"/>
              <a:t>reusabilidad</a:t>
            </a:r>
            <a:r>
              <a:rPr lang="en-US" dirty="0"/>
              <a:t>, </a:t>
            </a:r>
            <a:r>
              <a:rPr lang="en-US" dirty="0" err="1"/>
              <a:t>cohesión</a:t>
            </a:r>
            <a:r>
              <a:rPr lang="en-US" dirty="0"/>
              <a:t> del </a:t>
            </a:r>
            <a:r>
              <a:rPr lang="en-US" dirty="0" err="1"/>
              <a:t>módulo</a:t>
            </a:r>
            <a:r>
              <a:rPr lang="en-US" dirty="0"/>
              <a:t>, </a:t>
            </a:r>
            <a:r>
              <a:rPr lang="en-US" dirty="0" err="1"/>
              <a:t>acoplamiento</a:t>
            </a:r>
            <a:r>
              <a:rPr lang="en-US" dirty="0"/>
              <a:t> del </a:t>
            </a:r>
            <a:r>
              <a:rPr lang="en-US" dirty="0" err="1"/>
              <a:t>módulo</a:t>
            </a:r>
            <a:r>
              <a:rPr lang="en-US" dirty="0"/>
              <a:t>, etc.</a:t>
            </a:r>
          </a:p>
          <a:p>
            <a:pPr marL="0" indent="0">
              <a:buNone/>
            </a:pPr>
            <a:r>
              <a:rPr lang="en-US" dirty="0" err="1"/>
              <a:t>Estas</a:t>
            </a:r>
            <a:r>
              <a:rPr lang="en-US" dirty="0"/>
              <a:t> son los puntos </a:t>
            </a:r>
            <a:r>
              <a:rPr lang="en-US" dirty="0" err="1"/>
              <a:t>críticos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diseño</a:t>
            </a:r>
            <a:r>
              <a:rPr lang="en-US" dirty="0"/>
              <a:t>, </a:t>
            </a:r>
            <a:r>
              <a:rPr lang="en-US" dirty="0" err="1"/>
              <a:t>codificación</a:t>
            </a:r>
            <a:r>
              <a:rPr lang="en-US" dirty="0"/>
              <a:t>, </a:t>
            </a:r>
            <a:r>
              <a:rPr lang="en-US" dirty="0" err="1"/>
              <a:t>pruebas</a:t>
            </a:r>
            <a:r>
              <a:rPr lang="en-US" dirty="0"/>
              <a:t> y </a:t>
            </a:r>
            <a:r>
              <a:rPr lang="en-US" dirty="0" err="1"/>
              <a:t>mantenimiento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2"/>
            </a:pPr>
            <a:endParaRPr lang="es-ES_tradnl" dirty="0"/>
          </a:p>
          <a:p>
            <a:pPr lvl="1"/>
            <a:endParaRPr lang="es-ES_tradnl" dirty="0"/>
          </a:p>
          <a:p>
            <a:endParaRPr lang="es-ES_tradnl" dirty="0"/>
          </a:p>
          <a:p>
            <a:pPr fontAlgn="base"/>
            <a:endParaRPr lang="es-ES_tradnl" dirty="0"/>
          </a:p>
          <a:p>
            <a:pPr fontAlgn="base"/>
            <a:endParaRPr lang="es-ES_tradnl" dirty="0"/>
          </a:p>
          <a:p>
            <a:pPr lvl="0">
              <a:lnSpc>
                <a:spcPct val="150000"/>
              </a:lnSpc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31316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/>
              <a:t>Métricas del Software (continúa)</a:t>
            </a:r>
          </a:p>
          <a:p>
            <a:r>
              <a:rPr lang="en-US" dirty="0" err="1"/>
              <a:t>Proporcionan</a:t>
            </a:r>
            <a:r>
              <a:rPr lang="en-US" dirty="0"/>
              <a:t> una </a:t>
            </a:r>
            <a:r>
              <a:rPr lang="en-US" dirty="0" err="1"/>
              <a:t>indicación</a:t>
            </a:r>
            <a:r>
              <a:rPr lang="en-US" dirty="0"/>
              <a:t> de 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ajusta</a:t>
            </a:r>
            <a:r>
              <a:rPr lang="en-US" dirty="0"/>
              <a:t> el software a los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implícitos</a:t>
            </a:r>
            <a:r>
              <a:rPr lang="en-US" dirty="0"/>
              <a:t> y </a:t>
            </a:r>
            <a:r>
              <a:rPr lang="en-US" dirty="0" err="1"/>
              <a:t>explícitos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. Es </a:t>
            </a:r>
            <a:r>
              <a:rPr lang="en-US" dirty="0" err="1"/>
              <a:t>decir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voy</a:t>
            </a:r>
            <a:r>
              <a:rPr lang="en-US" dirty="0"/>
              <a:t> a </a:t>
            </a:r>
            <a:r>
              <a:rPr lang="en-US" dirty="0" err="1"/>
              <a:t>medir</a:t>
            </a:r>
            <a:r>
              <a:rPr lang="en-US" dirty="0"/>
              <a:t> para que mi </a:t>
            </a:r>
            <a:r>
              <a:rPr lang="en-US" dirty="0" err="1"/>
              <a:t>sistema</a:t>
            </a:r>
            <a:r>
              <a:rPr lang="en-US" dirty="0"/>
              <a:t> se </a:t>
            </a:r>
            <a:r>
              <a:rPr lang="en-US" dirty="0" err="1"/>
              <a:t>adapte</a:t>
            </a:r>
            <a:r>
              <a:rPr lang="en-US" dirty="0"/>
              <a:t> a los </a:t>
            </a:r>
            <a:r>
              <a:rPr lang="en-US" dirty="0" err="1"/>
              <a:t>requisitos</a:t>
            </a:r>
            <a:r>
              <a:rPr lang="en-US" dirty="0"/>
              <a:t> que me </a:t>
            </a:r>
            <a:r>
              <a:rPr lang="en-US" dirty="0" err="1"/>
              <a:t>pide</a:t>
            </a:r>
            <a:r>
              <a:rPr lang="en-US" dirty="0"/>
              <a:t> el </a:t>
            </a:r>
            <a:r>
              <a:rPr lang="en-US" dirty="0" err="1"/>
              <a:t>cliente</a:t>
            </a:r>
            <a:r>
              <a:rPr lang="en-US" dirty="0"/>
              <a:t>.</a:t>
            </a:r>
            <a:endParaRPr lang="es-ES_tradnl" dirty="0"/>
          </a:p>
          <a:p>
            <a:r>
              <a:rPr lang="en-US" b="1" i="1" dirty="0" err="1"/>
              <a:t>Corrección</a:t>
            </a:r>
            <a:r>
              <a:rPr lang="en-US" b="1" i="1" dirty="0"/>
              <a:t>:</a:t>
            </a:r>
            <a:r>
              <a:rPr lang="en-US" dirty="0"/>
              <a:t> es el </a:t>
            </a:r>
            <a:r>
              <a:rPr lang="en-US" dirty="0" err="1"/>
              <a:t>grado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el software </a:t>
            </a:r>
            <a:r>
              <a:rPr lang="en-US" dirty="0" err="1"/>
              <a:t>desempeña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para la que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 y se </a:t>
            </a:r>
            <a:r>
              <a:rPr lang="en-US" dirty="0" err="1"/>
              <a:t>mide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defectos</a:t>
            </a:r>
            <a:r>
              <a:rPr lang="en-US" dirty="0"/>
              <a:t> por KLDC.</a:t>
            </a:r>
          </a:p>
          <a:p>
            <a:endParaRPr lang="es-ES_tradnl" dirty="0"/>
          </a:p>
          <a:p>
            <a:pPr fontAlgn="base"/>
            <a:endParaRPr lang="es-ES_tradnl" dirty="0"/>
          </a:p>
          <a:p>
            <a:pPr fontAlgn="base"/>
            <a:endParaRPr lang="es-ES_tradnl" dirty="0"/>
          </a:p>
          <a:p>
            <a:pPr lvl="0">
              <a:lnSpc>
                <a:spcPct val="150000"/>
              </a:lnSpc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574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/>
              <a:t>Definición de IS (continúa)</a:t>
            </a:r>
          </a:p>
          <a:p>
            <a:pPr lvl="0"/>
            <a:r>
              <a:rPr lang="es-ES" b="1" dirty="0" err="1"/>
              <a:t>Bohem</a:t>
            </a:r>
            <a:r>
              <a:rPr lang="es-ES" b="1" dirty="0"/>
              <a:t>, 1976: </a:t>
            </a:r>
            <a:r>
              <a:rPr lang="es-ES" i="1" dirty="0"/>
              <a:t>Ingeniería del Software es la aplicación practica del conocimiento científico en el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</a:rPr>
              <a:t>diseño y construcción de programas de computadora y la documentación necesaria requerida para desarrollar, operar (funcionar) y mantenerlos.</a:t>
            </a:r>
            <a:endParaRPr lang="es-ES" dirty="0"/>
          </a:p>
          <a:p>
            <a:pPr lvl="0"/>
            <a:r>
              <a:rPr lang="es-ES" b="1" dirty="0"/>
              <a:t>Mills, 1980:</a:t>
            </a:r>
            <a:r>
              <a:rPr lang="es-ES" dirty="0"/>
              <a:t> </a:t>
            </a:r>
            <a:r>
              <a:rPr lang="es-ES" i="1" dirty="0"/>
              <a:t>La Ingeniería de Software tiene como uno de sus principales objetivos la producción de programas que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</a:rPr>
              <a:t>cumplan las especificaciones, y que se demuestren correctos, producidos en el plazo y costo adecuado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34014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/>
              <a:t>Métricas del Software (continúa)</a:t>
            </a:r>
          </a:p>
          <a:p>
            <a:r>
              <a:rPr lang="en-US" b="1" i="1" dirty="0" err="1"/>
              <a:t>Facilidad</a:t>
            </a:r>
            <a:r>
              <a:rPr lang="en-US" b="1" i="1" dirty="0"/>
              <a:t> de </a:t>
            </a:r>
            <a:r>
              <a:rPr lang="en-US" b="1" i="1" dirty="0" err="1"/>
              <a:t>Mantenimiento</a:t>
            </a:r>
            <a:r>
              <a:rPr lang="en-US" b="1" i="1" dirty="0"/>
              <a:t>:</a:t>
            </a:r>
            <a:r>
              <a:rPr lang="en-US" dirty="0"/>
              <a:t> es la </a:t>
            </a:r>
            <a:r>
              <a:rPr lang="en-US" dirty="0" err="1"/>
              <a:t>sencillez</a:t>
            </a:r>
            <a:r>
              <a:rPr lang="en-US" dirty="0"/>
              <a:t> con que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corregirse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un error, al </a:t>
            </a:r>
            <a:r>
              <a:rPr lang="en-US" dirty="0" err="1"/>
              <a:t>adaptarse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 o </a:t>
            </a:r>
            <a:r>
              <a:rPr lang="en-US" dirty="0" err="1"/>
              <a:t>mejorar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cliente</a:t>
            </a:r>
            <a:r>
              <a:rPr lang="en-US" dirty="0"/>
              <a:t> cambia los </a:t>
            </a:r>
            <a:r>
              <a:rPr lang="en-US" dirty="0" err="1"/>
              <a:t>requisitos</a:t>
            </a:r>
            <a:r>
              <a:rPr lang="en-US" dirty="0"/>
              <a:t> y se </a:t>
            </a:r>
            <a:r>
              <a:rPr lang="en-US" dirty="0" err="1"/>
              <a:t>mide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forma </a:t>
            </a:r>
            <a:r>
              <a:rPr lang="en-US" dirty="0" err="1"/>
              <a:t>indirecta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TMC (</a:t>
            </a:r>
            <a:r>
              <a:rPr lang="en-US" dirty="0" err="1"/>
              <a:t>Tiempo</a:t>
            </a:r>
            <a:r>
              <a:rPr lang="en-US" dirty="0"/>
              <a:t> Medio de Cambio).</a:t>
            </a:r>
          </a:p>
          <a:p>
            <a:r>
              <a:rPr lang="en-US" b="1" i="1" dirty="0" err="1"/>
              <a:t>Integridad</a:t>
            </a:r>
            <a:r>
              <a:rPr lang="en-US" b="1" i="1" dirty="0"/>
              <a:t>:</a:t>
            </a:r>
            <a:r>
              <a:rPr lang="en-US" dirty="0"/>
              <a:t> es la </a:t>
            </a:r>
            <a:r>
              <a:rPr lang="en-US" dirty="0" err="1"/>
              <a:t>habilidad</a:t>
            </a:r>
            <a:r>
              <a:rPr lang="en-US" dirty="0"/>
              <a:t> de un </a:t>
            </a:r>
            <a:r>
              <a:rPr lang="en-US" dirty="0" err="1"/>
              <a:t>sistema</a:t>
            </a:r>
            <a:r>
              <a:rPr lang="en-US" dirty="0"/>
              <a:t> para </a:t>
            </a:r>
            <a:r>
              <a:rPr lang="en-US" dirty="0" err="1"/>
              <a:t>resistir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que </a:t>
            </a:r>
            <a:r>
              <a:rPr lang="en-US" dirty="0" err="1"/>
              <a:t>requiere</a:t>
            </a:r>
            <a:r>
              <a:rPr lang="en-US" dirty="0"/>
              <a:t> la </a:t>
            </a:r>
            <a:r>
              <a:rPr lang="en-US" dirty="0" err="1"/>
              <a:t>definición</a:t>
            </a:r>
            <a:r>
              <a:rPr lang="en-US" dirty="0"/>
              <a:t> de </a:t>
            </a:r>
            <a:r>
              <a:rPr lang="en-US" dirty="0" err="1"/>
              <a:t>amenaza</a:t>
            </a:r>
            <a:r>
              <a:rPr lang="en-US" dirty="0"/>
              <a:t> y </a:t>
            </a:r>
            <a:r>
              <a:rPr lang="en-US" dirty="0" err="1"/>
              <a:t>seguridad</a:t>
            </a:r>
            <a:r>
              <a:rPr lang="en-US" dirty="0"/>
              <a:t> y se </a:t>
            </a:r>
            <a:r>
              <a:rPr lang="en-US" dirty="0" err="1"/>
              <a:t>calcula</a:t>
            </a:r>
            <a:r>
              <a:rPr lang="en-US" dirty="0"/>
              <a:t>: </a:t>
            </a:r>
            <a:r>
              <a:rPr lang="en-US" dirty="0" err="1"/>
              <a:t>integridad</a:t>
            </a:r>
            <a:r>
              <a:rPr lang="en-US" dirty="0"/>
              <a:t> = 1 – (</a:t>
            </a:r>
            <a:r>
              <a:rPr lang="en-US" dirty="0" err="1"/>
              <a:t>amenaza</a:t>
            </a:r>
            <a:r>
              <a:rPr lang="en-US" dirty="0"/>
              <a:t> * (1 – </a:t>
            </a:r>
            <a:r>
              <a:rPr lang="en-US" dirty="0" err="1"/>
              <a:t>seguridad</a:t>
            </a:r>
            <a:r>
              <a:rPr lang="en-US" dirty="0"/>
              <a:t>)).</a:t>
            </a:r>
            <a:endParaRPr lang="es-ES_tradnl" dirty="0"/>
          </a:p>
          <a:p>
            <a:pPr fontAlgn="base"/>
            <a:endParaRPr lang="es-ES_tradnl" dirty="0"/>
          </a:p>
          <a:p>
            <a:pPr fontAlgn="base"/>
            <a:endParaRPr lang="es-ES_tradnl" dirty="0"/>
          </a:p>
          <a:p>
            <a:pPr lvl="0">
              <a:lnSpc>
                <a:spcPct val="150000"/>
              </a:lnSpc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92863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/>
              <a:t>Métricas del Software (continúa)</a:t>
            </a:r>
          </a:p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, dados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un </a:t>
            </a:r>
            <a:r>
              <a:rPr lang="en-US" dirty="0" err="1"/>
              <a:t>paquete</a:t>
            </a:r>
            <a:r>
              <a:rPr lang="en-US" dirty="0"/>
              <a:t> de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proyectos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la </a:t>
            </a:r>
            <a:r>
              <a:rPr lang="en-US" dirty="0" err="1"/>
              <a:t>integridad</a:t>
            </a:r>
            <a:endParaRPr lang="es-ES_tradnl" dirty="0"/>
          </a:p>
          <a:p>
            <a:pPr fontAlgn="base"/>
            <a:endParaRPr lang="es-ES_tradnl" dirty="0"/>
          </a:p>
          <a:p>
            <a:pPr lvl="0">
              <a:lnSpc>
                <a:spcPct val="150000"/>
              </a:lnSpc>
            </a:pPr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61F38-8C81-F34A-85FE-C1DEF2EA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60" y="3633537"/>
            <a:ext cx="6711479" cy="17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11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/>
              <a:t>Métricas del Software (continúa)</a:t>
            </a:r>
          </a:p>
          <a:p>
            <a:r>
              <a:rPr lang="en-US" b="1" dirty="0" err="1"/>
              <a:t>Solución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Integridad</a:t>
            </a:r>
            <a:r>
              <a:rPr lang="en-US" dirty="0"/>
              <a:t> para el </a:t>
            </a:r>
            <a:r>
              <a:rPr lang="en-US" dirty="0" err="1"/>
              <a:t>proyecto</a:t>
            </a:r>
            <a:r>
              <a:rPr lang="en-US" dirty="0"/>
              <a:t> 1:</a:t>
            </a:r>
          </a:p>
          <a:p>
            <a:pPr lvl="2"/>
            <a:r>
              <a:rPr lang="en-US" dirty="0" err="1"/>
              <a:t>Integridad</a:t>
            </a:r>
            <a:r>
              <a:rPr lang="en-US" dirty="0"/>
              <a:t> = 1 – 0.7 * (1 – 0) = 0.3</a:t>
            </a:r>
          </a:p>
          <a:p>
            <a:pPr lvl="1"/>
            <a:r>
              <a:rPr lang="en-US" dirty="0" err="1"/>
              <a:t>Integridad</a:t>
            </a:r>
            <a:r>
              <a:rPr lang="en-US" dirty="0"/>
              <a:t> para el </a:t>
            </a:r>
            <a:r>
              <a:rPr lang="en-US" dirty="0" err="1"/>
              <a:t>proyecto</a:t>
            </a:r>
            <a:r>
              <a:rPr lang="en-US" dirty="0"/>
              <a:t> 2:</a:t>
            </a:r>
          </a:p>
          <a:p>
            <a:pPr lvl="2"/>
            <a:r>
              <a:rPr lang="en-US" dirty="0" err="1"/>
              <a:t>Integridad</a:t>
            </a:r>
            <a:r>
              <a:rPr lang="en-US" dirty="0"/>
              <a:t> = 1 – 0.2 * (1 - 0.8) = 0.96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Si la </a:t>
            </a:r>
            <a:r>
              <a:rPr lang="en-US" dirty="0" err="1"/>
              <a:t>amenaza</a:t>
            </a:r>
            <a:r>
              <a:rPr lang="en-US" dirty="0"/>
              <a:t> (</a:t>
            </a:r>
            <a:r>
              <a:rPr lang="en-US" dirty="0" err="1"/>
              <a:t>probabilidad</a:t>
            </a:r>
            <a:r>
              <a:rPr lang="en-US" dirty="0"/>
              <a:t> de que un </a:t>
            </a:r>
            <a:r>
              <a:rPr lang="en-US" dirty="0" err="1"/>
              <a:t>ataque</a:t>
            </a:r>
            <a:r>
              <a:rPr lang="en-US" dirty="0"/>
              <a:t> </a:t>
            </a:r>
            <a:r>
              <a:rPr lang="en-US" dirty="0" err="1"/>
              <a:t>ocurrirá</a:t>
            </a:r>
            <a:r>
              <a:rPr lang="en-US" dirty="0"/>
              <a:t>) es 0.25, y la </a:t>
            </a:r>
            <a:r>
              <a:rPr lang="en-US" dirty="0" err="1"/>
              <a:t>seguridad</a:t>
            </a:r>
            <a:r>
              <a:rPr lang="en-US" dirty="0"/>
              <a:t> (</a:t>
            </a:r>
            <a:r>
              <a:rPr lang="en-US" dirty="0" err="1"/>
              <a:t>posibilidad</a:t>
            </a:r>
            <a:r>
              <a:rPr lang="en-US" dirty="0"/>
              <a:t> de </a:t>
            </a:r>
            <a:r>
              <a:rPr lang="en-US" dirty="0" err="1"/>
              <a:t>repeler</a:t>
            </a:r>
            <a:r>
              <a:rPr lang="en-US" dirty="0"/>
              <a:t> un </a:t>
            </a:r>
            <a:r>
              <a:rPr lang="en-US" dirty="0" err="1"/>
              <a:t>ataque</a:t>
            </a:r>
            <a:r>
              <a:rPr lang="en-US" dirty="0"/>
              <a:t>) es 0.95, la </a:t>
            </a:r>
            <a:r>
              <a:rPr lang="en-US" dirty="0" err="1"/>
              <a:t>integridad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es 0.99 (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elevada</a:t>
            </a:r>
            <a:r>
              <a:rPr lang="en-US" dirty="0"/>
              <a:t>).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0185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/>
              <a:t>Métricas del Software (continúa)</a:t>
            </a:r>
          </a:p>
          <a:p>
            <a:r>
              <a:rPr lang="en-US" dirty="0"/>
              <a:t>Si por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amenaza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0.5 y la </a:t>
            </a:r>
            <a:r>
              <a:rPr lang="en-US" dirty="0" err="1"/>
              <a:t>posibilidad</a:t>
            </a:r>
            <a:r>
              <a:rPr lang="en-US" dirty="0"/>
              <a:t> de </a:t>
            </a:r>
            <a:r>
              <a:rPr lang="en-US" dirty="0" err="1"/>
              <a:t>repeler</a:t>
            </a:r>
            <a:r>
              <a:rPr lang="en-US" dirty="0"/>
              <a:t> un </a:t>
            </a:r>
            <a:r>
              <a:rPr lang="en-US" dirty="0" err="1"/>
              <a:t>ataque</a:t>
            </a:r>
            <a:r>
              <a:rPr lang="en-US" dirty="0"/>
              <a:t> es solo 0.25, la </a:t>
            </a:r>
            <a:r>
              <a:rPr lang="en-US" dirty="0" err="1"/>
              <a:t>integridad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es 0.63 (</a:t>
            </a:r>
            <a:r>
              <a:rPr lang="en-US" dirty="0" err="1"/>
              <a:t>inaceptablemente</a:t>
            </a:r>
            <a:r>
              <a:rPr lang="en-US" dirty="0"/>
              <a:t> </a:t>
            </a:r>
            <a:r>
              <a:rPr lang="en-US" dirty="0" err="1"/>
              <a:t>baja</a:t>
            </a:r>
            <a:r>
              <a:rPr lang="en-US" dirty="0"/>
              <a:t>).</a:t>
            </a:r>
          </a:p>
          <a:p>
            <a:r>
              <a:rPr lang="en-US" b="1" dirty="0" err="1"/>
              <a:t>Facilidad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:</a:t>
            </a:r>
            <a:r>
              <a:rPr lang="en-US" dirty="0"/>
              <a:t> Es el </a:t>
            </a:r>
            <a:r>
              <a:rPr lang="en-US" dirty="0" err="1"/>
              <a:t>intento</a:t>
            </a:r>
            <a:r>
              <a:rPr lang="en-US" dirty="0"/>
              <a:t> por </a:t>
            </a:r>
            <a:r>
              <a:rPr lang="en-US" dirty="0" err="1"/>
              <a:t>cuantificar</a:t>
            </a:r>
            <a:r>
              <a:rPr lang="en-US" dirty="0"/>
              <a:t> la </a:t>
            </a:r>
            <a:r>
              <a:rPr lang="en-US" dirty="0" err="1"/>
              <a:t>sencillez</a:t>
            </a:r>
            <a:r>
              <a:rPr lang="en-US" dirty="0"/>
              <a:t> de una </a:t>
            </a:r>
            <a:r>
              <a:rPr lang="en-US" dirty="0" err="1"/>
              <a:t>aplicación</a:t>
            </a:r>
            <a:r>
              <a:rPr lang="en-US" dirty="0"/>
              <a:t> al </a:t>
            </a:r>
            <a:r>
              <a:rPr lang="en-US" dirty="0" err="1"/>
              <a:t>utilizarla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b="1" i="1" dirty="0" err="1"/>
              <a:t>Métricas</a:t>
            </a:r>
            <a:r>
              <a:rPr lang="en-US" b="1" i="1" dirty="0"/>
              <a:t> de </a:t>
            </a:r>
            <a:r>
              <a:rPr lang="en-US" b="1" i="1" dirty="0" err="1"/>
              <a:t>Productividad</a:t>
            </a:r>
            <a:r>
              <a:rPr lang="en-US" dirty="0"/>
              <a:t>: Se </a:t>
            </a:r>
            <a:r>
              <a:rPr lang="en-US" dirty="0" err="1"/>
              <a:t>centran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rendimiento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 de la </a:t>
            </a:r>
            <a:r>
              <a:rPr lang="en-US" dirty="0" err="1"/>
              <a:t>ingeniería</a:t>
            </a:r>
            <a:r>
              <a:rPr lang="en-US" dirty="0"/>
              <a:t> del software. Es </a:t>
            </a:r>
            <a:r>
              <a:rPr lang="en-US" dirty="0" err="1"/>
              <a:t>decir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tan </a:t>
            </a:r>
            <a:r>
              <a:rPr lang="en-US" dirty="0" err="1"/>
              <a:t>productivo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ser el software que </a:t>
            </a:r>
            <a:r>
              <a:rPr lang="en-US" dirty="0" err="1"/>
              <a:t>voy</a:t>
            </a:r>
            <a:r>
              <a:rPr lang="en-US" dirty="0"/>
              <a:t> a </a:t>
            </a:r>
            <a:r>
              <a:rPr lang="en-US" dirty="0" err="1"/>
              <a:t>diseñar</a:t>
            </a:r>
            <a:r>
              <a:rPr lang="en-US" dirty="0"/>
              <a:t>. Se </a:t>
            </a:r>
            <a:r>
              <a:rPr lang="en-US" dirty="0" err="1"/>
              <a:t>refiere</a:t>
            </a:r>
            <a:r>
              <a:rPr lang="en-US" dirty="0"/>
              <a:t> a las </a:t>
            </a:r>
            <a:r>
              <a:rPr lang="en-US" dirty="0" err="1"/>
              <a:t>características</a:t>
            </a:r>
            <a:r>
              <a:rPr lang="en-US" dirty="0"/>
              <a:t> del software.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4744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/>
              <a:t>Métricas del Software (continúa)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1" i="1" dirty="0" err="1"/>
              <a:t>Métricas</a:t>
            </a:r>
            <a:r>
              <a:rPr lang="en-US" b="1" i="1" dirty="0"/>
              <a:t> de </a:t>
            </a:r>
            <a:r>
              <a:rPr lang="en-US" b="1" i="1" dirty="0" err="1"/>
              <a:t>costo</a:t>
            </a:r>
            <a:r>
              <a:rPr lang="en-US" dirty="0"/>
              <a:t>: se </a:t>
            </a:r>
            <a:r>
              <a:rPr lang="en-US" dirty="0" err="1"/>
              <a:t>centra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costo</a:t>
            </a:r>
            <a:r>
              <a:rPr lang="en-US" dirty="0"/>
              <a:t> total del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informático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1" i="1" dirty="0" err="1"/>
              <a:t>Métricas</a:t>
            </a:r>
            <a:r>
              <a:rPr lang="en-US" b="1" i="1" dirty="0"/>
              <a:t> </a:t>
            </a:r>
            <a:r>
              <a:rPr lang="en-US" b="1" i="1" dirty="0" err="1"/>
              <a:t>orientadas</a:t>
            </a:r>
            <a:r>
              <a:rPr lang="en-US" b="1" i="1" dirty="0"/>
              <a:t> al </a:t>
            </a:r>
            <a:r>
              <a:rPr lang="en-US" b="1" i="1" dirty="0" err="1"/>
              <a:t>tamaño</a:t>
            </a:r>
            <a:r>
              <a:rPr lang="en-US" dirty="0"/>
              <a:t>: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conocer</a:t>
            </a:r>
            <a:r>
              <a:rPr lang="en-US" dirty="0"/>
              <a:t> el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que se </a:t>
            </a:r>
            <a:r>
              <a:rPr lang="en-US" dirty="0" err="1"/>
              <a:t>terminará</a:t>
            </a:r>
            <a:r>
              <a:rPr lang="en-US" dirty="0"/>
              <a:t> el software y </a:t>
            </a:r>
            <a:r>
              <a:rPr lang="en-US" dirty="0" err="1"/>
              <a:t>cuántas</a:t>
            </a:r>
            <a:r>
              <a:rPr lang="en-US" dirty="0"/>
              <a:t> personas se </a:t>
            </a:r>
            <a:r>
              <a:rPr lang="en-US" dirty="0" err="1"/>
              <a:t>necesitan</a:t>
            </a:r>
            <a:r>
              <a:rPr lang="en-US" dirty="0"/>
              <a:t>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desarrollo</a:t>
            </a:r>
            <a:r>
              <a:rPr lang="en-US" dirty="0"/>
              <a:t>, </a:t>
            </a:r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medimos</a:t>
            </a:r>
            <a:r>
              <a:rPr lang="en-US" dirty="0"/>
              <a:t> las variables con las que </a:t>
            </a:r>
            <a:r>
              <a:rPr lang="en-US" dirty="0" err="1"/>
              <a:t>desarrollamos</a:t>
            </a:r>
            <a:r>
              <a:rPr lang="en-US" dirty="0"/>
              <a:t> el software.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32915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/>
              <a:t>Métricas del Software (continúa)</a:t>
            </a:r>
          </a:p>
          <a:p>
            <a:r>
              <a:rPr lang="en-US" dirty="0"/>
              <a:t>Si una </a:t>
            </a:r>
            <a:r>
              <a:rPr lang="en-US" dirty="0" err="1"/>
              <a:t>organización</a:t>
            </a:r>
            <a:r>
              <a:rPr lang="en-US" dirty="0"/>
              <a:t> de software </a:t>
            </a:r>
            <a:r>
              <a:rPr lang="en-US" dirty="0" err="1"/>
              <a:t>mantiene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sencillos</a:t>
            </a:r>
            <a:r>
              <a:rPr lang="en-US" dirty="0"/>
              <a:t>,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orientados</a:t>
            </a:r>
            <a:r>
              <a:rPr lang="en-US" dirty="0"/>
              <a:t> al </a:t>
            </a:r>
            <a:r>
              <a:rPr lang="en-US" dirty="0" err="1"/>
              <a:t>tamaño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la que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figura</a:t>
            </a:r>
            <a:r>
              <a:rPr lang="en-US" dirty="0"/>
              <a:t>, que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de software y las </a:t>
            </a:r>
            <a:r>
              <a:rPr lang="en-US" dirty="0" err="1"/>
              <a:t>medidas</a:t>
            </a:r>
            <a:r>
              <a:rPr lang="en-US" dirty="0"/>
              <a:t> </a:t>
            </a:r>
            <a:r>
              <a:rPr lang="en-US" dirty="0" err="1"/>
              <a:t>correspondientes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proyecto</a:t>
            </a:r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BE162-5F97-8044-B40B-DD7649418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862" y="4120209"/>
            <a:ext cx="6644145" cy="20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00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BE162-5F97-8044-B40B-DD7649418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056" y="2667259"/>
            <a:ext cx="9278112" cy="28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7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/>
              <a:t>Métricas del Software (continúa)</a:t>
            </a:r>
          </a:p>
          <a:p>
            <a:r>
              <a:rPr lang="en-US" dirty="0"/>
              <a:t>Con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registrados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la </a:t>
            </a:r>
            <a:r>
              <a:rPr lang="en-US" dirty="0" err="1"/>
              <a:t>elaboración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 al final de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conjunto de </a:t>
            </a:r>
            <a:r>
              <a:rPr lang="en-US" dirty="0" err="1"/>
              <a:t>métricas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Productividad</a:t>
            </a:r>
            <a:r>
              <a:rPr lang="en-US" dirty="0"/>
              <a:t> = KLDC /</a:t>
            </a:r>
            <a:r>
              <a:rPr lang="en-US" dirty="0" err="1"/>
              <a:t>Esfuerzo</a:t>
            </a:r>
            <a:endParaRPr lang="en-US" dirty="0"/>
          </a:p>
          <a:p>
            <a:pPr lvl="1"/>
            <a:r>
              <a:rPr lang="en-US" dirty="0"/>
              <a:t>Calidad = </a:t>
            </a:r>
            <a:r>
              <a:rPr lang="en-US" dirty="0" err="1"/>
              <a:t>Errores</a:t>
            </a:r>
            <a:r>
              <a:rPr lang="en-US" dirty="0"/>
              <a:t> / LDC</a:t>
            </a:r>
          </a:p>
          <a:p>
            <a:pPr lvl="1"/>
            <a:r>
              <a:rPr lang="en-US" dirty="0" err="1"/>
              <a:t>Documentación</a:t>
            </a:r>
            <a:r>
              <a:rPr lang="en-US" dirty="0"/>
              <a:t> = </a:t>
            </a:r>
            <a:r>
              <a:rPr lang="en-US" dirty="0" err="1"/>
              <a:t>Pp.doc</a:t>
            </a:r>
            <a:r>
              <a:rPr lang="en-US" dirty="0"/>
              <a:t>./LDC</a:t>
            </a:r>
          </a:p>
          <a:p>
            <a:pPr lvl="1"/>
            <a:r>
              <a:rPr lang="en-US" dirty="0" err="1"/>
              <a:t>Costo</a:t>
            </a:r>
            <a:r>
              <a:rPr lang="en-US" dirty="0"/>
              <a:t> = $(000)/LDC</a:t>
            </a:r>
          </a:p>
        </p:txBody>
      </p:sp>
    </p:spTree>
    <p:extLst>
      <p:ext uri="{BB962C8B-B14F-4D97-AF65-F5344CB8AC3E}">
        <p14:creationId xmlns:p14="http://schemas.microsoft.com/office/powerpoint/2010/main" val="2044585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/>
              <a:t>Métricas del Software (continúa)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b="1" i="1" dirty="0" err="1"/>
              <a:t>Métricas</a:t>
            </a:r>
            <a:r>
              <a:rPr lang="en-US" b="1" i="1" dirty="0"/>
              <a:t> </a:t>
            </a:r>
            <a:r>
              <a:rPr lang="en-US" b="1" i="1" dirty="0" err="1"/>
              <a:t>orientadas</a:t>
            </a:r>
            <a:r>
              <a:rPr lang="en-US" b="1" i="1" dirty="0"/>
              <a:t> a la </a:t>
            </a:r>
            <a:r>
              <a:rPr lang="en-US" b="1" i="1" dirty="0" err="1"/>
              <a:t>función</a:t>
            </a:r>
            <a:r>
              <a:rPr lang="en-US" b="1" i="1" dirty="0"/>
              <a:t> o puntos de </a:t>
            </a:r>
            <a:r>
              <a:rPr lang="en-US" b="1" i="1" dirty="0" err="1"/>
              <a:t>función</a:t>
            </a:r>
            <a:endParaRPr lang="en-US" b="1" i="1" dirty="0"/>
          </a:p>
          <a:p>
            <a:r>
              <a:rPr lang="en-US" dirty="0"/>
              <a:t>Son </a:t>
            </a:r>
            <a:r>
              <a:rPr lang="en-US" dirty="0" err="1"/>
              <a:t>medidas</a:t>
            </a:r>
            <a:r>
              <a:rPr lang="en-US" dirty="0"/>
              <a:t> </a:t>
            </a:r>
            <a:r>
              <a:rPr lang="en-US" dirty="0" err="1"/>
              <a:t>indirectas</a:t>
            </a:r>
            <a:r>
              <a:rPr lang="en-US" dirty="0"/>
              <a:t> del software y del </a:t>
            </a:r>
            <a:r>
              <a:rPr lang="en-US" dirty="0" err="1"/>
              <a:t>proceso</a:t>
            </a:r>
            <a:r>
              <a:rPr lang="en-US" dirty="0"/>
              <a:t> por el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desarrolla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calcular</a:t>
            </a:r>
            <a:r>
              <a:rPr lang="en-US" dirty="0"/>
              <a:t> las </a:t>
            </a:r>
            <a:r>
              <a:rPr lang="en-US" dirty="0" err="1"/>
              <a:t>líneas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(LDC), las </a:t>
            </a:r>
            <a:r>
              <a:rPr lang="en-US" dirty="0" err="1"/>
              <a:t>métricas</a:t>
            </a:r>
            <a:r>
              <a:rPr lang="en-US" dirty="0"/>
              <a:t> de </a:t>
            </a:r>
            <a:r>
              <a:rPr lang="en-US" dirty="0" err="1"/>
              <a:t>función</a:t>
            </a:r>
            <a:r>
              <a:rPr lang="en-US" dirty="0"/>
              <a:t> se </a:t>
            </a:r>
            <a:r>
              <a:rPr lang="en-US" dirty="0" err="1"/>
              <a:t>centran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funcionalidad</a:t>
            </a:r>
            <a:r>
              <a:rPr lang="en-US" dirty="0"/>
              <a:t> o </a:t>
            </a:r>
            <a:r>
              <a:rPr lang="en-US" dirty="0" err="1"/>
              <a:t>utilidad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r>
              <a:rPr lang="en-US" dirty="0"/>
              <a:t>. Los puntos de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indican</a:t>
            </a:r>
            <a:r>
              <a:rPr lang="en-US" dirty="0"/>
              <a:t> la </a:t>
            </a:r>
            <a:r>
              <a:rPr lang="en-US" dirty="0" err="1"/>
              <a:t>medida</a:t>
            </a:r>
            <a:r>
              <a:rPr lang="en-US" dirty="0"/>
              <a:t> de la </a:t>
            </a:r>
            <a:r>
              <a:rPr lang="en-US" dirty="0" err="1"/>
              <a:t>productividad</a:t>
            </a:r>
            <a:r>
              <a:rPr lang="en-US" dirty="0"/>
              <a:t>.</a:t>
            </a:r>
          </a:p>
          <a:p>
            <a:r>
              <a:rPr lang="en-US" dirty="0"/>
              <a:t>Los puntos de </a:t>
            </a:r>
            <a:r>
              <a:rPr lang="en-US" dirty="0" err="1"/>
              <a:t>función</a:t>
            </a:r>
            <a:r>
              <a:rPr lang="en-US" dirty="0"/>
              <a:t> se </a:t>
            </a:r>
            <a:r>
              <a:rPr lang="en-US" dirty="0" err="1"/>
              <a:t>obtienen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empírica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medidas</a:t>
            </a:r>
            <a:r>
              <a:rPr lang="en-US" dirty="0"/>
              <a:t> </a:t>
            </a:r>
            <a:r>
              <a:rPr lang="en-US" dirty="0" err="1"/>
              <a:t>cuantitativas</a:t>
            </a:r>
            <a:r>
              <a:rPr lang="en-US" dirty="0"/>
              <a:t> del </a:t>
            </a:r>
            <a:r>
              <a:rPr lang="en-US" dirty="0" err="1"/>
              <a:t>dominio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del software y </a:t>
            </a:r>
            <a:r>
              <a:rPr lang="en-US" dirty="0" err="1"/>
              <a:t>valoraciones</a:t>
            </a:r>
            <a:r>
              <a:rPr lang="en-US" dirty="0"/>
              <a:t> </a:t>
            </a:r>
            <a:r>
              <a:rPr lang="en-US" dirty="0" err="1"/>
              <a:t>subjetivas</a:t>
            </a:r>
            <a:r>
              <a:rPr lang="en-US" dirty="0"/>
              <a:t> de la </a:t>
            </a:r>
            <a:r>
              <a:rPr lang="en-US" dirty="0" err="1"/>
              <a:t>complejidad</a:t>
            </a:r>
            <a:r>
              <a:rPr lang="en-US" dirty="0"/>
              <a:t> del software.</a:t>
            </a:r>
          </a:p>
        </p:txBody>
      </p:sp>
    </p:spTree>
    <p:extLst>
      <p:ext uri="{BB962C8B-B14F-4D97-AF65-F5344CB8AC3E}">
        <p14:creationId xmlns:p14="http://schemas.microsoft.com/office/powerpoint/2010/main" val="127550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/>
              <a:t>Problemas en el desarrollo de software</a:t>
            </a:r>
          </a:p>
          <a:p>
            <a:r>
              <a:rPr lang="en-US" b="1" i="1" dirty="0"/>
              <a:t>¿Qué es un </a:t>
            </a:r>
            <a:r>
              <a:rPr lang="en-US" b="1" i="1" dirty="0" err="1"/>
              <a:t>proyecto</a:t>
            </a:r>
            <a:r>
              <a:rPr lang="en-US" b="1" i="1" dirty="0"/>
              <a:t> software?</a:t>
            </a:r>
          </a:p>
          <a:p>
            <a:r>
              <a:rPr lang="en-US" dirty="0" err="1"/>
              <a:t>Haciendo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definición</a:t>
            </a:r>
            <a:r>
              <a:rPr lang="en-US" dirty="0"/>
              <a:t> de </a:t>
            </a:r>
            <a:r>
              <a:rPr lang="en-US" dirty="0" err="1"/>
              <a:t>proyecto</a:t>
            </a:r>
            <a:r>
              <a:rPr lang="en-US" dirty="0"/>
              <a:t> de la </a:t>
            </a:r>
            <a:r>
              <a:rPr lang="en-US" dirty="0" err="1"/>
              <a:t>guía</a:t>
            </a:r>
            <a:r>
              <a:rPr lang="en-US" dirty="0"/>
              <a:t> del PMBOK, y </a:t>
            </a:r>
            <a:r>
              <a:rPr lang="en-US" dirty="0" err="1"/>
              <a:t>adaptándola</a:t>
            </a:r>
            <a:r>
              <a:rPr lang="en-US" dirty="0"/>
              <a:t> a un </a:t>
            </a:r>
            <a:r>
              <a:rPr lang="en-US" dirty="0" err="1"/>
              <a:t>proyecto</a:t>
            </a:r>
            <a:r>
              <a:rPr lang="en-US" dirty="0"/>
              <a:t> software, </a:t>
            </a:r>
            <a:r>
              <a:rPr lang="en-US" dirty="0" err="1"/>
              <a:t>podríamos</a:t>
            </a:r>
            <a:r>
              <a:rPr lang="en-US" dirty="0"/>
              <a:t> </a:t>
            </a:r>
            <a:r>
              <a:rPr lang="en-US" dirty="0" err="1"/>
              <a:t>definirlo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 </a:t>
            </a:r>
          </a:p>
          <a:p>
            <a:r>
              <a:rPr lang="en-US" dirty="0"/>
              <a:t>“Un </a:t>
            </a:r>
            <a:r>
              <a:rPr lang="en-US" dirty="0" err="1"/>
              <a:t>proyecto</a:t>
            </a:r>
            <a:r>
              <a:rPr lang="en-US" dirty="0"/>
              <a:t> software es un </a:t>
            </a:r>
            <a:r>
              <a:rPr lang="en-US" dirty="0" err="1"/>
              <a:t>esfuerzo</a:t>
            </a:r>
            <a:r>
              <a:rPr lang="en-US" dirty="0"/>
              <a:t> temporal que se </a:t>
            </a:r>
            <a:r>
              <a:rPr lang="en-US" dirty="0" err="1"/>
              <a:t>lleva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producto</a:t>
            </a:r>
            <a:r>
              <a:rPr lang="en-US" dirty="0"/>
              <a:t> software, </a:t>
            </a:r>
            <a:r>
              <a:rPr lang="en-US" dirty="0" err="1"/>
              <a:t>servicio</a:t>
            </a:r>
            <a:r>
              <a:rPr lang="en-US" dirty="0"/>
              <a:t> TI o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único</a:t>
            </a:r>
            <a:r>
              <a:rPr lang="en-US" dirty="0"/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8852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/>
              <a:t>Definición de IS (continúa)</a:t>
            </a:r>
          </a:p>
          <a:p>
            <a:pPr lvl="0"/>
            <a:r>
              <a:rPr lang="es-ES" b="1" dirty="0"/>
              <a:t>Meyer, 1988:</a:t>
            </a:r>
            <a:r>
              <a:rPr lang="es-ES" dirty="0"/>
              <a:t> La Ingeniería de Software es la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</a:rPr>
              <a:t>producción de software de calidad</a:t>
            </a:r>
            <a:r>
              <a:rPr lang="es-ES" dirty="0"/>
              <a:t>.</a:t>
            </a:r>
          </a:p>
          <a:p>
            <a:pPr lvl="0"/>
            <a:r>
              <a:rPr lang="es-ES" b="1" dirty="0"/>
              <a:t>IEEE 1993: </a:t>
            </a:r>
            <a:r>
              <a:rPr lang="es-ES" i="1" dirty="0"/>
              <a:t>La Ingeniería de Software es la aplicación de un enfoque sistemático, disciplinado y cuantificable hacia el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</a:rPr>
              <a:t>desarrollo, operación y mantenimiento del software</a:t>
            </a:r>
            <a:r>
              <a:rPr lang="es-ES" i="1" dirty="0"/>
              <a:t>; es decir, la aplicación de Ingeniería de Software.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64449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/>
              <a:t>Problemas en el desarrollo de software (continúa)</a:t>
            </a:r>
          </a:p>
          <a:p>
            <a:r>
              <a:rPr lang="en-US" b="1" dirty="0"/>
              <a:t>¿Pero que es el software?</a:t>
            </a:r>
            <a:r>
              <a:rPr lang="en-US" dirty="0"/>
              <a:t> </a:t>
            </a:r>
            <a:r>
              <a:rPr lang="en-US" dirty="0" err="1"/>
              <a:t>Según</a:t>
            </a:r>
            <a:r>
              <a:rPr lang="en-US" dirty="0"/>
              <a:t> la </a:t>
            </a:r>
            <a:r>
              <a:rPr lang="en-US" dirty="0" err="1"/>
              <a:t>definición</a:t>
            </a:r>
            <a:r>
              <a:rPr lang="en-US" dirty="0"/>
              <a:t> del IEEE, "software es la </a:t>
            </a:r>
            <a:r>
              <a:rPr lang="en-US" dirty="0" err="1"/>
              <a:t>suma</a:t>
            </a:r>
            <a:r>
              <a:rPr lang="en-US" dirty="0"/>
              <a:t> total de los </a:t>
            </a:r>
            <a:r>
              <a:rPr lang="en-US" dirty="0" err="1"/>
              <a:t>programas</a:t>
            </a:r>
            <a:r>
              <a:rPr lang="en-US" dirty="0"/>
              <a:t> de </a:t>
            </a:r>
            <a:r>
              <a:rPr lang="en-US" dirty="0" err="1"/>
              <a:t>ordenador</a:t>
            </a:r>
            <a:r>
              <a:rPr lang="en-US" dirty="0"/>
              <a:t>, </a:t>
            </a:r>
            <a:r>
              <a:rPr lang="en-US" dirty="0" err="1"/>
              <a:t>procedimientos</a:t>
            </a:r>
            <a:r>
              <a:rPr lang="en-US" dirty="0"/>
              <a:t>, </a:t>
            </a:r>
            <a:r>
              <a:rPr lang="en-US" dirty="0" err="1"/>
              <a:t>reglas</a:t>
            </a:r>
            <a:r>
              <a:rPr lang="en-US" dirty="0"/>
              <a:t>, la </a:t>
            </a:r>
            <a:r>
              <a:rPr lang="en-US" dirty="0" err="1"/>
              <a:t>documentación</a:t>
            </a:r>
            <a:r>
              <a:rPr lang="en-US" dirty="0"/>
              <a:t> </a:t>
            </a:r>
            <a:r>
              <a:rPr lang="en-US" dirty="0" err="1"/>
              <a:t>asociada</a:t>
            </a:r>
            <a:r>
              <a:rPr lang="en-US" dirty="0"/>
              <a:t> y los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pertenecen</a:t>
            </a:r>
            <a:r>
              <a:rPr lang="en-US" dirty="0"/>
              <a:t> a un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cómputo</a:t>
            </a:r>
            <a:r>
              <a:rPr lang="en-US" dirty="0"/>
              <a:t>", y "un </a:t>
            </a:r>
            <a:r>
              <a:rPr lang="en-US" dirty="0" err="1"/>
              <a:t>producto</a:t>
            </a:r>
            <a:r>
              <a:rPr lang="en-US" dirty="0"/>
              <a:t> de software es un </a:t>
            </a:r>
            <a:r>
              <a:rPr lang="en-US" dirty="0" err="1"/>
              <a:t>producto</a:t>
            </a:r>
            <a:r>
              <a:rPr lang="en-US" dirty="0"/>
              <a:t> </a:t>
            </a:r>
            <a:r>
              <a:rPr lang="en-US" dirty="0" err="1"/>
              <a:t>diseñado</a:t>
            </a:r>
            <a:r>
              <a:rPr lang="en-US" dirty="0"/>
              <a:t> para un </a:t>
            </a:r>
            <a:r>
              <a:rPr lang="en-US" dirty="0" err="1"/>
              <a:t>usuario</a:t>
            </a:r>
            <a:r>
              <a:rPr lang="en-US" dirty="0"/>
              <a:t>".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8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/>
              <a:t>Problemas en el desarrollo de software (continúa)</a:t>
            </a:r>
          </a:p>
          <a:p>
            <a:r>
              <a:rPr lang="en-US" dirty="0"/>
              <a:t>El software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dividirse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categorías</a:t>
            </a:r>
            <a:r>
              <a:rPr lang="en-US" dirty="0"/>
              <a:t>: </a:t>
            </a:r>
          </a:p>
          <a:p>
            <a:r>
              <a:rPr lang="en-US" b="1" dirty="0"/>
              <a:t>Software de </a:t>
            </a:r>
            <a:r>
              <a:rPr lang="en-US" b="1" dirty="0" err="1"/>
              <a:t>aplicaciones</a:t>
            </a:r>
            <a:r>
              <a:rPr lang="en-US" b="1" dirty="0"/>
              <a:t>: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 para </a:t>
            </a:r>
            <a:r>
              <a:rPr lang="en-US" dirty="0" err="1"/>
              <a:t>proveer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a </a:t>
            </a:r>
            <a:r>
              <a:rPr lang="en-US" dirty="0" err="1"/>
              <a:t>clientes</a:t>
            </a:r>
            <a:r>
              <a:rPr lang="en-US" dirty="0"/>
              <a:t> y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negocios</a:t>
            </a:r>
            <a:r>
              <a:rPr lang="en-US" dirty="0"/>
              <a:t> de forma </a:t>
            </a:r>
            <a:r>
              <a:rPr lang="en-US" dirty="0" err="1"/>
              <a:t>más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. El software de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pequeño</a:t>
            </a:r>
            <a:r>
              <a:rPr lang="en-US" dirty="0"/>
              <a:t> o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integrado</a:t>
            </a:r>
            <a:r>
              <a:rPr lang="en-US" dirty="0"/>
              <a:t>. Como </a:t>
            </a:r>
            <a:r>
              <a:rPr lang="en-US" dirty="0" err="1"/>
              <a:t>ejemplos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software </a:t>
            </a:r>
            <a:r>
              <a:rPr lang="en-US" dirty="0" err="1"/>
              <a:t>estarían</a:t>
            </a:r>
            <a:r>
              <a:rPr lang="en-US" dirty="0"/>
              <a:t> un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cuentas</a:t>
            </a:r>
            <a:r>
              <a:rPr lang="en-US" dirty="0"/>
              <a:t>, un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planificación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1838223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/>
              <a:t>Problemas en el desarrollo de software (continúa)</a:t>
            </a:r>
          </a:p>
          <a:p>
            <a:r>
              <a:rPr lang="en-US" b="1" dirty="0"/>
              <a:t>Software de </a:t>
            </a:r>
            <a:r>
              <a:rPr lang="en-US" b="1" dirty="0" err="1"/>
              <a:t>sistemas</a:t>
            </a:r>
            <a:r>
              <a:rPr lang="en-US" b="1" dirty="0"/>
              <a:t>:</a:t>
            </a:r>
            <a:r>
              <a:rPr lang="en-US" dirty="0"/>
              <a:t> El software de </a:t>
            </a:r>
            <a:r>
              <a:rPr lang="en-US" dirty="0" err="1"/>
              <a:t>sistemas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operar</a:t>
            </a:r>
            <a:r>
              <a:rPr lang="en-US" dirty="0"/>
              <a:t> y </a:t>
            </a:r>
            <a:r>
              <a:rPr lang="en-US" dirty="0" err="1"/>
              <a:t>mantener</a:t>
            </a:r>
            <a:r>
              <a:rPr lang="en-US" dirty="0"/>
              <a:t>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informático</a:t>
            </a:r>
            <a:r>
              <a:rPr lang="en-US" dirty="0"/>
              <a:t>. </a:t>
            </a:r>
            <a:r>
              <a:rPr lang="en-US" dirty="0" err="1"/>
              <a:t>Permite</a:t>
            </a:r>
            <a:r>
              <a:rPr lang="en-US" dirty="0"/>
              <a:t> a los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los </a:t>
            </a:r>
            <a:r>
              <a:rPr lang="en-US" dirty="0" err="1"/>
              <a:t>recursos</a:t>
            </a:r>
            <a:r>
              <a:rPr lang="en-US" dirty="0"/>
              <a:t> del </a:t>
            </a:r>
            <a:r>
              <a:rPr lang="en-US" dirty="0" err="1"/>
              <a:t>ordenador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y a </a:t>
            </a:r>
            <a:r>
              <a:rPr lang="en-US" dirty="0" err="1"/>
              <a:t>través</a:t>
            </a:r>
            <a:r>
              <a:rPr lang="en-US" dirty="0"/>
              <a:t> de </a:t>
            </a:r>
            <a:r>
              <a:rPr lang="en-US" dirty="0" err="1"/>
              <a:t>otro</a:t>
            </a:r>
            <a:r>
              <a:rPr lang="en-US" dirty="0"/>
              <a:t> software.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software son los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operativos</a:t>
            </a:r>
            <a:r>
              <a:rPr lang="en-US" dirty="0"/>
              <a:t>, </a:t>
            </a:r>
            <a:r>
              <a:rPr lang="en-US" dirty="0" err="1"/>
              <a:t>compiladores</a:t>
            </a:r>
            <a:r>
              <a:rPr lang="en-US" dirty="0"/>
              <a:t> y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utilidades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652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 err="1"/>
              <a:t>Ingeniería</a:t>
            </a:r>
            <a:r>
              <a:rPr lang="es-ES_tradnl" sz="2800" b="1" dirty="0"/>
              <a:t> del software</a:t>
            </a:r>
          </a:p>
          <a:p>
            <a:r>
              <a:rPr lang="en-US" dirty="0"/>
              <a:t>Los </a:t>
            </a:r>
            <a:r>
              <a:rPr lang="en-US" dirty="0" err="1"/>
              <a:t>proyectos</a:t>
            </a:r>
            <a:r>
              <a:rPr lang="en-US" dirty="0"/>
              <a:t> software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características</a:t>
            </a:r>
            <a:r>
              <a:rPr lang="en-US" dirty="0"/>
              <a:t> </a:t>
            </a:r>
            <a:r>
              <a:rPr lang="en-US" dirty="0" err="1"/>
              <a:t>específicas</a:t>
            </a:r>
            <a:r>
              <a:rPr lang="en-US" dirty="0"/>
              <a:t> que los </a:t>
            </a:r>
            <a:r>
              <a:rPr lang="en-US" dirty="0" err="1"/>
              <a:t>hacen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de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 de </a:t>
            </a:r>
            <a:r>
              <a:rPr lang="en-US" dirty="0" err="1"/>
              <a:t>ingeniería</a:t>
            </a:r>
            <a:r>
              <a:rPr lang="en-US" dirty="0"/>
              <a:t>. </a:t>
            </a:r>
          </a:p>
          <a:p>
            <a:r>
              <a:rPr lang="en-US" dirty="0"/>
              <a:t>La </a:t>
            </a:r>
            <a:r>
              <a:rPr lang="en-US" dirty="0" err="1"/>
              <a:t>Ingeniería</a:t>
            </a:r>
            <a:r>
              <a:rPr lang="en-US" dirty="0"/>
              <a:t> del Software es la </a:t>
            </a:r>
            <a:r>
              <a:rPr lang="en-US" dirty="0" err="1"/>
              <a:t>rama</a:t>
            </a:r>
            <a:r>
              <a:rPr lang="en-US" dirty="0"/>
              <a:t> de la </a:t>
            </a:r>
            <a:r>
              <a:rPr lang="en-US" dirty="0" err="1"/>
              <a:t>ingeniería</a:t>
            </a:r>
            <a:r>
              <a:rPr lang="en-US" dirty="0"/>
              <a:t> que </a:t>
            </a:r>
            <a:r>
              <a:rPr lang="en-US" dirty="0" err="1"/>
              <a:t>crea</a:t>
            </a:r>
            <a:r>
              <a:rPr lang="en-US" dirty="0"/>
              <a:t> y </a:t>
            </a:r>
            <a:r>
              <a:rPr lang="en-US" dirty="0" err="1"/>
              <a:t>mantiene</a:t>
            </a:r>
            <a:r>
              <a:rPr lang="en-US" dirty="0"/>
              <a:t> las </a:t>
            </a:r>
            <a:r>
              <a:rPr lang="en-US" dirty="0" err="1"/>
              <a:t>aplicaciones</a:t>
            </a:r>
            <a:r>
              <a:rPr lang="en-US" dirty="0"/>
              <a:t> de software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tecnologías</a:t>
            </a:r>
            <a:r>
              <a:rPr lang="en-US" dirty="0"/>
              <a:t> y </a:t>
            </a:r>
            <a:r>
              <a:rPr lang="en-US" dirty="0" err="1"/>
              <a:t>prácticas</a:t>
            </a:r>
            <a:r>
              <a:rPr lang="en-US" dirty="0"/>
              <a:t> de las </a:t>
            </a:r>
            <a:r>
              <a:rPr lang="en-US" dirty="0" err="1"/>
              <a:t>ciencias</a:t>
            </a:r>
            <a:r>
              <a:rPr lang="en-US" dirty="0"/>
              <a:t> de la </a:t>
            </a:r>
            <a:r>
              <a:rPr lang="en-US" dirty="0" err="1"/>
              <a:t>computación</a:t>
            </a:r>
            <a:r>
              <a:rPr lang="en-US" dirty="0"/>
              <a:t>,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, </a:t>
            </a:r>
            <a:r>
              <a:rPr lang="en-US" dirty="0" err="1"/>
              <a:t>ingeniería</a:t>
            </a:r>
            <a:r>
              <a:rPr lang="en-US" dirty="0"/>
              <a:t>, el </a:t>
            </a:r>
            <a:r>
              <a:rPr lang="en-US" dirty="0" err="1"/>
              <a:t>ámbito</a:t>
            </a:r>
            <a:r>
              <a:rPr lang="en-US" dirty="0"/>
              <a:t> de la </a:t>
            </a:r>
            <a:r>
              <a:rPr lang="en-US" dirty="0" err="1"/>
              <a:t>aplicación</a:t>
            </a:r>
            <a:r>
              <a:rPr lang="en-US" dirty="0"/>
              <a:t>, y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49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 err="1"/>
              <a:t>Ingeniería</a:t>
            </a:r>
            <a:r>
              <a:rPr lang="es-ES_tradnl" sz="2800" b="1" dirty="0"/>
              <a:t> del software (</a:t>
            </a:r>
            <a:r>
              <a:rPr lang="es-ES_tradnl" sz="2800" b="1" dirty="0" err="1"/>
              <a:t>continuúa</a:t>
            </a:r>
            <a:r>
              <a:rPr lang="es-ES_tradnl" sz="2800" b="1" dirty="0"/>
              <a:t>)</a:t>
            </a:r>
          </a:p>
          <a:p>
            <a:r>
              <a:rPr lang="en-US" dirty="0"/>
              <a:t>¿Por qué el software es </a:t>
            </a:r>
            <a:r>
              <a:rPr lang="en-US" dirty="0" err="1"/>
              <a:t>diferente</a:t>
            </a:r>
            <a:r>
              <a:rPr lang="en-US" dirty="0"/>
              <a:t> 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fabricación</a:t>
            </a:r>
            <a:r>
              <a:rPr lang="en-US" dirty="0"/>
              <a:t>? </a:t>
            </a:r>
            <a:r>
              <a:rPr lang="en-US" dirty="0" err="1"/>
              <a:t>Podríamos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motivos</a:t>
            </a:r>
            <a:r>
              <a:rPr lang="en-US" dirty="0"/>
              <a:t>: </a:t>
            </a:r>
          </a:p>
          <a:p>
            <a:r>
              <a:rPr lang="en-US" dirty="0"/>
              <a:t>El software se </a:t>
            </a:r>
            <a:r>
              <a:rPr lang="en-US" b="1" dirty="0" err="1"/>
              <a:t>desarrolla</a:t>
            </a:r>
            <a:r>
              <a:rPr lang="en-US" dirty="0"/>
              <a:t>, no se </a:t>
            </a:r>
            <a:r>
              <a:rPr lang="en-US" b="1" dirty="0" err="1"/>
              <a:t>fabrica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sentido</a:t>
            </a:r>
            <a:r>
              <a:rPr lang="en-US" dirty="0"/>
              <a:t> </a:t>
            </a:r>
            <a:r>
              <a:rPr lang="en-US" dirty="0" err="1"/>
              <a:t>clásico</a:t>
            </a:r>
            <a:r>
              <a:rPr lang="en-US" dirty="0"/>
              <a:t> de la palabra. </a:t>
            </a:r>
            <a:r>
              <a:rPr lang="en-US" dirty="0" err="1"/>
              <a:t>Ambas</a:t>
            </a:r>
            <a:r>
              <a:rPr lang="en-US" dirty="0"/>
              <a:t> </a:t>
            </a:r>
            <a:r>
              <a:rPr lang="en-US" dirty="0" err="1"/>
              <a:t>actividades</a:t>
            </a:r>
            <a:r>
              <a:rPr lang="en-US" dirty="0"/>
              <a:t> se </a:t>
            </a:r>
            <a:r>
              <a:rPr lang="en-US" dirty="0" err="1"/>
              <a:t>dirigen</a:t>
            </a:r>
            <a:r>
              <a:rPr lang="en-US" dirty="0"/>
              <a:t> a la </a:t>
            </a:r>
            <a:r>
              <a:rPr lang="en-US" dirty="0" err="1"/>
              <a:t>construcción</a:t>
            </a:r>
            <a:r>
              <a:rPr lang="en-US" dirty="0"/>
              <a:t> de un "</a:t>
            </a:r>
            <a:r>
              <a:rPr lang="en-US" dirty="0" err="1"/>
              <a:t>producto</a:t>
            </a:r>
            <a:r>
              <a:rPr lang="en-US" dirty="0"/>
              <a:t>", </a:t>
            </a:r>
            <a:r>
              <a:rPr lang="en-US" dirty="0" err="1"/>
              <a:t>pero</a:t>
            </a:r>
            <a:r>
              <a:rPr lang="en-US" dirty="0"/>
              <a:t> los </a:t>
            </a:r>
            <a:r>
              <a:rPr lang="en-US" dirty="0" err="1"/>
              <a:t>métodos</a:t>
            </a:r>
            <a:r>
              <a:rPr lang="en-US" dirty="0"/>
              <a:t> son </a:t>
            </a:r>
            <a:r>
              <a:rPr lang="en-US" dirty="0" err="1"/>
              <a:t>diferentes</a:t>
            </a:r>
            <a:r>
              <a:rPr lang="en-US" dirty="0"/>
              <a:t>. Los </a:t>
            </a:r>
            <a:r>
              <a:rPr lang="en-US" dirty="0" err="1"/>
              <a:t>costes</a:t>
            </a:r>
            <a:r>
              <a:rPr lang="en-US" dirty="0"/>
              <a:t> del software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ingeniería</a:t>
            </a:r>
            <a:r>
              <a:rPr lang="en-US" dirty="0"/>
              <a:t>,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que los </a:t>
            </a:r>
            <a:r>
              <a:rPr lang="en-US" dirty="0" err="1"/>
              <a:t>proyectos</a:t>
            </a:r>
            <a:r>
              <a:rPr lang="en-US" dirty="0"/>
              <a:t> no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gestionar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lo </a:t>
            </a:r>
            <a:r>
              <a:rPr lang="en-US" dirty="0" err="1"/>
              <a:t>fueran</a:t>
            </a:r>
            <a:r>
              <a:rPr lang="en-US" dirty="0"/>
              <a:t> de </a:t>
            </a:r>
            <a:r>
              <a:rPr lang="en-US" dirty="0" err="1"/>
              <a:t>fabricación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29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 err="1"/>
              <a:t>Ingeniería</a:t>
            </a:r>
            <a:r>
              <a:rPr lang="es-ES_tradnl" sz="2800" b="1" dirty="0"/>
              <a:t> del software (</a:t>
            </a:r>
            <a:r>
              <a:rPr lang="es-ES_tradnl" sz="2800" b="1" dirty="0" err="1"/>
              <a:t>continuúa</a:t>
            </a:r>
            <a:r>
              <a:rPr lang="es-ES_tradnl" sz="2800" b="1" dirty="0"/>
              <a:t>)</a:t>
            </a:r>
          </a:p>
          <a:p>
            <a:r>
              <a:rPr lang="en-US" dirty="0"/>
              <a:t>La </a:t>
            </a:r>
            <a:r>
              <a:rPr lang="en-US" dirty="0" err="1"/>
              <a:t>juventud</a:t>
            </a:r>
            <a:r>
              <a:rPr lang="en-US" dirty="0"/>
              <a:t> de la </a:t>
            </a:r>
            <a:r>
              <a:rPr lang="en-US" dirty="0" err="1"/>
              <a:t>ingeniería</a:t>
            </a:r>
            <a:r>
              <a:rPr lang="en-US" dirty="0"/>
              <a:t> del software con </a:t>
            </a:r>
            <a:r>
              <a:rPr lang="en-US" dirty="0" err="1"/>
              <a:t>respecto</a:t>
            </a:r>
            <a:r>
              <a:rPr lang="en-US" dirty="0"/>
              <a:t> a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ingenierías</a:t>
            </a:r>
            <a:r>
              <a:rPr lang="en-US" dirty="0"/>
              <a:t>, la </a:t>
            </a:r>
            <a:r>
              <a:rPr lang="en-US" dirty="0" err="1"/>
              <a:t>mayoría</a:t>
            </a:r>
            <a:r>
              <a:rPr lang="en-US" dirty="0"/>
              <a:t> del software se </a:t>
            </a:r>
            <a:r>
              <a:rPr lang="en-US" dirty="0" err="1"/>
              <a:t>construye</a:t>
            </a:r>
            <a:r>
              <a:rPr lang="en-US" dirty="0"/>
              <a:t> a </a:t>
            </a:r>
            <a:r>
              <a:rPr lang="en-US" b="1" dirty="0" err="1"/>
              <a:t>medida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de </a:t>
            </a:r>
            <a:r>
              <a:rPr lang="en-US" b="1" dirty="0" err="1"/>
              <a:t>ensamblar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creados</a:t>
            </a:r>
            <a:r>
              <a:rPr lang="en-US" dirty="0"/>
              <a:t>. </a:t>
            </a:r>
            <a:r>
              <a:rPr lang="en-US" dirty="0" err="1"/>
              <a:t>Aunque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 </a:t>
            </a:r>
            <a:r>
              <a:rPr lang="en-US" dirty="0" err="1"/>
              <a:t>están</a:t>
            </a:r>
            <a:r>
              <a:rPr lang="en-US" dirty="0"/>
              <a:t> </a:t>
            </a:r>
            <a:r>
              <a:rPr lang="en-US" dirty="0" err="1"/>
              <a:t>dando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r>
              <a:rPr lang="en-US" dirty="0" err="1"/>
              <a:t>pasos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dirección</a:t>
            </a:r>
            <a:r>
              <a:rPr lang="en-US" dirty="0"/>
              <a:t>, que </a:t>
            </a:r>
            <a:r>
              <a:rPr lang="en-US" dirty="0" err="1"/>
              <a:t>facilitaría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gran </a:t>
            </a:r>
            <a:r>
              <a:rPr lang="en-US" dirty="0" err="1"/>
              <a:t>medida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informáticas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60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 err="1"/>
              <a:t>Ingeniería</a:t>
            </a:r>
            <a:r>
              <a:rPr lang="es-ES_tradnl" sz="2800" b="1" dirty="0"/>
              <a:t> del software (</a:t>
            </a:r>
            <a:r>
              <a:rPr lang="es-ES_tradnl" sz="2800" b="1" dirty="0" err="1"/>
              <a:t>continuúa</a:t>
            </a:r>
            <a:r>
              <a:rPr lang="es-ES_tradnl" sz="2800" b="1" dirty="0"/>
              <a:t>)</a:t>
            </a:r>
          </a:p>
          <a:p>
            <a:r>
              <a:rPr lang="en-US" dirty="0" err="1"/>
              <a:t>En</a:t>
            </a:r>
            <a:r>
              <a:rPr lang="en-US" dirty="0"/>
              <a:t> el software, el </a:t>
            </a:r>
            <a:r>
              <a:rPr lang="en-US" dirty="0" err="1"/>
              <a:t>recurso</a:t>
            </a:r>
            <a:r>
              <a:rPr lang="en-US" dirty="0"/>
              <a:t> principal son las </a:t>
            </a:r>
            <a:r>
              <a:rPr lang="en-US" b="1" dirty="0"/>
              <a:t>personas</a:t>
            </a:r>
            <a:r>
              <a:rPr lang="en-US" dirty="0"/>
              <a:t>. No es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acelerar</a:t>
            </a:r>
            <a:r>
              <a:rPr lang="en-US" dirty="0"/>
              <a:t> la </a:t>
            </a:r>
            <a:r>
              <a:rPr lang="en-US" dirty="0" err="1"/>
              <a:t>construcción</a:t>
            </a:r>
            <a:r>
              <a:rPr lang="en-US" dirty="0"/>
              <a:t> de software </a:t>
            </a:r>
            <a:r>
              <a:rPr lang="en-US" dirty="0" err="1"/>
              <a:t>añadiendo</a:t>
            </a:r>
            <a:r>
              <a:rPr lang="en-US" dirty="0"/>
              <a:t> personas </a:t>
            </a:r>
            <a:r>
              <a:rPr lang="en-US" dirty="0" err="1"/>
              <a:t>porque</a:t>
            </a:r>
            <a:r>
              <a:rPr lang="en-US" dirty="0"/>
              <a:t> la </a:t>
            </a:r>
            <a:r>
              <a:rPr lang="en-US" dirty="0" err="1"/>
              <a:t>construcción</a:t>
            </a:r>
            <a:r>
              <a:rPr lang="en-US" dirty="0"/>
              <a:t> de software </a:t>
            </a:r>
            <a:r>
              <a:rPr lang="en-US" dirty="0" err="1"/>
              <a:t>requiere</a:t>
            </a:r>
            <a:r>
              <a:rPr lang="en-US" dirty="0"/>
              <a:t> un </a:t>
            </a:r>
            <a:r>
              <a:rPr lang="en-US" dirty="0" err="1"/>
              <a:t>esfuerzo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. El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trabajar</a:t>
            </a:r>
            <a:r>
              <a:rPr lang="en-US" dirty="0"/>
              <a:t> de forma </a:t>
            </a:r>
            <a:r>
              <a:rPr lang="en-US" dirty="0" err="1"/>
              <a:t>coordinada</a:t>
            </a:r>
            <a:r>
              <a:rPr lang="en-US" dirty="0"/>
              <a:t> y </a:t>
            </a:r>
            <a:r>
              <a:rPr lang="en-US" dirty="0" err="1"/>
              <a:t>compartir</a:t>
            </a:r>
            <a:r>
              <a:rPr lang="en-US" dirty="0"/>
              <a:t> un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común</a:t>
            </a:r>
            <a:r>
              <a:rPr lang="en-US" dirty="0"/>
              <a:t>. Se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comunicación</a:t>
            </a:r>
            <a:r>
              <a:rPr lang="en-US" dirty="0"/>
              <a:t> </a:t>
            </a:r>
            <a:r>
              <a:rPr lang="en-US" dirty="0" err="1"/>
              <a:t>efectiva</a:t>
            </a:r>
            <a:r>
              <a:rPr lang="en-US" dirty="0"/>
              <a:t> dentro del </a:t>
            </a:r>
            <a:r>
              <a:rPr lang="en-US" dirty="0" err="1"/>
              <a:t>equipo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35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Proceso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b="1" dirty="0" err="1"/>
              <a:t>Ingeniería</a:t>
            </a:r>
            <a:r>
              <a:rPr lang="es-ES_tradnl" sz="2800" b="1" dirty="0"/>
              <a:t> del software (</a:t>
            </a:r>
            <a:r>
              <a:rPr lang="es-ES_tradnl" sz="2800" b="1" dirty="0" err="1"/>
              <a:t>continuúa</a:t>
            </a:r>
            <a:r>
              <a:rPr lang="es-ES_tradnl" sz="2800" b="1" dirty="0"/>
              <a:t>)</a:t>
            </a:r>
          </a:p>
          <a:p>
            <a:r>
              <a:rPr lang="en-US" dirty="0"/>
              <a:t>El software no se </a:t>
            </a:r>
            <a:r>
              <a:rPr lang="en-US" dirty="0" err="1"/>
              <a:t>estropea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se </a:t>
            </a:r>
            <a:r>
              <a:rPr lang="en-US" b="1" dirty="0" err="1"/>
              <a:t>deteriora</a:t>
            </a:r>
            <a:r>
              <a:rPr lang="en-US" dirty="0"/>
              <a:t>. Durante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vida</a:t>
            </a:r>
            <a:r>
              <a:rPr lang="en-US" dirty="0"/>
              <a:t>, el software </a:t>
            </a:r>
            <a:r>
              <a:rPr lang="en-US" dirty="0" err="1"/>
              <a:t>sufre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(</a:t>
            </a:r>
            <a:r>
              <a:rPr lang="en-US" b="1" dirty="0" err="1"/>
              <a:t>mantenimiento</a:t>
            </a:r>
            <a:r>
              <a:rPr lang="en-US" dirty="0"/>
              <a:t>). </a:t>
            </a:r>
            <a:r>
              <a:rPr lang="en-US" dirty="0" err="1"/>
              <a:t>Conforme</a:t>
            </a:r>
            <a:r>
              <a:rPr lang="en-US" dirty="0"/>
              <a:t> se </a:t>
            </a:r>
            <a:r>
              <a:rPr lang="en-US" dirty="0" err="1"/>
              <a:t>hacen</a:t>
            </a:r>
            <a:r>
              <a:rPr lang="en-US" dirty="0"/>
              <a:t> los </a:t>
            </a:r>
            <a:r>
              <a:rPr lang="en-US" dirty="0" err="1"/>
              <a:t>cambios</a:t>
            </a:r>
            <a:r>
              <a:rPr lang="en-US" dirty="0"/>
              <a:t>, es </a:t>
            </a:r>
            <a:r>
              <a:rPr lang="en-US" dirty="0" err="1"/>
              <a:t>bastante</a:t>
            </a:r>
            <a:r>
              <a:rPr lang="en-US" dirty="0"/>
              <a:t> probable que se </a:t>
            </a:r>
            <a:r>
              <a:rPr lang="en-US" dirty="0" err="1"/>
              <a:t>introduzcan</a:t>
            </a: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defectos</a:t>
            </a:r>
            <a:r>
              <a:rPr lang="en-US" dirty="0"/>
              <a:t>, lo que </a:t>
            </a:r>
            <a:r>
              <a:rPr lang="en-US" dirty="0" err="1"/>
              <a:t>hace</a:t>
            </a:r>
            <a:r>
              <a:rPr lang="en-US" dirty="0"/>
              <a:t> que el software se </a:t>
            </a:r>
            <a:r>
              <a:rPr lang="en-US" dirty="0" err="1"/>
              <a:t>vaya</a:t>
            </a:r>
            <a:r>
              <a:rPr lang="en-US" dirty="0"/>
              <a:t> </a:t>
            </a:r>
            <a:r>
              <a:rPr lang="en-US" dirty="0" err="1"/>
              <a:t>deteriorando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3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/>
              <a:t>Definición de IS (resumiendo)</a:t>
            </a:r>
          </a:p>
          <a:p>
            <a:pPr lvl="0">
              <a:lnSpc>
                <a:spcPct val="150000"/>
              </a:lnSpc>
            </a:pPr>
            <a:r>
              <a:rPr lang="es-ES" dirty="0"/>
              <a:t>La ingeniería de software es una aplicación práctica del conocimiento científico para </a:t>
            </a:r>
            <a:r>
              <a:rPr lang="es-ES" dirty="0">
                <a:solidFill>
                  <a:srgbClr val="C00000"/>
                </a:solidFill>
              </a:rPr>
              <a:t>proveer metodologías y técnicas</a:t>
            </a:r>
            <a:r>
              <a:rPr lang="es-ES" dirty="0"/>
              <a:t> que ayuden a desarrollar sistemas de software </a:t>
            </a:r>
            <a:r>
              <a:rPr lang="es-ES" dirty="0">
                <a:solidFill>
                  <a:srgbClr val="C00000"/>
                </a:solidFill>
              </a:rPr>
              <a:t>a tiempo</a:t>
            </a:r>
            <a:r>
              <a:rPr lang="es-ES" dirty="0"/>
              <a:t>, y a su vez que aseguren que el desarrollador cumpla con las expectativas de </a:t>
            </a:r>
            <a:r>
              <a:rPr lang="es-ES" dirty="0">
                <a:solidFill>
                  <a:srgbClr val="C00000"/>
                </a:solidFill>
              </a:rPr>
              <a:t>calidad</a:t>
            </a:r>
            <a:r>
              <a:rPr lang="es-ES" dirty="0"/>
              <a:t> y permanezca dentro del </a:t>
            </a:r>
            <a:r>
              <a:rPr lang="es-ES" dirty="0">
                <a:solidFill>
                  <a:srgbClr val="C00000"/>
                </a:solidFill>
              </a:rPr>
              <a:t>presupuesto</a:t>
            </a:r>
            <a:r>
              <a:rPr lang="es-ES" dirty="0"/>
              <a:t>.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EC" dirty="0"/>
          </a:p>
        </p:txBody>
      </p:sp>
      <p:pic>
        <p:nvPicPr>
          <p:cNvPr id="4" name="4 Imagen" descr="IngSwpersonas.jpg">
            <a:extLst>
              <a:ext uri="{FF2B5EF4-FFF2-40B4-BE49-F238E27FC236}">
                <a16:creationId xmlns:a16="http://schemas.microsoft.com/office/drawing/2014/main" id="{143B820A-EF0F-4842-ABF8-2F805594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450" y="5148470"/>
            <a:ext cx="20669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7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Objetivos de la IS</a:t>
            </a:r>
          </a:p>
          <a:p>
            <a:pPr lvl="0"/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informáticos</a:t>
            </a:r>
            <a:r>
              <a:rPr lang="en-US" dirty="0"/>
              <a:t> que se </a:t>
            </a:r>
            <a:r>
              <a:rPr lang="en-US" dirty="0" err="1"/>
              <a:t>adecúen</a:t>
            </a:r>
            <a:r>
              <a:rPr lang="en-US" dirty="0"/>
              <a:t> a las </a:t>
            </a:r>
            <a:r>
              <a:rPr lang="en-US" dirty="0" err="1"/>
              <a:t>exigencias</a:t>
            </a:r>
            <a:r>
              <a:rPr lang="en-US" dirty="0"/>
              <a:t> de la </a:t>
            </a:r>
            <a:r>
              <a:rPr lang="en-US" dirty="0" err="1"/>
              <a:t>sociedad</a:t>
            </a:r>
            <a:r>
              <a:rPr lang="en-US" dirty="0"/>
              <a:t>.</a:t>
            </a:r>
          </a:p>
          <a:p>
            <a:r>
              <a:rPr lang="en-US" dirty="0" err="1"/>
              <a:t>Liderar</a:t>
            </a:r>
            <a:r>
              <a:rPr lang="en-US" dirty="0"/>
              <a:t> y </a:t>
            </a:r>
            <a:r>
              <a:rPr lang="en-US" dirty="0" err="1"/>
              <a:t>acoplar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programaciones</a:t>
            </a:r>
            <a:r>
              <a:rPr lang="en-US" dirty="0"/>
              <a:t> </a:t>
            </a:r>
            <a:r>
              <a:rPr lang="en-US" dirty="0" err="1"/>
              <a:t>complicadas</a:t>
            </a:r>
            <a:r>
              <a:rPr lang="en-US" dirty="0"/>
              <a:t>.</a:t>
            </a:r>
          </a:p>
          <a:p>
            <a:r>
              <a:rPr lang="en-US" dirty="0" err="1"/>
              <a:t>Actuar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fases</a:t>
            </a:r>
            <a:r>
              <a:rPr lang="en-US" dirty="0"/>
              <a:t> del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un </a:t>
            </a:r>
            <a:r>
              <a:rPr lang="en-US" dirty="0" err="1"/>
              <a:t>producto</a:t>
            </a:r>
            <a:r>
              <a:rPr lang="en-US" dirty="0"/>
              <a:t>.</a:t>
            </a:r>
          </a:p>
          <a:p>
            <a:r>
              <a:rPr lang="en-US" dirty="0" err="1"/>
              <a:t>Computar</a:t>
            </a:r>
            <a:r>
              <a:rPr lang="en-US" dirty="0"/>
              <a:t> los </a:t>
            </a:r>
            <a:r>
              <a:rPr lang="en-US" dirty="0" err="1"/>
              <a:t>costos</a:t>
            </a:r>
            <a:r>
              <a:rPr lang="en-US" dirty="0"/>
              <a:t> de un </a:t>
            </a:r>
            <a:r>
              <a:rPr lang="en-US" dirty="0" err="1"/>
              <a:t>proyecto</a:t>
            </a:r>
            <a:r>
              <a:rPr lang="en-US" dirty="0"/>
              <a:t> y </a:t>
            </a:r>
            <a:r>
              <a:rPr lang="en-US" dirty="0" err="1"/>
              <a:t>evaluar</a:t>
            </a:r>
            <a:r>
              <a:rPr lang="en-US" dirty="0"/>
              <a:t> los </a:t>
            </a:r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.</a:t>
            </a:r>
          </a:p>
          <a:p>
            <a:r>
              <a:rPr lang="en-US" dirty="0" err="1"/>
              <a:t>Realizar</a:t>
            </a:r>
            <a:r>
              <a:rPr lang="en-US" dirty="0"/>
              <a:t> el </a:t>
            </a:r>
            <a:r>
              <a:rPr lang="en-US" dirty="0" err="1"/>
              <a:t>seguimiento</a:t>
            </a:r>
            <a:r>
              <a:rPr lang="en-US" dirty="0"/>
              <a:t> de </a:t>
            </a:r>
            <a:r>
              <a:rPr lang="en-US" dirty="0" err="1"/>
              <a:t>costes</a:t>
            </a:r>
            <a:r>
              <a:rPr lang="en-US" dirty="0"/>
              <a:t> y </a:t>
            </a:r>
            <a:r>
              <a:rPr lang="en-US" dirty="0" err="1"/>
              <a:t>plazos</a:t>
            </a:r>
            <a:r>
              <a:rPr lang="en-US" dirty="0"/>
              <a:t>.</a:t>
            </a:r>
          </a:p>
          <a:p>
            <a:r>
              <a:rPr lang="en-US" dirty="0" err="1"/>
              <a:t>Liderar</a:t>
            </a:r>
            <a:r>
              <a:rPr lang="en-US" dirty="0"/>
              <a:t> </a:t>
            </a:r>
            <a:r>
              <a:rPr lang="en-US" dirty="0" err="1"/>
              <a:t>equipos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software.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4671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Objetivos de la IS (continúa)</a:t>
            </a:r>
          </a:p>
          <a:p>
            <a:r>
              <a:rPr lang="en-US" dirty="0" err="1"/>
              <a:t>Estructurar</a:t>
            </a:r>
            <a:r>
              <a:rPr lang="en-US" dirty="0"/>
              <a:t> la </a:t>
            </a:r>
            <a:r>
              <a:rPr lang="en-US" dirty="0" err="1"/>
              <a:t>elaboración</a:t>
            </a:r>
            <a:r>
              <a:rPr lang="en-US" dirty="0"/>
              <a:t> de </a:t>
            </a:r>
            <a:r>
              <a:rPr lang="en-US" dirty="0" err="1"/>
              <a:t>evidencias</a:t>
            </a:r>
            <a:r>
              <a:rPr lang="en-US" dirty="0"/>
              <a:t> que </a:t>
            </a:r>
            <a:r>
              <a:rPr lang="en-US" dirty="0" err="1"/>
              <a:t>comprueben</a:t>
            </a:r>
            <a:r>
              <a:rPr lang="en-US" dirty="0"/>
              <a:t> el perfecto </a:t>
            </a:r>
            <a:r>
              <a:rPr lang="en-US" dirty="0" err="1"/>
              <a:t>funcionamiento</a:t>
            </a:r>
            <a:r>
              <a:rPr lang="en-US" dirty="0"/>
              <a:t> de los </a:t>
            </a:r>
            <a:r>
              <a:rPr lang="en-US" dirty="0" err="1"/>
              <a:t>programas</a:t>
            </a:r>
            <a:r>
              <a:rPr lang="en-US" dirty="0"/>
              <a:t> y que se </a:t>
            </a:r>
            <a:r>
              <a:rPr lang="en-US" dirty="0" err="1"/>
              <a:t>adaptan</a:t>
            </a:r>
            <a:r>
              <a:rPr lang="en-US" dirty="0"/>
              <a:t> a los </a:t>
            </a:r>
            <a:r>
              <a:rPr lang="en-US" dirty="0" err="1"/>
              <a:t>requerimientos</a:t>
            </a:r>
            <a:r>
              <a:rPr lang="en-US" dirty="0"/>
              <a:t> de </a:t>
            </a:r>
            <a:r>
              <a:rPr lang="en-US" dirty="0" err="1"/>
              <a:t>análisis</a:t>
            </a:r>
            <a:r>
              <a:rPr lang="en-US" dirty="0"/>
              <a:t> y </a:t>
            </a:r>
            <a:r>
              <a:rPr lang="en-US" dirty="0" err="1"/>
              <a:t>diseño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Diseñar</a:t>
            </a:r>
            <a:r>
              <a:rPr lang="en-US" dirty="0"/>
              <a:t>, </a:t>
            </a:r>
            <a:r>
              <a:rPr lang="en-US" dirty="0" err="1"/>
              <a:t>construir</a:t>
            </a:r>
            <a:r>
              <a:rPr lang="en-US" dirty="0"/>
              <a:t> y </a:t>
            </a:r>
            <a:r>
              <a:rPr lang="en-US" dirty="0" err="1"/>
              <a:t>administrar</a:t>
            </a:r>
            <a:r>
              <a:rPr lang="en-US" dirty="0"/>
              <a:t> bases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r>
              <a:rPr lang="en-US" dirty="0" err="1"/>
              <a:t>Liderar</a:t>
            </a:r>
            <a:r>
              <a:rPr lang="en-US" dirty="0"/>
              <a:t> y </a:t>
            </a:r>
            <a:r>
              <a:rPr lang="en-US" dirty="0" err="1"/>
              <a:t>orientar</a:t>
            </a:r>
            <a:r>
              <a:rPr lang="en-US" dirty="0"/>
              <a:t> a los </a:t>
            </a:r>
            <a:r>
              <a:rPr lang="en-US" dirty="0" err="1"/>
              <a:t>programadores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.</a:t>
            </a:r>
          </a:p>
          <a:p>
            <a:r>
              <a:rPr lang="en-US" dirty="0" err="1"/>
              <a:t>Incluir</a:t>
            </a:r>
            <a:r>
              <a:rPr lang="en-US" dirty="0"/>
              <a:t>  </a:t>
            </a:r>
            <a:r>
              <a:rPr lang="en-US" dirty="0" err="1"/>
              <a:t>procesos</a:t>
            </a:r>
            <a:r>
              <a:rPr lang="en-US" dirty="0"/>
              <a:t> de </a:t>
            </a:r>
            <a:r>
              <a:rPr lang="en-US" dirty="0" err="1"/>
              <a:t>calidad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sistemas</a:t>
            </a:r>
            <a:r>
              <a:rPr lang="en-US" dirty="0"/>
              <a:t>, </a:t>
            </a:r>
            <a:r>
              <a:rPr lang="en-US" dirty="0" err="1"/>
              <a:t>calculando</a:t>
            </a:r>
            <a:r>
              <a:rPr lang="en-US" dirty="0"/>
              <a:t> </a:t>
            </a:r>
            <a:r>
              <a:rPr lang="en-US" dirty="0" err="1"/>
              <a:t>métricas</a:t>
            </a:r>
            <a:r>
              <a:rPr lang="en-US" dirty="0"/>
              <a:t> e </a:t>
            </a:r>
            <a:r>
              <a:rPr lang="en-US" dirty="0" err="1"/>
              <a:t>indicadores</a:t>
            </a:r>
            <a:r>
              <a:rPr lang="en-US" dirty="0"/>
              <a:t> y </a:t>
            </a:r>
            <a:r>
              <a:rPr lang="en-US" dirty="0" err="1"/>
              <a:t>chequeando</a:t>
            </a:r>
            <a:r>
              <a:rPr lang="en-US" dirty="0"/>
              <a:t> la </a:t>
            </a:r>
            <a:r>
              <a:rPr lang="en-US" dirty="0" err="1"/>
              <a:t>calidad</a:t>
            </a:r>
            <a:r>
              <a:rPr lang="en-US" dirty="0"/>
              <a:t> del software </a:t>
            </a:r>
            <a:r>
              <a:rPr lang="en-US" dirty="0" err="1"/>
              <a:t>producido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lvl="0">
              <a:lnSpc>
                <a:spcPct val="150000"/>
              </a:lnSpc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0520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800" b="1" dirty="0"/>
              <a:t>Origen de IS</a:t>
            </a:r>
          </a:p>
          <a:p>
            <a:r>
              <a:rPr lang="es-ES" dirty="0"/>
              <a:t>Ingeniería del Software, es el término utilizado por </a:t>
            </a:r>
            <a:r>
              <a:rPr lang="es-ES" u="sng" dirty="0">
                <a:hlinkClick r:id="rId2"/>
              </a:rPr>
              <a:t>Fritz Bauer</a:t>
            </a:r>
            <a:r>
              <a:rPr lang="es-ES" dirty="0"/>
              <a:t> en la primera conferencia sobre desarrollo de software patrocinada por el Comité de Ciencia de la OTAN celebrada en </a:t>
            </a:r>
            <a:r>
              <a:rPr lang="es-ES" dirty="0" err="1"/>
              <a:t>Garmisch</a:t>
            </a:r>
            <a:r>
              <a:rPr lang="es-ES" dirty="0"/>
              <a:t> (Alemania), en octubre de 1968, previamente había sido utilizado por el holandés </a:t>
            </a:r>
            <a:r>
              <a:rPr lang="es-ES" u="sng" dirty="0">
                <a:hlinkClick r:id="rId3"/>
              </a:rPr>
              <a:t>Edsger Dijkstra</a:t>
            </a:r>
            <a:r>
              <a:rPr lang="es-ES" dirty="0"/>
              <a:t> en su obra 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Humble</a:t>
            </a:r>
            <a:r>
              <a:rPr lang="es-ES" i="1" dirty="0"/>
              <a:t> </a:t>
            </a:r>
            <a:r>
              <a:rPr lang="es-ES" i="1" dirty="0" err="1"/>
              <a:t>Programmer</a:t>
            </a:r>
            <a:r>
              <a:rPr lang="es-ES" dirty="0"/>
              <a:t>.</a:t>
            </a:r>
          </a:p>
          <a:p>
            <a:r>
              <a:rPr lang="es-ES" dirty="0"/>
              <a:t>Puede definirse según Alan Davis como "</a:t>
            </a:r>
            <a:r>
              <a:rPr lang="es-ES" i="1" dirty="0"/>
              <a:t>la aplicación inteligente de principios probados, técnicas, lenguajes y herramientas para la creación y mantenimiento, dentro de un coste razonable, de software que satisfaga las necesidades de los usuarios</a:t>
            </a:r>
            <a:r>
              <a:rPr lang="es-ES" dirty="0"/>
              <a:t>".</a:t>
            </a:r>
            <a:endParaRPr lang="es-MX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3511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Fundamentos a la Ingeniería de Software (IS)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Origen de IS (continúa)</a:t>
            </a:r>
          </a:p>
          <a:p>
            <a:r>
              <a:rPr lang="es-ES" dirty="0"/>
              <a:t>Su origen se debió a que el entorno de desarrollo de sistemas software adolecía de:</a:t>
            </a:r>
          </a:p>
          <a:p>
            <a:pPr lvl="1"/>
            <a:r>
              <a:rPr lang="es-ES" sz="2400" dirty="0">
                <a:solidFill>
                  <a:srgbClr val="002060"/>
                </a:solidFill>
              </a:rPr>
              <a:t>Retrasos considerables en la planificación</a:t>
            </a:r>
          </a:p>
          <a:p>
            <a:pPr lvl="1"/>
            <a:r>
              <a:rPr lang="es-ES" sz="2400" dirty="0">
                <a:solidFill>
                  <a:srgbClr val="002060"/>
                </a:solidFill>
              </a:rPr>
              <a:t>Poca productividad</a:t>
            </a:r>
          </a:p>
          <a:p>
            <a:pPr lvl="1"/>
            <a:r>
              <a:rPr lang="es-ES" sz="2400" dirty="0">
                <a:solidFill>
                  <a:srgbClr val="002060"/>
                </a:solidFill>
              </a:rPr>
              <a:t>Elevadas cargas de mantenimiento</a:t>
            </a:r>
          </a:p>
          <a:p>
            <a:pPr lvl="1"/>
            <a:r>
              <a:rPr lang="es-ES" sz="2400" dirty="0">
                <a:solidFill>
                  <a:srgbClr val="002060"/>
                </a:solidFill>
              </a:rPr>
              <a:t>Demandas cada vez más desfasadas frente a las ofertas</a:t>
            </a:r>
          </a:p>
          <a:p>
            <a:pPr lvl="1"/>
            <a:r>
              <a:rPr lang="es-ES" sz="2400" dirty="0">
                <a:solidFill>
                  <a:srgbClr val="002060"/>
                </a:solidFill>
              </a:rPr>
              <a:t>Baja calidad y fiabilidad del producto</a:t>
            </a:r>
          </a:p>
          <a:p>
            <a:pPr lvl="1"/>
            <a:r>
              <a:rPr lang="es-ES" sz="2400" dirty="0">
                <a:solidFill>
                  <a:srgbClr val="002060"/>
                </a:solidFill>
              </a:rPr>
              <a:t>Dependencia de los realizadores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50589526"/>
      </p:ext>
    </p:extLst>
  </p:cSld>
  <p:clrMapOvr>
    <a:masterClrMapping/>
  </p:clrMapOvr>
</p:sld>
</file>

<file path=ppt/theme/theme1.xml><?xml version="1.0" encoding="utf-8"?>
<a:theme xmlns:a="http://schemas.openxmlformats.org/drawingml/2006/main" name="Espectro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Espectro.thmx</Template>
  <TotalTime>6359</TotalTime>
  <Words>3977</Words>
  <Application>Microsoft Macintosh PowerPoint</Application>
  <PresentationFormat>On-screen Show (4:3)</PresentationFormat>
  <Paragraphs>290</Paragraphs>
  <Slides>47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 Narrow</vt:lpstr>
      <vt:lpstr>Berlin Sans FB</vt:lpstr>
      <vt:lpstr>Calibri</vt:lpstr>
      <vt:lpstr>Calibri Light</vt:lpstr>
      <vt:lpstr>Wingdings</vt:lpstr>
      <vt:lpstr>Espectro</vt:lpstr>
      <vt:lpstr>“MODELO DE GESTIÓN ADMINISTRATIVA PARA LOS ACCIONISTAS DE LA CIA DE TRANSPORTES 27 DE MAYO DE LA CIUDAD DE BABAHOYO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Tarea</vt:lpstr>
      <vt:lpstr>Tarea</vt:lpstr>
      <vt:lpstr>Tarea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MBOTTO</dc:creator>
  <cp:lastModifiedBy>MIGUEL ANGEL BOTTO TOBAR</cp:lastModifiedBy>
  <cp:revision>233</cp:revision>
  <dcterms:created xsi:type="dcterms:W3CDTF">2014-11-26T14:18:55Z</dcterms:created>
  <dcterms:modified xsi:type="dcterms:W3CDTF">2019-10-24T16:27:19Z</dcterms:modified>
</cp:coreProperties>
</file>