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72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1756" autoAdjust="0"/>
  </p:normalViewPr>
  <p:slideViewPr>
    <p:cSldViewPr>
      <p:cViewPr varScale="1">
        <p:scale>
          <a:sx n="41" d="100"/>
          <a:sy n="41" d="100"/>
        </p:scale>
        <p:origin x="13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ECAE8E-E2F0-4CAC-B093-415EE8C171F1}" type="datetimeFigureOut">
              <a:rPr lang="pt-BR"/>
              <a:pPr>
                <a:defRPr/>
              </a:pPr>
              <a:t>18/10/2016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88C432-7AE8-4B07-8339-A9309965D0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8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629400" y="274637"/>
            <a:ext cx="2057400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274637"/>
            <a:ext cx="6019799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5146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5146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3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8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5146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rgbClr val="898989"/>
              </a:buClr>
              <a:buFont typeface="Arial"/>
              <a:buNone/>
              <a:defRPr sz="3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Font typeface="Arial"/>
              <a:buNone/>
              <a:defRPr sz="2800" b="0" i="0" u="none" strike="noStrike" cap="none" baseline="0"/>
            </a:lvl2pPr>
            <a:lvl3pPr marL="914400" marR="0" indent="0" algn="l" rtl="0">
              <a:buFont typeface="Arial"/>
              <a:buNone/>
              <a:defRPr sz="2400" b="0" i="0" u="none" strike="noStrike" cap="none" baseline="0"/>
            </a:lvl3pPr>
            <a:lvl4pPr marL="1371600" marR="0" indent="0" algn="l" rtl="0">
              <a:buFont typeface="Arial"/>
              <a:buNone/>
              <a:defRPr sz="2000" b="0" i="0" u="none" strike="noStrike" cap="none" baseline="0"/>
            </a:lvl4pPr>
            <a:lvl5pPr marL="1828800" marR="0" indent="0" algn="l" rtl="0">
              <a:buFont typeface="Arial"/>
              <a:buNone/>
              <a:defRPr sz="2000" b="0" i="0" u="none" strike="noStrike" cap="none" baseline="0"/>
            </a:lvl5pPr>
            <a:lvl6pPr marL="2286000" marR="0" indent="0" algn="l" rtl="0">
              <a:buFont typeface="Arial"/>
              <a:buNone/>
              <a:defRPr sz="2000" b="0" i="0" u="none" strike="noStrike" cap="none" baseline="0"/>
            </a:lvl6pPr>
            <a:lvl7pPr marL="2743200" marR="0" indent="0" algn="l" rtl="0">
              <a:buFont typeface="Arial"/>
              <a:buNone/>
              <a:defRPr sz="2000" b="0" i="0" u="none" strike="noStrike" cap="none" baseline="0"/>
            </a:lvl7pPr>
            <a:lvl8pPr marL="3200400" marR="0" indent="0" algn="l" rtl="0">
              <a:buFont typeface="Arial"/>
              <a:buNone/>
              <a:defRPr sz="2000" b="0" i="0" u="none" strike="noStrike" cap="none" baseline="0"/>
            </a:lvl8pPr>
            <a:lvl9pPr marL="3657600" marR="0" indent="0" algn="l" rtl="0">
              <a:buFont typeface="Arial"/>
              <a:buNone/>
              <a:defRPr sz="2000" b="0" i="0" u="none" strike="noStrike" cap="none" baseline="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1400"/>
            </a:lvl1pPr>
            <a:lvl2pPr marL="457200" indent="0" rtl="0">
              <a:buNone/>
              <a:defRPr sz="1200"/>
            </a:lvl2pPr>
            <a:lvl3pPr marL="914400" indent="0" rtl="0">
              <a:buNone/>
              <a:defRPr sz="1000"/>
            </a:lvl3pPr>
            <a:lvl4pPr marL="1371600" indent="0" rtl="0">
              <a:buNone/>
              <a:defRPr sz="900"/>
            </a:lvl4pPr>
            <a:lvl5pPr marL="1828800" indent="0" rtl="0">
              <a:buNone/>
              <a:defRPr sz="900"/>
            </a:lvl5pPr>
            <a:lvl6pPr marL="2286000" indent="0" rtl="0">
              <a:buNone/>
              <a:defRPr sz="900"/>
            </a:lvl6pPr>
            <a:lvl7pPr marL="2743200" indent="0" rtl="0">
              <a:buNone/>
              <a:defRPr sz="900"/>
            </a:lvl7pPr>
            <a:lvl8pPr marL="3200400" indent="0" rtl="0">
              <a:buNone/>
              <a:defRPr sz="900"/>
            </a:lvl8pPr>
            <a:lvl9pPr marL="3657600" indent="0" rtl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1400"/>
            </a:lvl1pPr>
            <a:lvl2pPr marL="457200" indent="0" rtl="0">
              <a:buNone/>
              <a:defRPr sz="1200"/>
            </a:lvl2pPr>
            <a:lvl3pPr marL="914400" indent="0" rtl="0">
              <a:buNone/>
              <a:defRPr sz="1000"/>
            </a:lvl3pPr>
            <a:lvl4pPr marL="1371600" indent="0" rtl="0">
              <a:buNone/>
              <a:defRPr sz="900"/>
            </a:lvl4pPr>
            <a:lvl5pPr marL="1828800" indent="0" rtl="0">
              <a:buNone/>
              <a:defRPr sz="900"/>
            </a:lvl5pPr>
            <a:lvl6pPr marL="2286000" indent="0" rtl="0">
              <a:buNone/>
              <a:defRPr sz="900"/>
            </a:lvl6pPr>
            <a:lvl7pPr marL="2743200" indent="0" rtl="0">
              <a:buNone/>
              <a:defRPr sz="900"/>
            </a:lvl7pPr>
            <a:lvl8pPr marL="3200400" indent="0" rtl="0">
              <a:buNone/>
              <a:defRPr sz="900"/>
            </a:lvl8pPr>
            <a:lvl9pPr marL="3657600" indent="0" rtl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 sz="2400" b="1"/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None/>
              <a:defRPr sz="1600" b="1"/>
            </a:lvl6pPr>
            <a:lvl7pPr marL="2743200" indent="0" rtl="0">
              <a:buNone/>
              <a:defRPr sz="1600" b="1"/>
            </a:lvl7pPr>
            <a:lvl8pPr marL="3200400" indent="0" rtl="0">
              <a:buNone/>
              <a:defRPr sz="1600" b="1"/>
            </a:lvl8pPr>
            <a:lvl9pPr marL="3657600" indent="0" rtl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 sz="2400" b="1"/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None/>
              <a:defRPr sz="1600" b="1"/>
            </a:lvl6pPr>
            <a:lvl7pPr marL="2743200" indent="0" rtl="0">
              <a:buNone/>
              <a:defRPr sz="1600" b="1"/>
            </a:lvl7pPr>
            <a:lvl8pPr marL="3200400" indent="0" rtl="0">
              <a:buNone/>
              <a:defRPr sz="1600" b="1"/>
            </a:lvl8pPr>
            <a:lvl9pPr marL="3657600" indent="0" rtl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 sz="2000">
                <a:solidFill>
                  <a:srgbClr val="3F3F3F"/>
                </a:solidFill>
              </a:defRPr>
            </a:lvl1pPr>
            <a:lvl2pPr marL="457200" indent="0" rtl="0">
              <a:buNone/>
              <a:defRPr sz="1800">
                <a:solidFill>
                  <a:srgbClr val="3F3F3F"/>
                </a:solidFill>
              </a:defRPr>
            </a:lvl2pPr>
            <a:lvl3pPr marL="914400" indent="0" rtl="0">
              <a:buNone/>
              <a:defRPr sz="1600">
                <a:solidFill>
                  <a:srgbClr val="3F3F3F"/>
                </a:solidFill>
              </a:defRPr>
            </a:lvl3pPr>
            <a:lvl4pPr marL="1371600" indent="0" rtl="0">
              <a:buNone/>
              <a:defRPr sz="1400">
                <a:solidFill>
                  <a:srgbClr val="3F3F3F"/>
                </a:solidFill>
              </a:defRPr>
            </a:lvl4pPr>
            <a:lvl5pPr marL="1828800" indent="0" rtl="0">
              <a:buNone/>
              <a:defRPr sz="1400">
                <a:solidFill>
                  <a:srgbClr val="3F3F3F"/>
                </a:solidFill>
              </a:defRPr>
            </a:lvl5pPr>
            <a:lvl6pPr marL="2286000" indent="0" rtl="0">
              <a:buNone/>
              <a:defRPr sz="1400">
                <a:solidFill>
                  <a:srgbClr val="3F3F3F"/>
                </a:solidFill>
              </a:defRPr>
            </a:lvl6pPr>
            <a:lvl7pPr marL="2743200" indent="0" rtl="0">
              <a:buNone/>
              <a:defRPr sz="1400">
                <a:solidFill>
                  <a:srgbClr val="3F3F3F"/>
                </a:solidFill>
              </a:defRPr>
            </a:lvl7pPr>
            <a:lvl8pPr marL="3200400" indent="0" rtl="0">
              <a:buNone/>
              <a:defRPr sz="1400">
                <a:solidFill>
                  <a:srgbClr val="3F3F3F"/>
                </a:solidFill>
              </a:defRPr>
            </a:lvl8pPr>
            <a:lvl9pPr marL="3657600" indent="0" rtl="0">
              <a:buNone/>
              <a:defRPr sz="1400">
                <a:solidFill>
                  <a:srgbClr val="3F3F3F"/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18/10/2016</a:t>
            </a:fld>
            <a:endParaRPr lang="pt-BR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rameworks/jquery/exemplo_javascript_puro.html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Desenvolvimento de Aplicações Dinâmicas </a:t>
            </a:r>
            <a:br>
              <a:rPr lang="pt-BR" dirty="0"/>
            </a:br>
            <a:endParaRPr lang="pt-BR" dirty="0"/>
          </a:p>
        </p:txBody>
      </p:sp>
      <p:sp>
        <p:nvSpPr>
          <p:cNvPr id="2051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>
              <a:solidFill>
                <a:schemeClr val="tx1"/>
              </a:solidFill>
            </a:endParaRPr>
          </a:p>
          <a:p>
            <a:pPr eaLnBrk="1" hangingPunct="1"/>
            <a:endParaRPr lang="pt-BR">
              <a:solidFill>
                <a:schemeClr val="tx1"/>
              </a:solidFill>
            </a:endParaRPr>
          </a:p>
          <a:p>
            <a:pPr eaLnBrk="1" hangingPunct="1"/>
            <a:endParaRPr lang="pt-BR">
              <a:solidFill>
                <a:schemeClr val="tx1"/>
              </a:solidFill>
            </a:endParaRPr>
          </a:p>
        </p:txBody>
      </p:sp>
      <p:sp>
        <p:nvSpPr>
          <p:cNvPr id="2052" name="CaixaDeTexto 7"/>
          <p:cNvSpPr txBox="1">
            <a:spLocks noChangeArrowheads="1"/>
          </p:cNvSpPr>
          <p:nvPr/>
        </p:nvSpPr>
        <p:spPr bwMode="auto">
          <a:xfrm>
            <a:off x="2268538" y="5661025"/>
            <a:ext cx="453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Professor Thiago Souza Xavier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dirty="0"/>
              <a:t>Exemplo </a:t>
            </a:r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5" t="7723" r="18627" b="18069"/>
          <a:stretch/>
        </p:blipFill>
        <p:spPr bwMode="auto">
          <a:xfrm>
            <a:off x="323528" y="1628724"/>
            <a:ext cx="7850785" cy="465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25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Jquery</a:t>
            </a:r>
            <a:r>
              <a:rPr lang="pt-BR" dirty="0"/>
              <a:t>: seleção de elementos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Seletor simples</a:t>
            </a:r>
          </a:p>
          <a:p>
            <a:pPr marL="457200" lvl="1" indent="0" algn="just">
              <a:buNone/>
            </a:pPr>
            <a:r>
              <a:rPr lang="pt-BR" sz="2400" dirty="0"/>
              <a:t>O seletor id, acessa o elemento cujo o valor do atributo id tenha sido especificado no argumento. Conforme exemplo no slide anterior. </a:t>
            </a:r>
          </a:p>
          <a:p>
            <a:pPr marL="457200" lvl="1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Seletor classe</a:t>
            </a:r>
          </a:p>
          <a:p>
            <a:pPr marL="457200" lvl="1" indent="0" algn="just">
              <a:buNone/>
            </a:pPr>
            <a:r>
              <a:rPr lang="pt-BR" sz="2400" dirty="0"/>
              <a:t>O seletor classe, acesso o elemento cujo o valor do atributo </a:t>
            </a:r>
            <a:r>
              <a:rPr lang="pt-BR" sz="2400" i="1" dirty="0" err="1"/>
              <a:t>class</a:t>
            </a:r>
            <a:r>
              <a:rPr lang="pt-BR" sz="2400" dirty="0"/>
              <a:t> tenha sido especificado. </a:t>
            </a:r>
          </a:p>
          <a:p>
            <a:pPr marL="457200" lvl="1" indent="0" algn="just">
              <a:buNone/>
            </a:pPr>
            <a:r>
              <a:rPr lang="pt-BR" sz="2400" dirty="0"/>
              <a:t>Exemplo:</a:t>
            </a:r>
          </a:p>
          <a:p>
            <a:pPr marL="457200" lvl="1" indent="0" algn="ctr">
              <a:buNone/>
            </a:pP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75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Jquery</a:t>
            </a:r>
            <a:r>
              <a:rPr lang="pt-BR" dirty="0"/>
              <a:t>: seleção de elementos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Seletor classe</a:t>
            </a:r>
          </a:p>
          <a:p>
            <a:pPr marL="457200" lvl="1" indent="0" algn="ctr">
              <a:buNone/>
            </a:pP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9" r="25993" b="17737"/>
          <a:stretch/>
        </p:blipFill>
        <p:spPr bwMode="auto">
          <a:xfrm>
            <a:off x="1043608" y="2204864"/>
            <a:ext cx="6731989" cy="415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25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Jquery</a:t>
            </a:r>
            <a:r>
              <a:rPr lang="pt-BR" dirty="0"/>
              <a:t>: seleção de elementos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pt-BR" sz="1800" i="1" dirty="0">
                <a:solidFill>
                  <a:srgbClr val="FF0000"/>
                </a:solidFill>
              </a:rPr>
              <a:t>Agrupamento de seletores</a:t>
            </a:r>
          </a:p>
          <a:p>
            <a:pPr marL="457200" lvl="1" indent="0" algn="just">
              <a:buNone/>
            </a:pPr>
            <a:r>
              <a:rPr lang="pt-BR" sz="1800" dirty="0"/>
              <a:t>Agrupamento de seletores: acessa um agrupamento de seletores. O argumento é uma lista dos seletores. </a:t>
            </a:r>
          </a:p>
          <a:p>
            <a:pPr marL="457200" lvl="1" indent="0" algn="ctr">
              <a:buNone/>
            </a:pP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" t="35475" r="18990" b="8825"/>
          <a:stretch/>
        </p:blipFill>
        <p:spPr bwMode="auto">
          <a:xfrm>
            <a:off x="1115616" y="2657139"/>
            <a:ext cx="7431236" cy="349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57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Jquery</a:t>
            </a:r>
            <a:r>
              <a:rPr lang="pt-BR" dirty="0"/>
              <a:t>: seleção de elementos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pt-BR" sz="1800" i="1" dirty="0">
                <a:solidFill>
                  <a:srgbClr val="FF0000"/>
                </a:solidFill>
              </a:rPr>
              <a:t>Seletores compostos</a:t>
            </a:r>
          </a:p>
          <a:p>
            <a:pPr marL="457200" lvl="1" indent="0" algn="just">
              <a:buNone/>
            </a:pPr>
            <a:r>
              <a:rPr lang="pt-BR" sz="1800" dirty="0"/>
              <a:t>Seletor composto é formado pela combinação de dois ou mais seletores simples. </a:t>
            </a:r>
          </a:p>
          <a:p>
            <a:pPr marL="457200" lvl="1" indent="0" algn="ctr">
              <a:buNone/>
            </a:pP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050" r="5059" b="17222"/>
          <a:stretch/>
        </p:blipFill>
        <p:spPr bwMode="auto">
          <a:xfrm>
            <a:off x="255202" y="2420888"/>
            <a:ext cx="8636093" cy="356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00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Jquery</a:t>
            </a:r>
            <a:r>
              <a:rPr lang="pt-BR" dirty="0"/>
              <a:t>: seleção de elementos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pt-BR" sz="1800" i="1" dirty="0">
                <a:solidFill>
                  <a:srgbClr val="FF0000"/>
                </a:solidFill>
              </a:rPr>
              <a:t>Seletores filtros básicos (</a:t>
            </a:r>
            <a:r>
              <a:rPr lang="pt-BR" sz="1800" i="1" dirty="0" err="1">
                <a:solidFill>
                  <a:srgbClr val="FF0000"/>
                </a:solidFill>
              </a:rPr>
              <a:t>seletor:first</a:t>
            </a:r>
            <a:r>
              <a:rPr lang="pt-BR" sz="1800" i="1" dirty="0">
                <a:solidFill>
                  <a:srgbClr val="FF0000"/>
                </a:solidFill>
              </a:rPr>
              <a:t>)</a:t>
            </a:r>
          </a:p>
          <a:p>
            <a:pPr marL="457200" lvl="1" indent="0" algn="just">
              <a:buNone/>
            </a:pPr>
            <a:r>
              <a:rPr lang="pt-BR" sz="1800" dirty="0"/>
              <a:t>Acessa a </a:t>
            </a:r>
            <a:r>
              <a:rPr lang="pt-BR" sz="1800" b="1" dirty="0"/>
              <a:t>primeira</a:t>
            </a:r>
            <a:r>
              <a:rPr lang="pt-BR" sz="1800" dirty="0"/>
              <a:t> ocorrência do conjunto de elementos selecionados “</a:t>
            </a:r>
            <a:r>
              <a:rPr lang="pt-BR" sz="1800" i="1" dirty="0"/>
              <a:t>seletor”</a:t>
            </a:r>
            <a:r>
              <a:rPr lang="pt-BR" sz="1800" dirty="0"/>
              <a:t>. </a:t>
            </a:r>
          </a:p>
          <a:p>
            <a:pPr marL="457200" lvl="1" indent="0" algn="ctr">
              <a:buNone/>
            </a:pP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" t="29477" r="18353" b="16023"/>
          <a:stretch/>
        </p:blipFill>
        <p:spPr bwMode="auto">
          <a:xfrm>
            <a:off x="611560" y="2492896"/>
            <a:ext cx="7487321" cy="342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30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Jquery</a:t>
            </a:r>
            <a:r>
              <a:rPr lang="pt-BR" dirty="0"/>
              <a:t>: seleção de elementos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pt-BR" sz="1800" i="1" dirty="0">
                <a:solidFill>
                  <a:srgbClr val="FF0000"/>
                </a:solidFill>
              </a:rPr>
              <a:t>Seletores filtros básicos (</a:t>
            </a:r>
            <a:r>
              <a:rPr lang="pt-BR" sz="1800" i="1" dirty="0" err="1">
                <a:solidFill>
                  <a:srgbClr val="FF0000"/>
                </a:solidFill>
              </a:rPr>
              <a:t>seletor:last</a:t>
            </a:r>
            <a:r>
              <a:rPr lang="pt-BR" sz="1800" i="1" dirty="0">
                <a:solidFill>
                  <a:srgbClr val="FF0000"/>
                </a:solidFill>
              </a:rPr>
              <a:t>)</a:t>
            </a:r>
          </a:p>
          <a:p>
            <a:pPr marL="457200" lvl="1" indent="0" algn="just">
              <a:buNone/>
            </a:pPr>
            <a:r>
              <a:rPr lang="pt-BR" sz="1800" dirty="0"/>
              <a:t>Acessa a </a:t>
            </a:r>
            <a:r>
              <a:rPr lang="pt-BR" sz="1800" b="1" dirty="0"/>
              <a:t>última</a:t>
            </a:r>
            <a:r>
              <a:rPr lang="pt-BR" sz="1800" dirty="0"/>
              <a:t> ocorrência do conjunto de elementos selecionados “</a:t>
            </a:r>
            <a:r>
              <a:rPr lang="pt-BR" sz="1800" i="1" dirty="0"/>
              <a:t>seletor”</a:t>
            </a:r>
            <a:r>
              <a:rPr lang="pt-BR" sz="1800" dirty="0"/>
              <a:t>. </a:t>
            </a:r>
          </a:p>
          <a:p>
            <a:pPr marL="457200" lvl="1" indent="0" algn="ctr">
              <a:buNone/>
            </a:pP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2" r="13575"/>
          <a:stretch/>
        </p:blipFill>
        <p:spPr bwMode="auto">
          <a:xfrm>
            <a:off x="539552" y="2409712"/>
            <a:ext cx="7861542" cy="41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50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Jquery</a:t>
            </a:r>
            <a:r>
              <a:rPr lang="pt-BR" dirty="0"/>
              <a:t>: seleção de elementos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pt-BR" sz="1800" i="1" dirty="0">
                <a:solidFill>
                  <a:srgbClr val="FF0000"/>
                </a:solidFill>
              </a:rPr>
              <a:t>Seletor </a:t>
            </a:r>
            <a:r>
              <a:rPr lang="pt-BR" sz="1800" i="1" dirty="0" err="1">
                <a:solidFill>
                  <a:srgbClr val="FF0000"/>
                </a:solidFill>
              </a:rPr>
              <a:t>odd</a:t>
            </a:r>
            <a:endParaRPr lang="pt-BR" sz="1800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pt-BR" sz="1800" dirty="0"/>
              <a:t>Este seletor é exclusivo da biblioteca, e acessa as ocorrências de ordem ímpar do conjunto de elementos selecionados. </a:t>
            </a:r>
          </a:p>
          <a:p>
            <a:pPr marL="457200" lvl="1" indent="0" algn="ctr">
              <a:buNone/>
            </a:pP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5" r="20316" b="12667"/>
          <a:stretch/>
        </p:blipFill>
        <p:spPr bwMode="auto">
          <a:xfrm>
            <a:off x="755576" y="2564904"/>
            <a:ext cx="7248356" cy="408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389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Jquery</a:t>
            </a:r>
            <a:r>
              <a:rPr lang="pt-BR" dirty="0"/>
              <a:t>: seleção de elementos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pt-BR" sz="1800" i="1" dirty="0">
                <a:solidFill>
                  <a:srgbClr val="FF0000"/>
                </a:solidFill>
              </a:rPr>
              <a:t>Seletor </a:t>
            </a:r>
            <a:r>
              <a:rPr lang="pt-BR" sz="1800" i="1" dirty="0" err="1">
                <a:solidFill>
                  <a:srgbClr val="FF0000"/>
                </a:solidFill>
              </a:rPr>
              <a:t>eq</a:t>
            </a:r>
            <a:endParaRPr lang="pt-BR" sz="1800" i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pt-BR" sz="1800" dirty="0"/>
              <a:t>Este seletor é exclusivo da biblioteca, e acessa a ocorrência de ordem índice no conjunto de elementos selecionados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" t="34672" r="10711" b="4300"/>
          <a:stretch/>
        </p:blipFill>
        <p:spPr bwMode="auto">
          <a:xfrm>
            <a:off x="699247" y="2608169"/>
            <a:ext cx="7398965" cy="382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85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Próxima aula 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ru-RU" sz="4000" dirty="0"/>
              <a:t>JQuery: Atributos </a:t>
            </a:r>
            <a:endParaRPr lang="pt-BR" sz="4000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5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Objetivo</a:t>
            </a:r>
          </a:p>
        </p:txBody>
      </p:sp>
      <p:sp>
        <p:nvSpPr>
          <p:cNvPr id="4098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buFont typeface="Arial" charset="0"/>
              <a:buChar char="•"/>
            </a:pPr>
            <a:r>
              <a:rPr lang="pt-BR" dirty="0"/>
              <a:t>Frameworks: </a:t>
            </a:r>
            <a:r>
              <a:rPr lang="pt-BR" dirty="0" err="1"/>
              <a:t>Jquery</a:t>
            </a:r>
            <a:r>
              <a:rPr lang="pt-BR" dirty="0"/>
              <a:t>;</a:t>
            </a:r>
          </a:p>
          <a:p>
            <a:pPr lvl="1" algn="just">
              <a:buFont typeface="Arial" charset="0"/>
              <a:buChar char="•"/>
            </a:pPr>
            <a:r>
              <a:rPr lang="pt-BR" dirty="0"/>
              <a:t>Instalação; </a:t>
            </a:r>
          </a:p>
          <a:p>
            <a:pPr lvl="1" algn="just">
              <a:buFont typeface="Arial" charset="0"/>
              <a:buChar char="•"/>
            </a:pPr>
            <a:r>
              <a:rPr lang="pt-BR"/>
              <a:t>Seletores.</a:t>
            </a:r>
            <a:endParaRPr lang="pt-BR" dirty="0"/>
          </a:p>
          <a:p>
            <a:pPr lvl="1" algn="just">
              <a:buFont typeface="Arial" charset="0"/>
              <a:buChar char="•"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err="1"/>
              <a:t>Jquery</a:t>
            </a:r>
            <a:r>
              <a:rPr lang="pt-BR" dirty="0"/>
              <a:t>. O que é isso?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err="1"/>
              <a:t>Jquery</a:t>
            </a:r>
            <a:r>
              <a:rPr lang="pt-BR" sz="2000" dirty="0"/>
              <a:t> nada mais é do que uma biblioteca </a:t>
            </a:r>
            <a:r>
              <a:rPr lang="pt-BR" sz="2000" dirty="0" err="1"/>
              <a:t>javascript</a:t>
            </a:r>
            <a:r>
              <a:rPr lang="pt-BR" sz="2000" dirty="0"/>
              <a:t> que é disponibilizada gratuitamente, ou seja, pode ser utilizada tanto para projetos pessoais como comerciais. </a:t>
            </a:r>
          </a:p>
          <a:p>
            <a:endParaRPr lang="pt-BR" sz="2000" dirty="0"/>
          </a:p>
          <a:p>
            <a:r>
              <a:rPr lang="pt-BR" sz="2000" dirty="0"/>
              <a:t>O framework </a:t>
            </a:r>
            <a:r>
              <a:rPr lang="pt-BR" sz="2000" dirty="0" err="1"/>
              <a:t>jquery</a:t>
            </a:r>
            <a:r>
              <a:rPr lang="pt-BR" sz="2000" dirty="0"/>
              <a:t> foi criado por John </a:t>
            </a:r>
            <a:r>
              <a:rPr lang="pt-BR" sz="2000" dirty="0" err="1"/>
              <a:t>Resig</a:t>
            </a:r>
            <a:r>
              <a:rPr lang="pt-BR" sz="2000" dirty="0"/>
              <a:t>, sua ideia principal era tornar simples e prático o desenvolvimento da linguagem </a:t>
            </a:r>
            <a:r>
              <a:rPr lang="pt-BR" sz="2000" dirty="0" err="1"/>
              <a:t>javascript</a:t>
            </a:r>
            <a:r>
              <a:rPr lang="pt-BR" sz="2000" dirty="0"/>
              <a:t>.</a:t>
            </a:r>
          </a:p>
          <a:p>
            <a:pPr marL="120650" indent="0">
              <a:buNone/>
            </a:pPr>
            <a:r>
              <a:rPr lang="pt-BR" sz="2000" dirty="0"/>
              <a:t> </a:t>
            </a:r>
          </a:p>
          <a:p>
            <a:r>
              <a:rPr lang="pt-BR" sz="2000" dirty="0"/>
              <a:t>O objetivo de John foi alcançado com êxito, pois </a:t>
            </a:r>
            <a:r>
              <a:rPr lang="pt-BR" sz="2000" dirty="0" err="1"/>
              <a:t>jquery</a:t>
            </a:r>
            <a:r>
              <a:rPr lang="pt-BR" sz="2000" dirty="0"/>
              <a:t> tornou-se uma maneira simples e fácil de desenvolver </a:t>
            </a:r>
            <a:r>
              <a:rPr lang="pt-BR" sz="2000" dirty="0" err="1"/>
              <a:t>javascript</a:t>
            </a:r>
            <a:r>
              <a:rPr lang="pt-BR" sz="2000" dirty="0"/>
              <a:t>, pois está ao alcance de desenvolvedores experientes, mas também pode ser utilizada por programadores que não possuem grandes habilidades. </a:t>
            </a:r>
          </a:p>
          <a:p>
            <a:pPr lvl="1"/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err="1"/>
              <a:t>Jquery</a:t>
            </a:r>
            <a:r>
              <a:rPr lang="pt-BR" dirty="0"/>
              <a:t>. Qual sua funcionalidade?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/>
              <a:t>Jquery</a:t>
            </a:r>
            <a:r>
              <a:rPr lang="pt-BR" dirty="0"/>
              <a:t>  proporciona o desenvolvimento de páginas interativas e dinâmicas, suas funcionalidades auxiliam os desenvolvedores na criação de scripts que visam a implementação de web sites baseados nos conceitos de acessibilidade e a usabilidade.</a:t>
            </a:r>
          </a:p>
          <a:p>
            <a:pPr marL="457200" lvl="1" indent="0">
              <a:buNone/>
            </a:pP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3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Padrões web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foi desenvolvida visando atender os padrões web, ou seja, este framework busca a compatibilidade com todos os navegadores, além de oferecer suporte ao CSS 3. </a:t>
            </a:r>
          </a:p>
          <a:p>
            <a:r>
              <a:rPr lang="pt-BR" dirty="0"/>
              <a:t>A biblioteca busca seguir todos os padrões da W3C, mas cabe ao desenvolver escrever scripts de forma </a:t>
            </a:r>
            <a:r>
              <a:rPr lang="pt-BR" b="1" dirty="0"/>
              <a:t>progressiva </a:t>
            </a:r>
            <a:r>
              <a:rPr lang="pt-BR" dirty="0"/>
              <a:t>e não </a:t>
            </a:r>
            <a:r>
              <a:rPr lang="pt-BR" b="1" dirty="0"/>
              <a:t>obstrutiva.</a:t>
            </a:r>
            <a:endParaRPr lang="pt-BR" dirty="0"/>
          </a:p>
          <a:p>
            <a:pPr marL="457200" lvl="1" indent="0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7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Utilização do framework </a:t>
            </a:r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Alterar estilos em tempo de execução; </a:t>
            </a:r>
          </a:p>
          <a:p>
            <a:pPr lvl="0"/>
            <a:r>
              <a:rPr lang="pt-BR" dirty="0"/>
              <a:t>Proporciona interatividade; </a:t>
            </a:r>
          </a:p>
          <a:p>
            <a:pPr lvl="0"/>
            <a:r>
              <a:rPr lang="pt-BR" dirty="0"/>
              <a:t>Implementa animações;</a:t>
            </a:r>
          </a:p>
          <a:p>
            <a:pPr lvl="0"/>
            <a:r>
              <a:rPr lang="pt-BR" dirty="0"/>
              <a:t>Adiciona efeitos visuais; </a:t>
            </a:r>
          </a:p>
          <a:p>
            <a:pPr lvl="0"/>
            <a:r>
              <a:rPr lang="pt-BR" dirty="0"/>
              <a:t>Acesso ao servidor, sem a necessidade de recarregar a página (com auxilio de Ajax); </a:t>
            </a:r>
          </a:p>
          <a:p>
            <a:pPr lvl="0"/>
            <a:r>
              <a:rPr lang="pt-BR" dirty="0"/>
              <a:t>Manipulação do DOM;</a:t>
            </a:r>
          </a:p>
          <a:p>
            <a:pPr marL="457200" lvl="1" indent="0">
              <a:buNone/>
            </a:pP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2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err="1"/>
              <a:t>Jquery</a:t>
            </a:r>
            <a:r>
              <a:rPr lang="pt-BR" dirty="0"/>
              <a:t>. Na prática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Um script só conseguirá imprimir dinamismo em uma página web, caso seja construído um método de acesso à arvore do documento, com o objetivo de encontrar um elemento HTML. </a:t>
            </a:r>
          </a:p>
          <a:p>
            <a:pPr marL="457200" lvl="1" indent="0">
              <a:buNone/>
            </a:pP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6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 err="1"/>
              <a:t>Jquery</a:t>
            </a:r>
            <a:r>
              <a:rPr lang="pt-BR" dirty="0"/>
              <a:t>. Instalação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7850" indent="-457200">
              <a:buFont typeface="+mj-lt"/>
              <a:buAutoNum type="arabicPeriod"/>
            </a:pPr>
            <a:r>
              <a:rPr lang="pt-BR" sz="2000" dirty="0"/>
              <a:t>Para realizar a instalação da biblioteca </a:t>
            </a:r>
            <a:r>
              <a:rPr lang="pt-BR" sz="2000" dirty="0" err="1"/>
              <a:t>Jquery</a:t>
            </a:r>
            <a:r>
              <a:rPr lang="pt-BR" sz="2000" dirty="0"/>
              <a:t>, primeiramente será necessário baixar o arquivo. Este arquivo pode ser encontrado no site: </a:t>
            </a:r>
            <a:r>
              <a:rPr lang="pt-BR" sz="2000" dirty="0">
                <a:hlinkClick r:id="rId2"/>
              </a:rPr>
              <a:t>http://jquery.com/download/</a:t>
            </a:r>
            <a:r>
              <a:rPr lang="pt-BR" sz="2000" dirty="0"/>
              <a:t> . (até o presente momento estamos na versão 1.9.1)</a:t>
            </a:r>
          </a:p>
          <a:p>
            <a:pPr marL="577850" indent="-457200">
              <a:buFont typeface="+mj-lt"/>
              <a:buAutoNum type="arabicPeriod"/>
            </a:pPr>
            <a:r>
              <a:rPr lang="pt-BR" sz="2000" dirty="0"/>
              <a:t>O segundo passo, será a inclusão da biblioteca no documento </a:t>
            </a:r>
            <a:r>
              <a:rPr lang="pt-BR" sz="2000" dirty="0" err="1"/>
              <a:t>html</a:t>
            </a:r>
            <a:r>
              <a:rPr lang="pt-BR" sz="2000" dirty="0"/>
              <a:t>. Esta inclusão é feita a partir do código abaixo. </a:t>
            </a:r>
          </a:p>
          <a:p>
            <a:pPr marL="120650" indent="0">
              <a:buNone/>
            </a:pPr>
            <a:r>
              <a:rPr lang="pt-BR" sz="2000" dirty="0"/>
              <a:t>  </a:t>
            </a:r>
          </a:p>
          <a:p>
            <a:pPr lvl="1"/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2" t="20803" r="51697" b="70375"/>
          <a:stretch/>
        </p:blipFill>
        <p:spPr bwMode="auto">
          <a:xfrm>
            <a:off x="1088571" y="3645024"/>
            <a:ext cx="5573486" cy="72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59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pt-BR" dirty="0"/>
              <a:t>Exemplo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pt-BR" dirty="0"/>
              <a:t>O exemplo abaixo, demonstra como encontramos um elemento utilizando o </a:t>
            </a:r>
            <a:r>
              <a:rPr lang="pt-BR" dirty="0" err="1"/>
              <a:t>javAscript</a:t>
            </a:r>
            <a:r>
              <a:rPr lang="pt-BR" dirty="0"/>
              <a:t> puro.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br>
              <a:rPr lang="pt-BR" dirty="0"/>
            </a:b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>
              <a:hlinkClick r:id="rId2" action="ppaction://hlinkfile"/>
            </a:endParaRPr>
          </a:p>
          <a:p>
            <a:pPr marL="457200" lvl="1" indent="0">
              <a:buNone/>
            </a:pPr>
            <a:r>
              <a:rPr lang="pt-BR" dirty="0">
                <a:hlinkClick r:id="rId2" action="ppaction://hlinkfile"/>
              </a:rPr>
              <a:t>javascript_puro.html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9" r="29541" b="28877"/>
          <a:stretch/>
        </p:blipFill>
        <p:spPr bwMode="auto">
          <a:xfrm>
            <a:off x="1189177" y="2636912"/>
            <a:ext cx="6409260" cy="327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062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Tema do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1866</TotalTime>
  <Words>584</Words>
  <Application>Microsoft Office PowerPoint</Application>
  <PresentationFormat>Apresentação na tela (4:3)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Tema1</vt:lpstr>
      <vt:lpstr>Desenvolvimento de Aplicações Dinâmicas  </vt:lpstr>
      <vt:lpstr>Objetivo</vt:lpstr>
      <vt:lpstr>Jquery. O que é isso?</vt:lpstr>
      <vt:lpstr>Jquery. Qual sua funcionalidade?</vt:lpstr>
      <vt:lpstr>Padrões web</vt:lpstr>
      <vt:lpstr>Utilização do framework jquery</vt:lpstr>
      <vt:lpstr>Jquery. Na prática</vt:lpstr>
      <vt:lpstr>Jquery. Instalação</vt:lpstr>
      <vt:lpstr>Exemplo javascript</vt:lpstr>
      <vt:lpstr>Exemplo Jquery</vt:lpstr>
      <vt:lpstr>Jquery: seleção de elementos</vt:lpstr>
      <vt:lpstr>Jquery: seleção de elementos</vt:lpstr>
      <vt:lpstr>Jquery: seleção de elementos</vt:lpstr>
      <vt:lpstr>Jquery: seleção de elementos</vt:lpstr>
      <vt:lpstr>Jquery: seleção de elementos</vt:lpstr>
      <vt:lpstr>Jquery: seleção de elementos</vt:lpstr>
      <vt:lpstr>Jquery: seleção de elementos</vt:lpstr>
      <vt:lpstr>Jquery: seleção de elementos</vt:lpstr>
      <vt:lpstr>Próxima aula </vt:lpstr>
    </vt:vector>
  </TitlesOfParts>
  <Company>Xavier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</dc:creator>
  <cp:lastModifiedBy>Thiago Souza Xavier</cp:lastModifiedBy>
  <cp:revision>216</cp:revision>
  <dcterms:created xsi:type="dcterms:W3CDTF">2011-09-20T23:27:26Z</dcterms:created>
  <dcterms:modified xsi:type="dcterms:W3CDTF">2016-10-18T20:19:26Z</dcterms:modified>
</cp:coreProperties>
</file>