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9" r:id="rId4"/>
    <p:sldId id="310" r:id="rId5"/>
    <p:sldId id="311" r:id="rId6"/>
    <p:sldId id="307" r:id="rId7"/>
    <p:sldId id="313" r:id="rId8"/>
    <p:sldId id="314" r:id="rId9"/>
    <p:sldId id="315" r:id="rId10"/>
    <p:sldId id="316" r:id="rId11"/>
    <p:sldId id="319" r:id="rId12"/>
    <p:sldId id="320" r:id="rId13"/>
    <p:sldId id="312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756" autoAdjust="0"/>
  </p:normalViewPr>
  <p:slideViewPr>
    <p:cSldViewPr>
      <p:cViewPr>
        <p:scale>
          <a:sx n="70" d="100"/>
          <a:sy n="70" d="100"/>
        </p:scale>
        <p:origin x="-53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C7AEA6-65AA-4E97-81B5-BA747B0DF5E1}" type="datetimeFigureOut">
              <a:rPr lang="pt-BR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2E011-CFF1-4461-B1C1-A114DEA75D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34A108-F591-4C1E-A4A5-D2CD28961175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8BAF-B85B-4BC7-B2C2-5E008FAF03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1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C55D7-B23A-4EDB-B99B-997741EE0E7D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5FFF6-3D79-4AF5-8196-A62F29C2CA8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75A47-6FD3-4BED-BDFC-82BD7EF2A33C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38F1A-A368-40B2-AB72-B3EF6A53B2C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951F40-11AF-4158-9729-5D66EB3ABC79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09E09-E173-43CC-B5B1-A725E524B8C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9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A81B8-08DD-4170-87EC-D129C1923C5E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2DA33-687C-415C-8FF2-20EBFF11D40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E00F44-9FEF-4FCF-9327-DB6D708AB30A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70412-D2CB-49FE-AD3F-EF457BA1FC4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ADC14-1933-49A0-B21A-FB7B37D2A02E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C2A6C-8AE7-4D55-AD23-8F03AC8CBAB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95F32-61E6-4CA9-826B-E7A474B19333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E476F-BE80-431B-A6D7-AE3F57CADC7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8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98276-0A79-4B4B-986A-891C4AF4E2B6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42238-FBEC-49C4-BBB6-816D71572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8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CC71A-CE04-4151-A076-F169CECB7627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24CCA-59E2-437D-B772-378D732E5CE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7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82E20D-DBF2-4AC4-9881-39CCF03A335F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FB790B-3B50-4FA5-83E7-68A26A846D6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398B60-1F0F-4396-BCA8-F484767C7A5D}" type="datetimeFigureOut">
              <a:rPr lang="pt-BR" smtClean="0"/>
              <a:pPr>
                <a:defRPr/>
              </a:pPr>
              <a:t>08/09/2015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09D247-871F-45F2-A53E-7D139D637CA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98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Desenvolvimento de Aplicações Dinâmicas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  <a:p>
            <a:pPr eaLnBrk="1" hangingPunct="1"/>
            <a:endParaRPr lang="pt-BR" smtClean="0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Onclick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 l="3413" t="17953" r="49254" b="44701"/>
          <a:stretch>
            <a:fillRect/>
          </a:stretch>
        </p:blipFill>
        <p:spPr bwMode="auto">
          <a:xfrm>
            <a:off x="1692275" y="2060575"/>
            <a:ext cx="6491288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</a:t>
            </a:r>
            <a:r>
              <a:rPr lang="pt-BR" dirty="0" err="1" smtClean="0"/>
              <a:t>onselect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t="19097" r="46614" b="52257"/>
          <a:stretch>
            <a:fillRect/>
          </a:stretch>
        </p:blipFill>
        <p:spPr bwMode="auto">
          <a:xfrm>
            <a:off x="1214414" y="1714488"/>
            <a:ext cx="585788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</a:t>
            </a:r>
            <a:r>
              <a:rPr lang="pt-BR" dirty="0" err="1" smtClean="0"/>
              <a:t>onsubmit</a:t>
            </a: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t="18229" r="50521" b="38368"/>
          <a:stretch>
            <a:fillRect/>
          </a:stretch>
        </p:blipFill>
        <p:spPr bwMode="auto">
          <a:xfrm>
            <a:off x="1928794" y="1714488"/>
            <a:ext cx="542925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Exercícios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Criar todos os exemplos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Variáveis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pt-BR" smtClean="0"/>
              <a:t>Para declarar variáveis em javascript, não faz-se necessário colocar o tipo da variável, assim temos:</a:t>
            </a:r>
          </a:p>
          <a:p>
            <a:pPr lvl="1" eaLnBrk="1" hangingPunct="1">
              <a:buFont typeface="Arial" charset="0"/>
              <a:buNone/>
            </a:pPr>
            <a:r>
              <a:rPr lang="pt-BR" smtClean="0"/>
              <a:t> </a:t>
            </a:r>
            <a:endParaRPr lang="pt-BR" b="1" smtClean="0"/>
          </a:p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33997" r="32468" b="46429"/>
          <a:stretch>
            <a:fillRect/>
          </a:stretch>
        </p:blipFill>
        <p:spPr bwMode="auto">
          <a:xfrm>
            <a:off x="785813" y="2928938"/>
            <a:ext cx="6786562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Tipos de variáveis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smtClean="0"/>
              <a:t>Globais: </a:t>
            </a:r>
            <a:r>
              <a:rPr lang="pt-BR" sz="2400" smtClean="0"/>
              <a:t>usadas em qualquer parte de uma aplicação;</a:t>
            </a:r>
          </a:p>
          <a:p>
            <a:r>
              <a:rPr lang="pt-BR" sz="2400" b="1" smtClean="0"/>
              <a:t>LOCAIS :</a:t>
            </a:r>
            <a:r>
              <a:rPr lang="pt-BR" sz="2400" smtClean="0"/>
              <a:t>usadas somente na rotina que foi desenvolvida.</a:t>
            </a:r>
            <a:endParaRPr lang="pt-BR" sz="2400" b="1" smtClean="0"/>
          </a:p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" t="28656" r="57712" b="42369"/>
          <a:stretch>
            <a:fillRect/>
          </a:stretch>
        </p:blipFill>
        <p:spPr bwMode="auto">
          <a:xfrm>
            <a:off x="1717675" y="2852738"/>
            <a:ext cx="4995863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Caracteres especiais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40350" r="52934" b="26085"/>
          <a:stretch>
            <a:fillRect/>
          </a:stretch>
        </p:blipFill>
        <p:spPr bwMode="auto">
          <a:xfrm>
            <a:off x="1692275" y="1844675"/>
            <a:ext cx="5199063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Objeto Javascript</a:t>
            </a:r>
          </a:p>
        </p:txBody>
      </p:sp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err="1" smtClean="0"/>
              <a:t>JavaScript</a:t>
            </a:r>
            <a:r>
              <a:rPr lang="pt-BR" dirty="0" smtClean="0"/>
              <a:t> organiza todos os elementos de uma Home Page dentro de uma </a:t>
            </a:r>
            <a:r>
              <a:rPr lang="pt-BR" b="1" dirty="0" smtClean="0"/>
              <a:t>hierarquia</a:t>
            </a:r>
            <a:r>
              <a:rPr lang="pt-BR" dirty="0" smtClean="0"/>
              <a:t>. Cada elemento é visto como um objeto. Os objetos podem ter </a:t>
            </a:r>
            <a:r>
              <a:rPr lang="pt-BR" b="1" dirty="0" smtClean="0"/>
              <a:t>propriedades</a:t>
            </a:r>
            <a:r>
              <a:rPr lang="pt-BR" dirty="0" smtClean="0"/>
              <a:t>, </a:t>
            </a:r>
            <a:r>
              <a:rPr lang="pt-BR" b="1" dirty="0" smtClean="0"/>
              <a:t>métodos</a:t>
            </a:r>
            <a:r>
              <a:rPr lang="pt-BR" dirty="0" smtClean="0"/>
              <a:t> e responder a certos eventos. Por isso é muito importante entender a hierarquia dos objetos HTML.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Você entenderá rapidamente como isto funciona com a ajuda de um exemplo. O exemplo seguinte é uma página HTML simples: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Principais propriedades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5" t="28816" r="27962" b="14189"/>
          <a:stretch>
            <a:fillRect/>
          </a:stretch>
        </p:blipFill>
        <p:spPr bwMode="auto">
          <a:xfrm>
            <a:off x="1506538" y="1628775"/>
            <a:ext cx="6181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smtClean="0"/>
              <a:t>Principais métodos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3" t="50000" r="28458" b="30428"/>
          <a:stretch>
            <a:fillRect/>
          </a:stretch>
        </p:blipFill>
        <p:spPr bwMode="auto">
          <a:xfrm>
            <a:off x="1571625" y="2349500"/>
            <a:ext cx="6073775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  <p:sp>
        <p:nvSpPr>
          <p:cNvPr id="30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Char char="•"/>
            </a:pPr>
            <a:endParaRPr lang="pt-BR" dirty="0" smtClean="0"/>
          </a:p>
          <a:p>
            <a:pPr lvl="2" eaLnBrk="1" hangingPunct="1"/>
            <a:r>
              <a:rPr lang="pt-BR" smtClean="0"/>
              <a:t>Eventos</a:t>
            </a:r>
            <a:endParaRPr lang="pt-BR" dirty="0" smtClean="0"/>
          </a:p>
          <a:p>
            <a:pPr marL="914400" lvl="2" indent="0" eaLnBrk="1" hangingPunct="1">
              <a:buNone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Hierarquia Javascript</a:t>
            </a:r>
          </a:p>
        </p:txBody>
      </p:sp>
      <p:sp>
        <p:nvSpPr>
          <p:cNvPr id="6146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Uma página </a:t>
            </a:r>
            <a:r>
              <a:rPr lang="pt-BR" dirty="0" err="1" smtClean="0"/>
              <a:t>html</a:t>
            </a:r>
            <a:r>
              <a:rPr lang="pt-BR" dirty="0" smtClean="0"/>
              <a:t> é um objeto </a:t>
            </a:r>
            <a:r>
              <a:rPr lang="pt-BR" dirty="0" err="1" smtClean="0"/>
              <a:t>document</a:t>
            </a:r>
            <a:r>
              <a:rPr lang="pt-BR" dirty="0" smtClean="0"/>
              <a:t>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0" t="23563" r="36215" b="44119"/>
          <a:stretch>
            <a:fillRect/>
          </a:stretch>
        </p:blipFill>
        <p:spPr bwMode="auto">
          <a:xfrm>
            <a:off x="2538413" y="2276475"/>
            <a:ext cx="41402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4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Hierarquia Javascript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pt-BR" smtClean="0"/>
              <a:t>Este organograma representa a hierarquia do html acima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9" t="59065" r="28955" b="18010"/>
          <a:stretch>
            <a:fillRect/>
          </a:stretch>
        </p:blipFill>
        <p:spPr bwMode="auto">
          <a:xfrm>
            <a:off x="1476375" y="2852738"/>
            <a:ext cx="5867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0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obter o texto digitado?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 propriedade </a:t>
            </a:r>
            <a:r>
              <a:rPr lang="pt-BR" b="1" dirty="0" err="1" smtClean="0"/>
              <a:t>value</a:t>
            </a:r>
            <a:r>
              <a:rPr lang="pt-BR" b="1" dirty="0" smtClean="0"/>
              <a:t> </a:t>
            </a:r>
            <a:r>
              <a:rPr lang="pt-BR" dirty="0" smtClean="0"/>
              <a:t>armazena o conteúdo do objeto, ou seja, para obter o texto, basta recuperá-la.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dirty="0" smtClean="0"/>
              <a:t>Exemplo: Chamando a função </a:t>
            </a:r>
            <a:r>
              <a:rPr lang="pt-BR" i="1" dirty="0" err="1" smtClean="0"/>
              <a:t>envioFormulario</a:t>
            </a:r>
            <a:r>
              <a:rPr lang="pt-BR" i="1" dirty="0" smtClean="0"/>
              <a:t>()</a:t>
            </a:r>
            <a:endParaRPr lang="pt-BR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28180" r="58209" b="42526"/>
          <a:stretch>
            <a:fillRect/>
          </a:stretch>
        </p:blipFill>
        <p:spPr bwMode="auto">
          <a:xfrm>
            <a:off x="1763713" y="4005263"/>
            <a:ext cx="5432425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Função </a:t>
            </a:r>
            <a:r>
              <a:rPr lang="pt-BR" i="1" smtClean="0"/>
              <a:t>envioFormulario()</a:t>
            </a:r>
            <a:endParaRPr lang="pt-BR" smtClean="0"/>
          </a:p>
        </p:txBody>
      </p:sp>
      <p:sp>
        <p:nvSpPr>
          <p:cNvPr id="6146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600" dirty="0" smtClean="0"/>
              <a:t>Vamos analisar a função </a:t>
            </a:r>
            <a:r>
              <a:rPr lang="pt-BR" sz="3600" dirty="0" err="1" smtClean="0"/>
              <a:t>envioFormulario</a:t>
            </a:r>
            <a:r>
              <a:rPr lang="pt-BR" sz="3600" dirty="0" smtClean="0"/>
              <a:t>();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pt-BR" sz="3800" dirty="0" smtClean="0"/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pt-BR" sz="3800" dirty="0" smtClean="0"/>
              <a:t>Primeiro temos o objeto </a:t>
            </a:r>
            <a:r>
              <a:rPr lang="pt-BR" sz="3800" dirty="0" err="1" smtClean="0"/>
              <a:t>form</a:t>
            </a:r>
            <a:r>
              <a:rPr lang="pt-BR" sz="3800" dirty="0" smtClean="0"/>
              <a:t>[0] ;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pt-BR" sz="3800" dirty="0" smtClean="0"/>
              <a:t>Este objeto possui os </a:t>
            </a:r>
            <a:r>
              <a:rPr lang="pt-BR" sz="3800" dirty="0" err="1" smtClean="0"/>
              <a:t>elements</a:t>
            </a:r>
            <a:r>
              <a:rPr lang="pt-BR" sz="3800" dirty="0" smtClean="0"/>
              <a:t>[0].</a:t>
            </a:r>
            <a:r>
              <a:rPr lang="pt-BR" sz="3800" dirty="0" err="1" smtClean="0"/>
              <a:t>value</a:t>
            </a:r>
            <a:r>
              <a:rPr lang="pt-BR" sz="3800" dirty="0" smtClean="0"/>
              <a:t> que é o nome e o </a:t>
            </a:r>
            <a:r>
              <a:rPr lang="pt-BR" sz="3800" dirty="0" err="1" smtClean="0"/>
              <a:t>elements</a:t>
            </a:r>
            <a:r>
              <a:rPr lang="pt-BR" sz="3800" dirty="0" smtClean="0"/>
              <a:t>[1].</a:t>
            </a:r>
            <a:r>
              <a:rPr lang="pt-BR" sz="3800" dirty="0" err="1" smtClean="0"/>
              <a:t>value</a:t>
            </a:r>
            <a:r>
              <a:rPr lang="pt-BR" sz="3800" dirty="0" smtClean="0"/>
              <a:t> referente a idade;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8" t="30273" r="39055" b="49219"/>
          <a:stretch>
            <a:fillRect/>
          </a:stretch>
        </p:blipFill>
        <p:spPr bwMode="auto">
          <a:xfrm>
            <a:off x="857250" y="2214563"/>
            <a:ext cx="55006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Document.Write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pt-BR" sz="2400" smtClean="0"/>
              <a:t>O método write() do objeto document destina-se a escrever marcação HTML com uso da JavaScript</a:t>
            </a:r>
          </a:p>
          <a:p>
            <a:pPr marL="0" indent="0" eaLnBrk="1" hangingPunct="1">
              <a:buFont typeface="Arial" charset="0"/>
              <a:buNone/>
            </a:pPr>
            <a:r>
              <a:rPr lang="pt-BR" sz="2400" smtClean="0"/>
              <a:t>Exemplo: </a:t>
            </a:r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/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r>
              <a:rPr lang="pt-BR" sz="2400" smtClean="0"/>
              <a:t/>
            </a:r>
            <a:br>
              <a:rPr lang="pt-BR" sz="2400" smtClean="0"/>
            </a:br>
            <a:endParaRPr lang="pt-BR" sz="240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0506" r="37408" b="21875"/>
          <a:stretch>
            <a:fillRect/>
          </a:stretch>
        </p:blipFill>
        <p:spPr bwMode="auto">
          <a:xfrm>
            <a:off x="571500" y="3143250"/>
            <a:ext cx="7929563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3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Formulário dois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/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r>
              <a:rPr lang="pt-BR" sz="2400" smtClean="0"/>
              <a:t>Se analisarmos as funções </a:t>
            </a:r>
            <a:r>
              <a:rPr lang="pt-BR" sz="2400" b="1" i="1" smtClean="0">
                <a:solidFill>
                  <a:srgbClr val="FF0000"/>
                </a:solidFill>
              </a:rPr>
              <a:t>envioFormulario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smtClean="0"/>
              <a:t>e </a:t>
            </a:r>
            <a:r>
              <a:rPr lang="pt-BR" sz="2400" b="1" i="1" smtClean="0">
                <a:solidFill>
                  <a:srgbClr val="FF0000"/>
                </a:solidFill>
              </a:rPr>
              <a:t>SegundoForm</a:t>
            </a:r>
            <a:r>
              <a:rPr lang="pt-BR" sz="2400" smtClean="0">
                <a:solidFill>
                  <a:srgbClr val="FF0000"/>
                </a:solidFill>
              </a:rPr>
              <a:t> </a:t>
            </a:r>
            <a:r>
              <a:rPr lang="pt-BR" sz="2400" smtClean="0"/>
              <a:t>podemos perceber que o que difere é apenas o indice.  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31841" r="57710" b="53033"/>
          <a:stretch>
            <a:fillRect/>
          </a:stretch>
        </p:blipFill>
        <p:spPr bwMode="auto">
          <a:xfrm>
            <a:off x="638175" y="3789363"/>
            <a:ext cx="515937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23055" r="61143" b="52110"/>
          <a:stretch>
            <a:fillRect/>
          </a:stretch>
        </p:blipFill>
        <p:spPr bwMode="auto">
          <a:xfrm>
            <a:off x="755650" y="1484313"/>
            <a:ext cx="4926013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V="1">
            <a:off x="3779838" y="2708275"/>
            <a:ext cx="3529012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CaixaDeTexto 3"/>
          <p:cNvSpPr txBox="1">
            <a:spLocks noChangeArrowheads="1"/>
          </p:cNvSpPr>
          <p:nvPr/>
        </p:nvSpPr>
        <p:spPr bwMode="auto">
          <a:xfrm>
            <a:off x="7451725" y="2555875"/>
            <a:ext cx="1081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Form[1]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3563938" y="1797050"/>
            <a:ext cx="273685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CaixaDeTexto 12"/>
          <p:cNvSpPr txBox="1">
            <a:spLocks noChangeArrowheads="1"/>
          </p:cNvSpPr>
          <p:nvPr/>
        </p:nvSpPr>
        <p:spPr bwMode="auto">
          <a:xfrm>
            <a:off x="6350000" y="1484313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Form[0]</a:t>
            </a:r>
          </a:p>
        </p:txBody>
      </p:sp>
    </p:spTree>
    <p:extLst>
      <p:ext uri="{BB962C8B-B14F-4D97-AF65-F5344CB8AC3E}">
        <p14:creationId xmlns:p14="http://schemas.microsoft.com/office/powerpoint/2010/main" val="34893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Exemplo de alteração da propriedade src (imagem)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/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endParaRPr lang="pt-BR" sz="2400" smtClean="0"/>
          </a:p>
          <a:p>
            <a:pPr marL="0" indent="0" eaLnBrk="1" hangingPunct="1">
              <a:buFont typeface="Arial" charset="0"/>
              <a:buNone/>
            </a:pPr>
            <a:r>
              <a:rPr lang="pt-BR" sz="2400" smtClean="0"/>
              <a:t/>
            </a:r>
            <a:br>
              <a:rPr lang="pt-BR" sz="2400" smtClean="0"/>
            </a:br>
            <a:endParaRPr lang="pt-BR" sz="240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14487" r="15820" b="32974"/>
          <a:stretch>
            <a:fillRect/>
          </a:stretch>
        </p:blipFill>
        <p:spPr bwMode="auto">
          <a:xfrm>
            <a:off x="273050" y="1916113"/>
            <a:ext cx="8763000" cy="450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 smtClean="0"/>
              <a:t>Criar um documento </a:t>
            </a:r>
            <a:r>
              <a:rPr lang="pt-BR" sz="2400" dirty="0" err="1" smtClean="0"/>
              <a:t>html</a:t>
            </a:r>
            <a:r>
              <a:rPr lang="pt-BR" sz="2400" dirty="0" smtClean="0"/>
              <a:t> que altere as imagens ao selecionar um botão “</a:t>
            </a:r>
            <a:r>
              <a:rPr lang="pt-BR" sz="2400" dirty="0" err="1" smtClean="0"/>
              <a:t>checkBox</a:t>
            </a:r>
            <a:r>
              <a:rPr lang="pt-BR" sz="2400" dirty="0" smtClean="0"/>
              <a:t>”.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pt-BR" sz="2400" dirty="0" smtClean="0"/>
              <a:t>Criar um documento </a:t>
            </a:r>
            <a:r>
              <a:rPr lang="pt-BR" sz="2400" dirty="0" err="1" smtClean="0"/>
              <a:t>html</a:t>
            </a:r>
            <a:r>
              <a:rPr lang="pt-BR" sz="2400" dirty="0" smtClean="0"/>
              <a:t>  com um formulário de </a:t>
            </a:r>
            <a:r>
              <a:rPr lang="pt-BR" sz="2400" dirty="0" err="1" smtClean="0"/>
              <a:t>login</a:t>
            </a:r>
            <a:r>
              <a:rPr lang="pt-BR" sz="2400" dirty="0" smtClean="0"/>
              <a:t> e validar estes campos utilizando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. </a:t>
            </a:r>
            <a:endParaRPr lang="pt-BR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pt-BR" sz="2400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</a:t>
            </a:r>
          </a:p>
        </p:txBody>
      </p:sp>
      <p:sp>
        <p:nvSpPr>
          <p:cNvPr id="81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das características da linguagem JavaScript é a utilização de eventos, ou seja, podemos dizer que um evento é uma ação que ocorre na página devido à interação do usuário.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Eventos</a:t>
            </a:r>
          </a:p>
        </p:txBody>
      </p:sp>
      <p:sp>
        <p:nvSpPr>
          <p:cNvPr id="6146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sz="2400" b="1" dirty="0" err="1" smtClean="0"/>
              <a:t>onload</a:t>
            </a:r>
            <a:r>
              <a:rPr lang="pt-BR" sz="2400" dirty="0" smtClean="0"/>
              <a:t> - Ocorre na carga do documento. Ou seja, só ocorre no BODY do documento.</a:t>
            </a:r>
          </a:p>
          <a:p>
            <a:pPr>
              <a:defRPr/>
            </a:pPr>
            <a:r>
              <a:rPr lang="pt-BR" sz="2400" b="1" dirty="0" err="1" smtClean="0"/>
              <a:t>onunload</a:t>
            </a:r>
            <a:r>
              <a:rPr lang="pt-BR" sz="2400" dirty="0" smtClean="0"/>
              <a:t> - Ocorre na descarga (saída) do documento. Também só ocorre no BODY.</a:t>
            </a:r>
          </a:p>
          <a:p>
            <a:pPr>
              <a:defRPr/>
            </a:pPr>
            <a:r>
              <a:rPr lang="pt-BR" sz="2400" b="1" dirty="0" err="1" smtClean="0"/>
              <a:t>onchange</a:t>
            </a:r>
            <a:r>
              <a:rPr lang="pt-BR" sz="2400" dirty="0" smtClean="0"/>
              <a:t> - Ocorre quando o objeto perde o </a:t>
            </a:r>
            <a:r>
              <a:rPr lang="pt-BR" sz="2400" dirty="0" err="1" smtClean="0"/>
              <a:t>focus</a:t>
            </a:r>
            <a:r>
              <a:rPr lang="pt-BR" sz="2400" dirty="0" smtClean="0"/>
              <a:t> e houve mudança de conteúdo. Válido para os objetos </a:t>
            </a:r>
            <a:r>
              <a:rPr lang="pt-BR" sz="2400" dirty="0" err="1" smtClean="0"/>
              <a:t>Text</a:t>
            </a:r>
            <a:r>
              <a:rPr lang="pt-BR" sz="2400" dirty="0" smtClean="0"/>
              <a:t>,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e </a:t>
            </a:r>
            <a:r>
              <a:rPr lang="pt-BR" sz="2400" dirty="0" err="1" smtClean="0"/>
              <a:t>Textarea</a:t>
            </a:r>
            <a:r>
              <a:rPr lang="pt-BR" sz="2400" dirty="0" smtClean="0"/>
              <a:t>.</a:t>
            </a:r>
          </a:p>
          <a:p>
            <a:pPr>
              <a:defRPr/>
            </a:pPr>
            <a:r>
              <a:rPr lang="pt-BR" sz="2400" b="1" dirty="0" err="1" smtClean="0"/>
              <a:t>onblur</a:t>
            </a:r>
            <a:r>
              <a:rPr lang="pt-BR" sz="2400" dirty="0" smtClean="0"/>
              <a:t> - Ocorre quando o objeto perde o </a:t>
            </a:r>
            <a:r>
              <a:rPr lang="pt-BR" sz="2400" dirty="0" err="1" smtClean="0"/>
              <a:t>focus</a:t>
            </a:r>
            <a:r>
              <a:rPr lang="pt-BR" sz="2400" dirty="0" smtClean="0"/>
              <a:t>, </a:t>
            </a:r>
            <a:r>
              <a:rPr lang="pt-BR" sz="2400" b="1" dirty="0" smtClean="0"/>
              <a:t>independente</a:t>
            </a:r>
            <a:r>
              <a:rPr lang="pt-BR" sz="2400" dirty="0" smtClean="0"/>
              <a:t> de ter havido mudança. Válido para os objetos </a:t>
            </a:r>
            <a:r>
              <a:rPr lang="pt-BR" sz="2400" dirty="0" err="1" smtClean="0"/>
              <a:t>Text</a:t>
            </a:r>
            <a:r>
              <a:rPr lang="pt-BR" sz="2400" dirty="0" smtClean="0"/>
              <a:t>, </a:t>
            </a:r>
            <a:r>
              <a:rPr lang="pt-BR" sz="2400" dirty="0" err="1" smtClean="0"/>
              <a:t>Select</a:t>
            </a:r>
            <a:r>
              <a:rPr lang="pt-BR" sz="2400" dirty="0" smtClean="0"/>
              <a:t> e </a:t>
            </a:r>
            <a:r>
              <a:rPr lang="pt-BR" sz="2400" dirty="0" err="1" smtClean="0"/>
              <a:t>Textarea</a:t>
            </a:r>
            <a:r>
              <a:rPr lang="pt-BR" sz="2400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Eventos</a:t>
            </a:r>
          </a:p>
        </p:txBody>
      </p:sp>
      <p:sp>
        <p:nvSpPr>
          <p:cNvPr id="1024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smtClean="0"/>
              <a:t>onfocus</a:t>
            </a:r>
            <a:r>
              <a:rPr lang="pt-BR" sz="2400" smtClean="0"/>
              <a:t> - Ocorre quando o objeto recebe o focus. Válido para os objetos Text, Select e Textarea.</a:t>
            </a:r>
          </a:p>
          <a:p>
            <a:r>
              <a:rPr lang="pt-BR" sz="2400" b="1" smtClean="0"/>
              <a:t>onclick</a:t>
            </a:r>
            <a:r>
              <a:rPr lang="pt-BR" sz="2400" smtClean="0"/>
              <a:t> - Ocorre quando o objeto recebe um Click do Mouse. Válido para os objetos Buton, Checkbox, Radio, Link, Reset e Submit.</a:t>
            </a:r>
          </a:p>
          <a:p>
            <a:r>
              <a:rPr lang="pt-BR" sz="2400" b="1" smtClean="0"/>
              <a:t>onmouseover</a:t>
            </a:r>
            <a:r>
              <a:rPr lang="pt-BR" sz="2400" smtClean="0"/>
              <a:t> - Ocorre quando o ponteiro do mouse passa por sobre o objeto. Válido apenas para Link.</a:t>
            </a:r>
          </a:p>
          <a:p>
            <a:r>
              <a:rPr lang="pt-BR" sz="2400" b="1" smtClean="0"/>
              <a:t>onselect</a:t>
            </a:r>
            <a:r>
              <a:rPr lang="pt-BR" sz="2400" smtClean="0"/>
              <a:t> - Ocorre quando o objeto é selecionado. Válido para os objetos Text e Textarea.</a:t>
            </a:r>
          </a:p>
          <a:p>
            <a:r>
              <a:rPr lang="pt-BR" sz="2400" b="1" smtClean="0"/>
              <a:t>onsubmit</a:t>
            </a:r>
            <a:r>
              <a:rPr lang="pt-BR" sz="2400" smtClean="0"/>
              <a:t> - Ocorre quando um botão tipo Submit recebe um click do mouse. Válido apenas para o Form.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OnLoad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/>
          <a:srcRect l="3415" t="15681" r="40088" b="52789"/>
          <a:stretch>
            <a:fillRect/>
          </a:stretch>
        </p:blipFill>
        <p:spPr bwMode="auto">
          <a:xfrm>
            <a:off x="512763" y="2133600"/>
            <a:ext cx="775017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OnLoad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/>
          <a:srcRect l="3351" t="15768" r="40929" b="55264"/>
          <a:stretch>
            <a:fillRect/>
          </a:stretch>
        </p:blipFill>
        <p:spPr bwMode="auto">
          <a:xfrm>
            <a:off x="762000" y="2060575"/>
            <a:ext cx="7643813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OnChange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/>
          <a:srcRect t="15846" r="34627" b="36281"/>
          <a:stretch>
            <a:fillRect/>
          </a:stretch>
        </p:blipFill>
        <p:spPr bwMode="auto">
          <a:xfrm>
            <a:off x="330200" y="1700213"/>
            <a:ext cx="89662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OnBlur</a:t>
            </a:r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 t="15022" r="47363" b="30174"/>
          <a:stretch>
            <a:fillRect/>
          </a:stretch>
        </p:blipFill>
        <p:spPr bwMode="auto">
          <a:xfrm>
            <a:off x="755650" y="1700213"/>
            <a:ext cx="721995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553</Words>
  <Application>Microsoft Office PowerPoint</Application>
  <PresentationFormat>Apresentação na tela (4:3)</PresentationFormat>
  <Paragraphs>127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Desenvolvimento de Aplicações Dinâmicas  </vt:lpstr>
      <vt:lpstr>Objetivo</vt:lpstr>
      <vt:lpstr>Eventos</vt:lpstr>
      <vt:lpstr>Tipos de Eventos</vt:lpstr>
      <vt:lpstr>Tipos de Eventos</vt:lpstr>
      <vt:lpstr>Exemplo OnLoad</vt:lpstr>
      <vt:lpstr>Exemplo OnLoad</vt:lpstr>
      <vt:lpstr>Exemplo OnChange</vt:lpstr>
      <vt:lpstr>Exemplo OnBlur</vt:lpstr>
      <vt:lpstr>Exemplo Onclick</vt:lpstr>
      <vt:lpstr>Exemplo onselect</vt:lpstr>
      <vt:lpstr>Exemplo onsubmit</vt:lpstr>
      <vt:lpstr>Exercícios</vt:lpstr>
      <vt:lpstr>Variáveis</vt:lpstr>
      <vt:lpstr>Tipos de variáveis</vt:lpstr>
      <vt:lpstr>Caracteres especiais</vt:lpstr>
      <vt:lpstr>Objeto Javascript</vt:lpstr>
      <vt:lpstr>Principais propriedades</vt:lpstr>
      <vt:lpstr>Principais métodos</vt:lpstr>
      <vt:lpstr>Hierarquia Javascript</vt:lpstr>
      <vt:lpstr>Hierarquia Javascript</vt:lpstr>
      <vt:lpstr>Como obter o texto digitado?</vt:lpstr>
      <vt:lpstr>Função envioFormulario()</vt:lpstr>
      <vt:lpstr>Document.Write</vt:lpstr>
      <vt:lpstr>Exemplo Formulário dois</vt:lpstr>
      <vt:lpstr>Exemplo de alteração da propriedade src (imagem)</vt:lpstr>
      <vt:lpstr>Exercícios</vt:lpstr>
    </vt:vector>
  </TitlesOfParts>
  <Company>Xavier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Thiago Souza Xavier</cp:lastModifiedBy>
  <cp:revision>101</cp:revision>
  <dcterms:created xsi:type="dcterms:W3CDTF">2011-09-20T23:27:26Z</dcterms:created>
  <dcterms:modified xsi:type="dcterms:W3CDTF">2015-09-08T19:08:23Z</dcterms:modified>
</cp:coreProperties>
</file>