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357" r:id="rId2"/>
    <p:sldId id="360" r:id="rId3"/>
    <p:sldId id="359" r:id="rId4"/>
    <p:sldId id="384" r:id="rId5"/>
    <p:sldId id="363" r:id="rId6"/>
    <p:sldId id="361" r:id="rId7"/>
    <p:sldId id="362" r:id="rId8"/>
    <p:sldId id="365" r:id="rId9"/>
    <p:sldId id="367" r:id="rId10"/>
    <p:sldId id="364" r:id="rId11"/>
    <p:sldId id="368" r:id="rId12"/>
    <p:sldId id="369" r:id="rId13"/>
    <p:sldId id="370" r:id="rId14"/>
    <p:sldId id="371" r:id="rId15"/>
    <p:sldId id="377" r:id="rId16"/>
    <p:sldId id="372" r:id="rId17"/>
    <p:sldId id="373" r:id="rId18"/>
    <p:sldId id="376" r:id="rId19"/>
    <p:sldId id="378" r:id="rId20"/>
    <p:sldId id="379" r:id="rId21"/>
    <p:sldId id="380" r:id="rId22"/>
    <p:sldId id="381" r:id="rId23"/>
    <p:sldId id="382" r:id="rId24"/>
    <p:sldId id="383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0091EA"/>
    <a:srgbClr val="FF0000"/>
    <a:srgbClr val="00B415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1" autoAdjust="0"/>
    <p:restoredTop sz="94660"/>
  </p:normalViewPr>
  <p:slideViewPr>
    <p:cSldViewPr>
      <p:cViewPr varScale="1">
        <p:scale>
          <a:sx n="68" d="100"/>
          <a:sy n="68" d="100"/>
        </p:scale>
        <p:origin x="145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A6E38-82B1-47BB-A812-313B295FEFF2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089E94-532B-494D-AD7A-712B16D9F5A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98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Explicar um resumo do que</a:t>
            </a:r>
            <a:r>
              <a:rPr lang="pt-BR" baseline="0" dirty="0"/>
              <a:t> vai ser falado neste treinamento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E0DAD-C99C-4E3B-8DA9-C3D35B30562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5294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Explicar um resumo do que</a:t>
            </a:r>
            <a:r>
              <a:rPr lang="pt-BR" baseline="0" dirty="0"/>
              <a:t> vai ser falado neste treinamento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E0DAD-C99C-4E3B-8DA9-C3D35B30562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5232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Explicar um resumo do que</a:t>
            </a:r>
            <a:r>
              <a:rPr lang="pt-BR" baseline="0" dirty="0"/>
              <a:t> vai ser falado neste treinamento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E0DAD-C99C-4E3B-8DA9-C3D35B30562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9289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Explicar um resumo do que</a:t>
            </a:r>
            <a:r>
              <a:rPr lang="pt-BR" baseline="0" dirty="0"/>
              <a:t> vai ser falado neste treinamento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E0DAD-C99C-4E3B-8DA9-C3D35B305626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2497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Explicar um resumo do que</a:t>
            </a:r>
            <a:r>
              <a:rPr lang="pt-BR" baseline="0" dirty="0"/>
              <a:t> vai ser falado neste treinamento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E0DAD-C99C-4E3B-8DA9-C3D35B305626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3983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B7A0F-5B99-4F35-9BDD-321CD3C098FF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B3369-7666-44EB-AEA9-5FA9440DB40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futurecom.com.br/o-que-sao-apps-e-para-que-eles-servem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" y="0"/>
            <a:ext cx="9115425" cy="685800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762000" y="1828800"/>
            <a:ext cx="7162800" cy="292387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latin typeface="Tw Cen MT Condensed" panose="020B0606020104020203" pitchFamily="34" charset="0"/>
              </a:rPr>
              <a:t>Trabalho de Engenharia de software</a:t>
            </a:r>
          </a:p>
          <a:p>
            <a:pPr algn="ctr"/>
            <a:endParaRPr lang="pt-BR" sz="3600" dirty="0">
              <a:latin typeface="Tw Cen MT Condensed" panose="020B0606020104020203" pitchFamily="34" charset="0"/>
            </a:endParaRPr>
          </a:p>
          <a:p>
            <a:pPr algn="ctr"/>
            <a:r>
              <a:rPr lang="pt-BR" sz="3600" dirty="0">
                <a:latin typeface="Tw Cen MT Condensed" panose="020B0606020104020203" pitchFamily="34" charset="0"/>
              </a:rPr>
              <a:t>Desenvolvimento de </a:t>
            </a:r>
            <a:r>
              <a:rPr lang="pt-BR" sz="3600" dirty="0" err="1">
                <a:latin typeface="Tw Cen MT Condensed" panose="020B0606020104020203" pitchFamily="34" charset="0"/>
              </a:rPr>
              <a:t>Apps</a:t>
            </a:r>
            <a:endParaRPr lang="pt-BR" sz="3600" dirty="0">
              <a:latin typeface="Tw Cen MT Condensed" panose="020B0606020104020203" pitchFamily="34" charset="0"/>
            </a:endParaRPr>
          </a:p>
          <a:p>
            <a:pPr algn="ctr"/>
            <a:endParaRPr lang="pt-BR" sz="3600" dirty="0">
              <a:latin typeface="Tw Cen MT Condensed" panose="020B0606020104020203" pitchFamily="34" charset="0"/>
            </a:endParaRPr>
          </a:p>
          <a:p>
            <a:pPr algn="ctr"/>
            <a:r>
              <a:rPr lang="pt-BR" sz="2000" dirty="0">
                <a:latin typeface="Tw Cen MT Condensed" panose="020B0606020104020203" pitchFamily="34" charset="0"/>
              </a:rPr>
              <a:t>Esse trabalho foi desenvolvido para apresentar alguns conceitos de desenvolvimento de aplicações móveis</a:t>
            </a:r>
          </a:p>
        </p:txBody>
      </p:sp>
    </p:spTree>
    <p:extLst>
      <p:ext uri="{BB962C8B-B14F-4D97-AF65-F5344CB8AC3E}">
        <p14:creationId xmlns:p14="http://schemas.microsoft.com/office/powerpoint/2010/main" val="1994737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83577" y="457200"/>
            <a:ext cx="2461085" cy="409106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b" anchorCtr="0">
            <a:noAutofit/>
          </a:bodyPr>
          <a:lstStyle/>
          <a:p>
            <a:pPr>
              <a:lnSpc>
                <a:spcPct val="95000"/>
              </a:lnSpc>
              <a:buClr>
                <a:srgbClr val="F2F2F2"/>
              </a:buClr>
              <a:buSzPct val="25000"/>
              <a:buFont typeface="Arial"/>
              <a:buNone/>
            </a:pPr>
            <a:r>
              <a:rPr lang="en-GB" sz="4000" b="1" dirty="0" err="1">
                <a:solidFill>
                  <a:schemeClr val="bg1"/>
                </a:solidFill>
                <a:latin typeface="Tw Cen MT Condensed" panose="020B0606020104020203" pitchFamily="34" charset="0"/>
                <a:ea typeface="Arial"/>
                <a:cs typeface="Arial"/>
              </a:rPr>
              <a:t>Sumário</a:t>
            </a:r>
            <a:endParaRPr lang="en-GB" sz="4000" b="1" dirty="0">
              <a:solidFill>
                <a:schemeClr val="bg1"/>
              </a:solidFill>
              <a:latin typeface="Tw Cen MT Condensed" panose="020B0606020104020203" pitchFamily="34" charset="0"/>
              <a:ea typeface="Arial"/>
              <a:cs typeface="Arial"/>
            </a:endParaRPr>
          </a:p>
        </p:txBody>
      </p:sp>
      <p:sp>
        <p:nvSpPr>
          <p:cNvPr id="61" name="Shape 230"/>
          <p:cNvSpPr/>
          <p:nvPr/>
        </p:nvSpPr>
        <p:spPr>
          <a:xfrm>
            <a:off x="2944662" y="2514600"/>
            <a:ext cx="1567160" cy="7684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lIns="112465" tIns="74976" rIns="112465" bIns="74976" anchor="ctr" anchorCtr="0">
            <a:noAutofit/>
          </a:bodyPr>
          <a:lstStyle/>
          <a:p>
            <a:pPr>
              <a:buSzPct val="25000"/>
            </a:pPr>
            <a:r>
              <a:rPr lang="en-US" sz="1662" b="1" dirty="0">
                <a:solidFill>
                  <a:srgbClr val="FFFFFF"/>
                </a:solidFill>
                <a:latin typeface="Arial (Corpo)"/>
              </a:rPr>
              <a:t>Android</a:t>
            </a:r>
          </a:p>
        </p:txBody>
      </p:sp>
      <p:sp>
        <p:nvSpPr>
          <p:cNvPr id="62" name="Shape 232"/>
          <p:cNvSpPr/>
          <p:nvPr/>
        </p:nvSpPr>
        <p:spPr>
          <a:xfrm>
            <a:off x="1336907" y="2511319"/>
            <a:ext cx="1562604" cy="768481"/>
          </a:xfrm>
          <a:prstGeom prst="rect">
            <a:avLst/>
          </a:prstGeom>
          <a:solidFill>
            <a:srgbClr val="006982"/>
          </a:solidFill>
          <a:ln>
            <a:noFill/>
          </a:ln>
        </p:spPr>
        <p:txBody>
          <a:bodyPr lIns="112465" tIns="74976" rIns="112465" bIns="74976" anchor="ctr" anchorCtr="0">
            <a:noAutofit/>
          </a:bodyPr>
          <a:lstStyle/>
          <a:p>
            <a:pPr>
              <a:buSzPct val="25000"/>
            </a:pPr>
            <a:r>
              <a:rPr lang="en-US" sz="1662" b="1" dirty="0">
                <a:solidFill>
                  <a:srgbClr val="FFFFFF"/>
                </a:solidFill>
              </a:rPr>
              <a:t>App</a:t>
            </a:r>
          </a:p>
        </p:txBody>
      </p:sp>
      <p:sp>
        <p:nvSpPr>
          <p:cNvPr id="63" name="Rectangle 45"/>
          <p:cNvSpPr/>
          <p:nvPr/>
        </p:nvSpPr>
        <p:spPr>
          <a:xfrm>
            <a:off x="1336907" y="3427667"/>
            <a:ext cx="1532858" cy="756306"/>
          </a:xfrm>
          <a:prstGeom prst="rect">
            <a:avLst/>
          </a:prstGeom>
          <a:solidFill>
            <a:srgbClr val="AFAF00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chemeClr val="accent1"/>
              </a:buClr>
              <a:buSzPct val="25000"/>
            </a:pPr>
            <a:r>
              <a:rPr lang="pt-BR" sz="1662" b="1" dirty="0">
                <a:solidFill>
                  <a:srgbClr val="FFFFFF"/>
                </a:solidFill>
                <a:latin typeface="Arial (Corpo)"/>
              </a:rPr>
              <a:t>Tipos de Apps</a:t>
            </a:r>
          </a:p>
        </p:txBody>
      </p:sp>
      <p:pic>
        <p:nvPicPr>
          <p:cNvPr id="64" name="Imagem 6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33" t="19298" r="19834" b="14034"/>
          <a:stretch/>
        </p:blipFill>
        <p:spPr>
          <a:xfrm>
            <a:off x="2924729" y="3415999"/>
            <a:ext cx="1569678" cy="767974"/>
          </a:xfrm>
          <a:prstGeom prst="rect">
            <a:avLst/>
          </a:prstGeom>
        </p:spPr>
      </p:pic>
      <p:sp>
        <p:nvSpPr>
          <p:cNvPr id="65" name="AutoShape 2" descr="Resultado de imagem para apple inc"/>
          <p:cNvSpPr>
            <a:spLocks noChangeAspect="1" noChangeArrowheads="1"/>
          </p:cNvSpPr>
          <p:nvPr/>
        </p:nvSpPr>
        <p:spPr bwMode="auto">
          <a:xfrm>
            <a:off x="5272930" y="334581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6" name="Imagem 6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73" t="28142" r="12181" b="28142"/>
          <a:stretch/>
        </p:blipFill>
        <p:spPr>
          <a:xfrm>
            <a:off x="6290923" y="3398414"/>
            <a:ext cx="1576347" cy="762000"/>
          </a:xfrm>
          <a:prstGeom prst="rect">
            <a:avLst/>
          </a:prstGeom>
        </p:spPr>
      </p:pic>
      <p:sp>
        <p:nvSpPr>
          <p:cNvPr id="67" name="Rectangle 22"/>
          <p:cNvSpPr/>
          <p:nvPr/>
        </p:nvSpPr>
        <p:spPr>
          <a:xfrm>
            <a:off x="6276261" y="2521613"/>
            <a:ext cx="1567160" cy="768481"/>
          </a:xfrm>
          <a:prstGeom prst="rect">
            <a:avLst/>
          </a:prstGeom>
          <a:solidFill>
            <a:srgbClr val="F08C00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chemeClr val="accent1"/>
              </a:buClr>
            </a:pPr>
            <a:r>
              <a:rPr lang="pt-BR" sz="1477" b="1" dirty="0">
                <a:solidFill>
                  <a:schemeClr val="bg1"/>
                </a:solidFill>
                <a:latin typeface="Arial (Corpo)"/>
              </a:rPr>
              <a:t>Windows Phone</a:t>
            </a:r>
            <a:endParaRPr lang="pt-BR" sz="1662" b="1" dirty="0">
              <a:solidFill>
                <a:schemeClr val="bg1"/>
              </a:solidFill>
              <a:latin typeface="Arial (Corpo)"/>
            </a:endParaRPr>
          </a:p>
        </p:txBody>
      </p:sp>
      <p:sp>
        <p:nvSpPr>
          <p:cNvPr id="68" name="Shape 231"/>
          <p:cNvSpPr/>
          <p:nvPr/>
        </p:nvSpPr>
        <p:spPr>
          <a:xfrm>
            <a:off x="4622689" y="2517904"/>
            <a:ext cx="1567160" cy="772190"/>
          </a:xfrm>
          <a:prstGeom prst="rect">
            <a:avLst/>
          </a:prstGeom>
          <a:solidFill>
            <a:srgbClr val="877873"/>
          </a:solidFill>
          <a:ln>
            <a:noFill/>
          </a:ln>
        </p:spPr>
        <p:txBody>
          <a:bodyPr lIns="112465" tIns="74976" rIns="112465" bIns="74976" anchor="ctr" anchorCtr="0">
            <a:noAutofit/>
          </a:bodyPr>
          <a:lstStyle/>
          <a:p>
            <a:pPr>
              <a:buSzPct val="25000"/>
            </a:pPr>
            <a:r>
              <a:rPr lang="en-US" sz="1662" b="1" dirty="0">
                <a:solidFill>
                  <a:srgbClr val="FFFFFF"/>
                </a:solidFill>
                <a:latin typeface="Arial (Corpo)"/>
              </a:rPr>
              <a:t>iOS</a:t>
            </a:r>
          </a:p>
        </p:txBody>
      </p:sp>
      <p:pic>
        <p:nvPicPr>
          <p:cNvPr id="69" name="Imagem 6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689" y="3398414"/>
            <a:ext cx="1576294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175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3" grpId="0" animBg="1"/>
      <p:bldP spid="65" grpId="0"/>
      <p:bldP spid="6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1371600" y="1524000"/>
            <a:ext cx="6400800" cy="2667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60000"/>
              </a:lnSpc>
            </a:pPr>
            <a:endParaRPr lang="en-US" sz="1400" dirty="0">
              <a:solidFill>
                <a:schemeClr val="tx1"/>
              </a:solidFill>
              <a:latin typeface="Arial" charset="0"/>
              <a:ea typeface="굴림" pitchFamily="34" charset="-127"/>
            </a:endParaRPr>
          </a:p>
        </p:txBody>
      </p:sp>
      <p:sp>
        <p:nvSpPr>
          <p:cNvPr id="23" name="AutoShape 68"/>
          <p:cNvSpPr>
            <a:spLocks noChangeArrowheads="1"/>
          </p:cNvSpPr>
          <p:nvPr/>
        </p:nvSpPr>
        <p:spPr bwMode="gray">
          <a:xfrm>
            <a:off x="609600" y="252244"/>
            <a:ext cx="6696075" cy="635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1">
              <a:defRPr/>
            </a:pPr>
            <a:r>
              <a:rPr kumimoji="1" lang="en-US" altLang="ko-KR" sz="3500" dirty="0" err="1">
                <a:solidFill>
                  <a:schemeClr val="bg1"/>
                </a:solidFill>
                <a:ea typeface="굴림" pitchFamily="34" charset="-127"/>
              </a:rPr>
              <a:t>Desenvolvimento</a:t>
            </a:r>
            <a:r>
              <a:rPr kumimoji="1" lang="en-US" altLang="ko-KR" sz="3500" dirty="0">
                <a:solidFill>
                  <a:schemeClr val="bg1"/>
                </a:solidFill>
                <a:ea typeface="굴림" pitchFamily="34" charset="-127"/>
              </a:rPr>
              <a:t> iOS</a:t>
            </a:r>
          </a:p>
        </p:txBody>
      </p:sp>
      <p:sp>
        <p:nvSpPr>
          <p:cNvPr id="2" name="Retângulo 1"/>
          <p:cNvSpPr/>
          <p:nvPr/>
        </p:nvSpPr>
        <p:spPr>
          <a:xfrm>
            <a:off x="457200" y="2209799"/>
            <a:ext cx="8077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/>
              <a:t>Objective</a:t>
            </a:r>
            <a:r>
              <a:rPr lang="pt-BR" dirty="0"/>
              <a:t>-C é uma linguagem de programação orientada à objetos que é uma mistura da linguagem </a:t>
            </a:r>
            <a:r>
              <a:rPr lang="pt-BR" dirty="0" err="1"/>
              <a:t>Smalltalk</a:t>
            </a:r>
            <a:r>
              <a:rPr lang="pt-BR" dirty="0"/>
              <a:t> (também orientada a objetos) com a linguagem C. </a:t>
            </a:r>
          </a:p>
          <a:p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dirty="0"/>
              <a:t>Swift é uma linguagem de programação consistente e intuitiva, desenvolvida pela Apple. Criada para fornecer ainda mais liberdade para os desenvolvedores. Swift é fácil de usar e em código aberto.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99" y="4918381"/>
            <a:ext cx="3299001" cy="140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31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1371600" y="1524000"/>
            <a:ext cx="6400800" cy="2667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60000"/>
              </a:lnSpc>
            </a:pPr>
            <a:endParaRPr lang="en-US" sz="1400" dirty="0">
              <a:solidFill>
                <a:schemeClr val="tx1"/>
              </a:solidFill>
              <a:latin typeface="Arial" charset="0"/>
              <a:ea typeface="굴림" pitchFamily="34" charset="-127"/>
            </a:endParaRPr>
          </a:p>
        </p:txBody>
      </p:sp>
      <p:sp>
        <p:nvSpPr>
          <p:cNvPr id="23" name="AutoShape 68"/>
          <p:cNvSpPr>
            <a:spLocks noChangeArrowheads="1"/>
          </p:cNvSpPr>
          <p:nvPr/>
        </p:nvSpPr>
        <p:spPr bwMode="gray">
          <a:xfrm>
            <a:off x="838200" y="203200"/>
            <a:ext cx="6696075" cy="635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1">
              <a:defRPr/>
            </a:pPr>
            <a:r>
              <a:rPr kumimoji="1" lang="en-US" altLang="ko-KR" sz="3500" dirty="0">
                <a:solidFill>
                  <a:schemeClr val="bg1"/>
                </a:solidFill>
                <a:ea typeface="굴림" pitchFamily="34" charset="-127"/>
              </a:rPr>
              <a:t>Object C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6800"/>
            <a:ext cx="91440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658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1371600" y="1524000"/>
            <a:ext cx="6400800" cy="2667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60000"/>
              </a:lnSpc>
            </a:pPr>
            <a:endParaRPr lang="en-US" sz="1400" dirty="0">
              <a:solidFill>
                <a:schemeClr val="tx1"/>
              </a:solidFill>
              <a:latin typeface="Arial" charset="0"/>
              <a:ea typeface="굴림" pitchFamily="34" charset="-127"/>
            </a:endParaRPr>
          </a:p>
        </p:txBody>
      </p:sp>
      <p:sp>
        <p:nvSpPr>
          <p:cNvPr id="23" name="AutoShape 68"/>
          <p:cNvSpPr>
            <a:spLocks noChangeArrowheads="1"/>
          </p:cNvSpPr>
          <p:nvPr/>
        </p:nvSpPr>
        <p:spPr bwMode="gray">
          <a:xfrm>
            <a:off x="1076325" y="203200"/>
            <a:ext cx="1362075" cy="635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1">
              <a:defRPr/>
            </a:pPr>
            <a:r>
              <a:rPr kumimoji="1" lang="en-US" altLang="ko-KR" sz="3500" dirty="0">
                <a:solidFill>
                  <a:schemeClr val="bg1"/>
                </a:solidFill>
                <a:ea typeface="굴림" pitchFamily="34" charset="-127"/>
              </a:rPr>
              <a:t>Swift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7" y="990600"/>
            <a:ext cx="9144000" cy="604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219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1371600" y="1524000"/>
            <a:ext cx="6400800" cy="2667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60000"/>
              </a:lnSpc>
            </a:pPr>
            <a:endParaRPr lang="en-US" sz="1400" dirty="0">
              <a:solidFill>
                <a:schemeClr val="tx1"/>
              </a:solidFill>
              <a:latin typeface="Arial" charset="0"/>
              <a:ea typeface="굴림" pitchFamily="34" charset="-127"/>
            </a:endParaRPr>
          </a:p>
        </p:txBody>
      </p:sp>
      <p:sp>
        <p:nvSpPr>
          <p:cNvPr id="23" name="AutoShape 68"/>
          <p:cNvSpPr>
            <a:spLocks noChangeArrowheads="1"/>
          </p:cNvSpPr>
          <p:nvPr/>
        </p:nvSpPr>
        <p:spPr bwMode="gray">
          <a:xfrm>
            <a:off x="1076325" y="203200"/>
            <a:ext cx="1362075" cy="635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1">
              <a:defRPr/>
            </a:pPr>
            <a:r>
              <a:rPr kumimoji="1" lang="en-US" altLang="ko-KR" sz="3500" dirty="0">
                <a:solidFill>
                  <a:schemeClr val="bg1"/>
                </a:solidFill>
                <a:ea typeface="굴림" pitchFamily="34" charset="-127"/>
              </a:rPr>
              <a:t>Swift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085255"/>
            <a:ext cx="914400" cy="892543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076325" y="2133600"/>
            <a:ext cx="7686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Abaixo há alguns aplicativos que já foram desenvolvidos com a linguagem de programação Swift: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8" y="3469640"/>
            <a:ext cx="6985782" cy="338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634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95300" y="457200"/>
            <a:ext cx="2461085" cy="409106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b" anchorCtr="0">
            <a:noAutofit/>
          </a:bodyPr>
          <a:lstStyle/>
          <a:p>
            <a:pPr>
              <a:lnSpc>
                <a:spcPct val="95000"/>
              </a:lnSpc>
              <a:buClr>
                <a:srgbClr val="F2F2F2"/>
              </a:buClr>
              <a:buSzPct val="25000"/>
              <a:buFont typeface="Arial"/>
              <a:buNone/>
            </a:pPr>
            <a:r>
              <a:rPr lang="en-GB" sz="4000" b="1" dirty="0" err="1">
                <a:solidFill>
                  <a:schemeClr val="bg1"/>
                </a:solidFill>
                <a:latin typeface="Tw Cen MT Condensed" panose="020B0606020104020203" pitchFamily="34" charset="0"/>
                <a:ea typeface="Arial"/>
                <a:cs typeface="Arial"/>
              </a:rPr>
              <a:t>Sumário</a:t>
            </a:r>
            <a:endParaRPr lang="en-GB" sz="4000" b="1" dirty="0">
              <a:solidFill>
                <a:schemeClr val="bg1"/>
              </a:solidFill>
              <a:latin typeface="Tw Cen MT Condensed" panose="020B0606020104020203" pitchFamily="34" charset="0"/>
              <a:ea typeface="Arial"/>
              <a:cs typeface="Arial"/>
            </a:endParaRPr>
          </a:p>
        </p:txBody>
      </p:sp>
      <p:sp>
        <p:nvSpPr>
          <p:cNvPr id="43" name="Shape 230"/>
          <p:cNvSpPr/>
          <p:nvPr/>
        </p:nvSpPr>
        <p:spPr>
          <a:xfrm>
            <a:off x="2944662" y="2514600"/>
            <a:ext cx="1567160" cy="7684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lIns="112465" tIns="74976" rIns="112465" bIns="74976" anchor="ctr" anchorCtr="0">
            <a:noAutofit/>
          </a:bodyPr>
          <a:lstStyle/>
          <a:p>
            <a:pPr>
              <a:buSzPct val="25000"/>
            </a:pPr>
            <a:r>
              <a:rPr lang="en-US" sz="1662" b="1" dirty="0">
                <a:solidFill>
                  <a:srgbClr val="FFFFFF"/>
                </a:solidFill>
                <a:latin typeface="Arial (Corpo)"/>
              </a:rPr>
              <a:t>Android</a:t>
            </a:r>
          </a:p>
        </p:txBody>
      </p:sp>
      <p:sp>
        <p:nvSpPr>
          <p:cNvPr id="44" name="Shape 232"/>
          <p:cNvSpPr/>
          <p:nvPr/>
        </p:nvSpPr>
        <p:spPr>
          <a:xfrm>
            <a:off x="1336907" y="2511319"/>
            <a:ext cx="1562604" cy="768481"/>
          </a:xfrm>
          <a:prstGeom prst="rect">
            <a:avLst/>
          </a:prstGeom>
          <a:solidFill>
            <a:srgbClr val="006982"/>
          </a:solidFill>
          <a:ln>
            <a:noFill/>
          </a:ln>
        </p:spPr>
        <p:txBody>
          <a:bodyPr lIns="112465" tIns="74976" rIns="112465" bIns="74976" anchor="ctr" anchorCtr="0">
            <a:noAutofit/>
          </a:bodyPr>
          <a:lstStyle/>
          <a:p>
            <a:pPr>
              <a:buSzPct val="25000"/>
            </a:pPr>
            <a:r>
              <a:rPr lang="en-US" sz="1662" b="1" dirty="0">
                <a:solidFill>
                  <a:srgbClr val="FFFFFF"/>
                </a:solidFill>
              </a:rPr>
              <a:t>App</a:t>
            </a:r>
          </a:p>
        </p:txBody>
      </p:sp>
      <p:sp>
        <p:nvSpPr>
          <p:cNvPr id="45" name="Rectangle 45"/>
          <p:cNvSpPr/>
          <p:nvPr/>
        </p:nvSpPr>
        <p:spPr>
          <a:xfrm>
            <a:off x="1336907" y="3427667"/>
            <a:ext cx="1532858" cy="756306"/>
          </a:xfrm>
          <a:prstGeom prst="rect">
            <a:avLst/>
          </a:prstGeom>
          <a:solidFill>
            <a:srgbClr val="AFAF00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chemeClr val="accent1"/>
              </a:buClr>
              <a:buSzPct val="25000"/>
            </a:pPr>
            <a:r>
              <a:rPr lang="pt-BR" sz="1662" b="1" dirty="0">
                <a:solidFill>
                  <a:srgbClr val="FFFFFF"/>
                </a:solidFill>
                <a:latin typeface="Arial (Corpo)"/>
              </a:rPr>
              <a:t>Tipos de Apps</a:t>
            </a:r>
          </a:p>
        </p:txBody>
      </p:sp>
      <p:pic>
        <p:nvPicPr>
          <p:cNvPr id="47" name="Imagem 4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33" t="19298" r="19834" b="14034"/>
          <a:stretch/>
        </p:blipFill>
        <p:spPr>
          <a:xfrm>
            <a:off x="2924729" y="3415999"/>
            <a:ext cx="1569678" cy="767974"/>
          </a:xfrm>
          <a:prstGeom prst="rect">
            <a:avLst/>
          </a:prstGeom>
        </p:spPr>
      </p:pic>
      <p:sp>
        <p:nvSpPr>
          <p:cNvPr id="48" name="AutoShape 2" descr="Resultado de imagem para apple inc"/>
          <p:cNvSpPr>
            <a:spLocks noChangeAspect="1" noChangeArrowheads="1"/>
          </p:cNvSpPr>
          <p:nvPr/>
        </p:nvSpPr>
        <p:spPr bwMode="auto">
          <a:xfrm>
            <a:off x="5272930" y="334581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9" name="Imagem 4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73" t="28142" r="12181" b="28142"/>
          <a:stretch/>
        </p:blipFill>
        <p:spPr>
          <a:xfrm>
            <a:off x="6290923" y="3398414"/>
            <a:ext cx="1576347" cy="762000"/>
          </a:xfrm>
          <a:prstGeom prst="rect">
            <a:avLst/>
          </a:prstGeom>
        </p:spPr>
      </p:pic>
      <p:sp>
        <p:nvSpPr>
          <p:cNvPr id="50" name="Rectangle 22"/>
          <p:cNvSpPr/>
          <p:nvPr/>
        </p:nvSpPr>
        <p:spPr>
          <a:xfrm>
            <a:off x="6276261" y="2521613"/>
            <a:ext cx="1567160" cy="768481"/>
          </a:xfrm>
          <a:prstGeom prst="rect">
            <a:avLst/>
          </a:prstGeom>
          <a:solidFill>
            <a:srgbClr val="F08C00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chemeClr val="accent1"/>
              </a:buClr>
            </a:pPr>
            <a:r>
              <a:rPr lang="pt-BR" sz="1477" b="1" dirty="0">
                <a:solidFill>
                  <a:schemeClr val="bg1"/>
                </a:solidFill>
                <a:latin typeface="Arial (Corpo)"/>
              </a:rPr>
              <a:t>Windows Phone</a:t>
            </a:r>
            <a:endParaRPr lang="pt-BR" sz="1662" b="1" dirty="0">
              <a:solidFill>
                <a:schemeClr val="bg1"/>
              </a:solidFill>
              <a:latin typeface="Arial (Corpo)"/>
            </a:endParaRPr>
          </a:p>
        </p:txBody>
      </p:sp>
      <p:sp>
        <p:nvSpPr>
          <p:cNvPr id="51" name="Shape 231"/>
          <p:cNvSpPr/>
          <p:nvPr/>
        </p:nvSpPr>
        <p:spPr>
          <a:xfrm>
            <a:off x="4622689" y="2517904"/>
            <a:ext cx="1567160" cy="772190"/>
          </a:xfrm>
          <a:prstGeom prst="rect">
            <a:avLst/>
          </a:prstGeom>
          <a:solidFill>
            <a:srgbClr val="877873"/>
          </a:solidFill>
          <a:ln>
            <a:noFill/>
          </a:ln>
        </p:spPr>
        <p:txBody>
          <a:bodyPr lIns="112465" tIns="74976" rIns="112465" bIns="74976" anchor="ctr" anchorCtr="0">
            <a:noAutofit/>
          </a:bodyPr>
          <a:lstStyle/>
          <a:p>
            <a:pPr>
              <a:buSzPct val="25000"/>
            </a:pPr>
            <a:r>
              <a:rPr lang="en-US" sz="1662" b="1" dirty="0">
                <a:solidFill>
                  <a:srgbClr val="FFFFFF"/>
                </a:solidFill>
                <a:latin typeface="Arial (Corpo)"/>
              </a:rPr>
              <a:t>iOS</a:t>
            </a:r>
          </a:p>
        </p:txBody>
      </p:sp>
      <p:pic>
        <p:nvPicPr>
          <p:cNvPr id="52" name="Imagem 5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689" y="3398414"/>
            <a:ext cx="1576294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738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  <p:bldP spid="48" grpId="0"/>
      <p:bldP spid="5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1371600" y="1524000"/>
            <a:ext cx="6400800" cy="2667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60000"/>
              </a:lnSpc>
            </a:pPr>
            <a:endParaRPr lang="en-US" sz="1400" dirty="0">
              <a:solidFill>
                <a:schemeClr val="tx1"/>
              </a:solidFill>
              <a:latin typeface="Arial" charset="0"/>
              <a:ea typeface="굴림" pitchFamily="34" charset="-127"/>
            </a:endParaRPr>
          </a:p>
        </p:txBody>
      </p:sp>
      <p:sp>
        <p:nvSpPr>
          <p:cNvPr id="23" name="AutoShape 68"/>
          <p:cNvSpPr>
            <a:spLocks noChangeArrowheads="1"/>
          </p:cNvSpPr>
          <p:nvPr/>
        </p:nvSpPr>
        <p:spPr bwMode="gray">
          <a:xfrm>
            <a:off x="457200" y="228601"/>
            <a:ext cx="6696075" cy="635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1">
              <a:defRPr/>
            </a:pPr>
            <a:r>
              <a:rPr kumimoji="1" lang="en-US" altLang="ko-KR" sz="3500" dirty="0" err="1">
                <a:solidFill>
                  <a:schemeClr val="bg1"/>
                </a:solidFill>
                <a:ea typeface="굴림" pitchFamily="34" charset="-127"/>
              </a:rPr>
              <a:t>Desenvolvimento</a:t>
            </a:r>
            <a:r>
              <a:rPr kumimoji="1" lang="en-US" altLang="ko-KR" sz="3500" dirty="0">
                <a:solidFill>
                  <a:schemeClr val="bg1"/>
                </a:solidFill>
                <a:ea typeface="굴림" pitchFamily="34" charset="-127"/>
              </a:rPr>
              <a:t> Windows Phone</a:t>
            </a:r>
          </a:p>
        </p:txBody>
      </p:sp>
      <p:sp>
        <p:nvSpPr>
          <p:cNvPr id="2" name="Retângulo 1"/>
          <p:cNvSpPr/>
          <p:nvPr/>
        </p:nvSpPr>
        <p:spPr>
          <a:xfrm>
            <a:off x="457200" y="2209799"/>
            <a:ext cx="8077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Com o lançamento do Windows 8.1 e Windows Phone 8.1 foi criado um novo tipo de aplicação chamado Universal Apps, cujo objetivo é permitir ao desenvolvedor criar uma só aplicação que possa ser executada nessas duas plataformas (obviamente cada uma com suas características).</a:t>
            </a:r>
            <a:br>
              <a:rPr lang="pt-BR" dirty="0"/>
            </a:br>
            <a:endParaRPr lang="pt-BR" dirty="0"/>
          </a:p>
          <a:p>
            <a:r>
              <a:rPr lang="pt-BR" dirty="0"/>
              <a:t>É possível desenvolver aplicações universais utilizando C#, </a:t>
            </a:r>
            <a:r>
              <a:rPr lang="pt-BR" dirty="0" err="1"/>
              <a:t>JavaScript</a:t>
            </a:r>
            <a:r>
              <a:rPr lang="pt-BR" dirty="0"/>
              <a:t>, Visual Basic ou C++, desde que o suporte a essas linguagens tenha sido instalado no Visual Studio.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437" y="5181600"/>
            <a:ext cx="441960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638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1371600" y="1524000"/>
            <a:ext cx="6400800" cy="2667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60000"/>
              </a:lnSpc>
            </a:pPr>
            <a:endParaRPr lang="en-US" sz="1400" dirty="0">
              <a:solidFill>
                <a:schemeClr val="tx1"/>
              </a:solidFill>
              <a:latin typeface="Arial" charset="0"/>
              <a:ea typeface="굴림" pitchFamily="34" charset="-127"/>
            </a:endParaRPr>
          </a:p>
        </p:txBody>
      </p:sp>
      <p:sp>
        <p:nvSpPr>
          <p:cNvPr id="23" name="AutoShape 68"/>
          <p:cNvSpPr>
            <a:spLocks noChangeArrowheads="1"/>
          </p:cNvSpPr>
          <p:nvPr/>
        </p:nvSpPr>
        <p:spPr bwMode="gray">
          <a:xfrm>
            <a:off x="838200" y="203200"/>
            <a:ext cx="6696075" cy="635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1">
              <a:defRPr/>
            </a:pPr>
            <a:r>
              <a:rPr kumimoji="1" lang="en-US" altLang="ko-KR" sz="3500" dirty="0" err="1">
                <a:solidFill>
                  <a:schemeClr val="bg1"/>
                </a:solidFill>
                <a:ea typeface="굴림" pitchFamily="34" charset="-127"/>
              </a:rPr>
              <a:t>Desenvolvimento</a:t>
            </a:r>
            <a:r>
              <a:rPr kumimoji="1" lang="en-US" altLang="ko-KR" sz="3500" dirty="0">
                <a:solidFill>
                  <a:schemeClr val="bg1"/>
                </a:solidFill>
                <a:ea typeface="굴림" pitchFamily="34" charset="-127"/>
              </a:rPr>
              <a:t> no Visual Studio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" y="990600"/>
            <a:ext cx="91440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019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1371600" y="1524000"/>
            <a:ext cx="6400800" cy="2667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60000"/>
              </a:lnSpc>
            </a:pPr>
            <a:endParaRPr lang="en-US" sz="1400" dirty="0">
              <a:solidFill>
                <a:schemeClr val="tx1"/>
              </a:solidFill>
              <a:latin typeface="Arial" charset="0"/>
              <a:ea typeface="굴림" pitchFamily="34" charset="-127"/>
            </a:endParaRPr>
          </a:p>
        </p:txBody>
      </p:sp>
      <p:sp>
        <p:nvSpPr>
          <p:cNvPr id="23" name="AutoShape 68"/>
          <p:cNvSpPr>
            <a:spLocks noChangeArrowheads="1"/>
          </p:cNvSpPr>
          <p:nvPr/>
        </p:nvSpPr>
        <p:spPr bwMode="gray">
          <a:xfrm>
            <a:off x="838200" y="203200"/>
            <a:ext cx="6696075" cy="635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1">
              <a:defRPr/>
            </a:pPr>
            <a:r>
              <a:rPr kumimoji="1" lang="en-US" altLang="ko-KR" sz="3500" dirty="0" err="1">
                <a:solidFill>
                  <a:schemeClr val="bg1"/>
                </a:solidFill>
                <a:ea typeface="굴림" pitchFamily="34" charset="-127"/>
              </a:rPr>
              <a:t>Desenvolvimento</a:t>
            </a:r>
            <a:r>
              <a:rPr kumimoji="1" lang="en-US" altLang="ko-KR" sz="3500" dirty="0">
                <a:solidFill>
                  <a:schemeClr val="bg1"/>
                </a:solidFill>
                <a:ea typeface="굴림" pitchFamily="34" charset="-127"/>
              </a:rPr>
              <a:t> no Visual Studio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" y="990600"/>
            <a:ext cx="9144000" cy="583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249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63644" y="457200"/>
            <a:ext cx="2461085" cy="409106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b" anchorCtr="0">
            <a:noAutofit/>
          </a:bodyPr>
          <a:lstStyle/>
          <a:p>
            <a:pPr>
              <a:lnSpc>
                <a:spcPct val="95000"/>
              </a:lnSpc>
              <a:buClr>
                <a:srgbClr val="F2F2F2"/>
              </a:buClr>
              <a:buSzPct val="25000"/>
              <a:buFont typeface="Arial"/>
              <a:buNone/>
            </a:pPr>
            <a:r>
              <a:rPr lang="en-GB" sz="4000" b="1" dirty="0" err="1">
                <a:solidFill>
                  <a:schemeClr val="bg1"/>
                </a:solidFill>
                <a:latin typeface="Tw Cen MT Condensed" panose="020B0606020104020203" pitchFamily="34" charset="0"/>
                <a:ea typeface="Arial"/>
                <a:cs typeface="Arial"/>
              </a:rPr>
              <a:t>Sumário</a:t>
            </a:r>
            <a:endParaRPr lang="en-GB" sz="4000" b="1" dirty="0">
              <a:solidFill>
                <a:schemeClr val="bg1"/>
              </a:solidFill>
              <a:latin typeface="Tw Cen MT Condensed" panose="020B0606020104020203" pitchFamily="34" charset="0"/>
              <a:ea typeface="Arial"/>
              <a:cs typeface="Arial"/>
            </a:endParaRPr>
          </a:p>
        </p:txBody>
      </p:sp>
      <p:sp>
        <p:nvSpPr>
          <p:cNvPr id="18" name="Shape 230"/>
          <p:cNvSpPr/>
          <p:nvPr/>
        </p:nvSpPr>
        <p:spPr>
          <a:xfrm>
            <a:off x="2944662" y="2514600"/>
            <a:ext cx="1567160" cy="7684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lIns="112465" tIns="74976" rIns="112465" bIns="74976" anchor="ctr" anchorCtr="0">
            <a:noAutofit/>
          </a:bodyPr>
          <a:lstStyle/>
          <a:p>
            <a:pPr>
              <a:buSzPct val="25000"/>
            </a:pPr>
            <a:r>
              <a:rPr lang="en-US" sz="1662" b="1" dirty="0">
                <a:solidFill>
                  <a:srgbClr val="FFFFFF"/>
                </a:solidFill>
                <a:latin typeface="Arial (Corpo)"/>
              </a:rPr>
              <a:t>Android</a:t>
            </a:r>
          </a:p>
        </p:txBody>
      </p:sp>
      <p:sp>
        <p:nvSpPr>
          <p:cNvPr id="20" name="Shape 232"/>
          <p:cNvSpPr/>
          <p:nvPr/>
        </p:nvSpPr>
        <p:spPr>
          <a:xfrm>
            <a:off x="1336907" y="2511319"/>
            <a:ext cx="1562604" cy="768481"/>
          </a:xfrm>
          <a:prstGeom prst="rect">
            <a:avLst/>
          </a:prstGeom>
          <a:solidFill>
            <a:srgbClr val="006982"/>
          </a:solidFill>
          <a:ln>
            <a:noFill/>
          </a:ln>
        </p:spPr>
        <p:txBody>
          <a:bodyPr lIns="112465" tIns="74976" rIns="112465" bIns="74976" anchor="ctr" anchorCtr="0">
            <a:noAutofit/>
          </a:bodyPr>
          <a:lstStyle/>
          <a:p>
            <a:pPr>
              <a:buSzPct val="25000"/>
            </a:pPr>
            <a:r>
              <a:rPr lang="en-US" sz="1662" b="1" dirty="0">
                <a:solidFill>
                  <a:srgbClr val="FFFFFF"/>
                </a:solidFill>
              </a:rPr>
              <a:t>App</a:t>
            </a:r>
          </a:p>
        </p:txBody>
      </p:sp>
      <p:sp>
        <p:nvSpPr>
          <p:cNvPr id="21" name="Rectangle 45"/>
          <p:cNvSpPr/>
          <p:nvPr/>
        </p:nvSpPr>
        <p:spPr>
          <a:xfrm>
            <a:off x="1336907" y="3427667"/>
            <a:ext cx="1532858" cy="756306"/>
          </a:xfrm>
          <a:prstGeom prst="rect">
            <a:avLst/>
          </a:prstGeom>
          <a:solidFill>
            <a:srgbClr val="AFAF00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chemeClr val="accent1"/>
              </a:buClr>
              <a:buSzPct val="25000"/>
            </a:pPr>
            <a:r>
              <a:rPr lang="pt-BR" sz="1662" b="1" dirty="0">
                <a:solidFill>
                  <a:srgbClr val="FFFFFF"/>
                </a:solidFill>
                <a:latin typeface="Arial (Corpo)"/>
              </a:rPr>
              <a:t>Tipos de Apps</a:t>
            </a:r>
          </a:p>
        </p:txBody>
      </p:sp>
      <p:pic>
        <p:nvPicPr>
          <p:cNvPr id="25" name="Imagem 2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33" t="19298" r="19834" b="14034"/>
          <a:stretch/>
        </p:blipFill>
        <p:spPr>
          <a:xfrm>
            <a:off x="2924729" y="3415999"/>
            <a:ext cx="1569678" cy="767974"/>
          </a:xfrm>
          <a:prstGeom prst="rect">
            <a:avLst/>
          </a:prstGeom>
        </p:spPr>
      </p:pic>
      <p:sp>
        <p:nvSpPr>
          <p:cNvPr id="27" name="AutoShape 2" descr="Resultado de imagem para apple inc"/>
          <p:cNvSpPr>
            <a:spLocks noChangeAspect="1" noChangeArrowheads="1"/>
          </p:cNvSpPr>
          <p:nvPr/>
        </p:nvSpPr>
        <p:spPr bwMode="auto">
          <a:xfrm>
            <a:off x="5272930" y="334581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73" t="28142" r="12181" b="28142"/>
          <a:stretch/>
        </p:blipFill>
        <p:spPr>
          <a:xfrm>
            <a:off x="6290923" y="3398414"/>
            <a:ext cx="1576347" cy="762000"/>
          </a:xfrm>
          <a:prstGeom prst="rect">
            <a:avLst/>
          </a:prstGeom>
        </p:spPr>
      </p:pic>
      <p:sp>
        <p:nvSpPr>
          <p:cNvPr id="31" name="Rectangle 22"/>
          <p:cNvSpPr/>
          <p:nvPr/>
        </p:nvSpPr>
        <p:spPr>
          <a:xfrm>
            <a:off x="6276261" y="2521613"/>
            <a:ext cx="1567160" cy="768481"/>
          </a:xfrm>
          <a:prstGeom prst="rect">
            <a:avLst/>
          </a:prstGeom>
          <a:solidFill>
            <a:srgbClr val="F08C00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chemeClr val="accent1"/>
              </a:buClr>
            </a:pPr>
            <a:r>
              <a:rPr lang="pt-BR" sz="1477" b="1" dirty="0">
                <a:solidFill>
                  <a:schemeClr val="bg1"/>
                </a:solidFill>
                <a:latin typeface="Arial (Corpo)"/>
              </a:rPr>
              <a:t>Windows Phone</a:t>
            </a:r>
            <a:endParaRPr lang="pt-BR" sz="1662" b="1" dirty="0">
              <a:solidFill>
                <a:schemeClr val="bg1"/>
              </a:solidFill>
              <a:latin typeface="Arial (Corpo)"/>
            </a:endParaRPr>
          </a:p>
        </p:txBody>
      </p:sp>
      <p:sp>
        <p:nvSpPr>
          <p:cNvPr id="32" name="Shape 231"/>
          <p:cNvSpPr/>
          <p:nvPr/>
        </p:nvSpPr>
        <p:spPr>
          <a:xfrm>
            <a:off x="4622689" y="2517904"/>
            <a:ext cx="1567160" cy="772190"/>
          </a:xfrm>
          <a:prstGeom prst="rect">
            <a:avLst/>
          </a:prstGeom>
          <a:solidFill>
            <a:srgbClr val="877873"/>
          </a:solidFill>
          <a:ln>
            <a:noFill/>
          </a:ln>
        </p:spPr>
        <p:txBody>
          <a:bodyPr lIns="112465" tIns="74976" rIns="112465" bIns="74976" anchor="ctr" anchorCtr="0">
            <a:noAutofit/>
          </a:bodyPr>
          <a:lstStyle/>
          <a:p>
            <a:pPr>
              <a:buSzPct val="25000"/>
            </a:pPr>
            <a:r>
              <a:rPr lang="en-US" sz="1662" b="1" dirty="0">
                <a:solidFill>
                  <a:srgbClr val="FFFFFF"/>
                </a:solidFill>
                <a:latin typeface="Arial (Corpo)"/>
              </a:rPr>
              <a:t>iOS</a:t>
            </a:r>
          </a:p>
        </p:txBody>
      </p:sp>
      <p:pic>
        <p:nvPicPr>
          <p:cNvPr id="33" name="Imagem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689" y="3398414"/>
            <a:ext cx="1576294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141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7" grpId="0"/>
      <p:bldP spid="31" grpId="0" animBg="1"/>
      <p:bldP spid="3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95296" y="457200"/>
            <a:ext cx="2461085" cy="409106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b" anchorCtr="0">
            <a:noAutofit/>
          </a:bodyPr>
          <a:lstStyle/>
          <a:p>
            <a:pPr>
              <a:lnSpc>
                <a:spcPct val="95000"/>
              </a:lnSpc>
              <a:buClr>
                <a:srgbClr val="F2F2F2"/>
              </a:buClr>
              <a:buSzPct val="25000"/>
              <a:buFont typeface="Arial"/>
              <a:buNone/>
            </a:pPr>
            <a:r>
              <a:rPr lang="en-GB" sz="4000" b="1" dirty="0" err="1">
                <a:solidFill>
                  <a:schemeClr val="bg1"/>
                </a:solidFill>
                <a:latin typeface="Tw Cen MT Condensed" panose="020B0606020104020203" pitchFamily="34" charset="0"/>
                <a:ea typeface="Arial"/>
                <a:cs typeface="Arial"/>
              </a:rPr>
              <a:t>Sumário</a:t>
            </a:r>
            <a:endParaRPr lang="en-GB" sz="4000" b="1" dirty="0">
              <a:solidFill>
                <a:schemeClr val="bg1"/>
              </a:solidFill>
              <a:latin typeface="Tw Cen MT Condensed" panose="020B0606020104020203" pitchFamily="34" charset="0"/>
              <a:ea typeface="Arial"/>
              <a:cs typeface="Arial"/>
            </a:endParaRPr>
          </a:p>
        </p:txBody>
      </p:sp>
      <p:sp>
        <p:nvSpPr>
          <p:cNvPr id="43" name="Shape 230"/>
          <p:cNvSpPr/>
          <p:nvPr/>
        </p:nvSpPr>
        <p:spPr>
          <a:xfrm>
            <a:off x="2944662" y="2514600"/>
            <a:ext cx="1567160" cy="7684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lIns="112465" tIns="74976" rIns="112465" bIns="74976" anchor="ctr" anchorCtr="0">
            <a:noAutofit/>
          </a:bodyPr>
          <a:lstStyle/>
          <a:p>
            <a:pPr>
              <a:buSzPct val="25000"/>
            </a:pPr>
            <a:r>
              <a:rPr lang="en-US" sz="1662" b="1" dirty="0">
                <a:solidFill>
                  <a:srgbClr val="FFFFFF"/>
                </a:solidFill>
                <a:latin typeface="Arial (Corpo)"/>
              </a:rPr>
              <a:t>Android</a:t>
            </a:r>
          </a:p>
        </p:txBody>
      </p:sp>
      <p:sp>
        <p:nvSpPr>
          <p:cNvPr id="44" name="Shape 232"/>
          <p:cNvSpPr/>
          <p:nvPr/>
        </p:nvSpPr>
        <p:spPr>
          <a:xfrm>
            <a:off x="1336907" y="2511319"/>
            <a:ext cx="1562604" cy="768481"/>
          </a:xfrm>
          <a:prstGeom prst="rect">
            <a:avLst/>
          </a:prstGeom>
          <a:solidFill>
            <a:srgbClr val="006982"/>
          </a:solidFill>
          <a:ln>
            <a:noFill/>
          </a:ln>
        </p:spPr>
        <p:txBody>
          <a:bodyPr lIns="112465" tIns="74976" rIns="112465" bIns="74976" anchor="ctr" anchorCtr="0">
            <a:noAutofit/>
          </a:bodyPr>
          <a:lstStyle/>
          <a:p>
            <a:pPr>
              <a:buSzPct val="25000"/>
            </a:pPr>
            <a:r>
              <a:rPr lang="en-US" sz="1662" b="1" dirty="0">
                <a:solidFill>
                  <a:srgbClr val="FFFFFF"/>
                </a:solidFill>
              </a:rPr>
              <a:t>App</a:t>
            </a:r>
          </a:p>
        </p:txBody>
      </p:sp>
      <p:sp>
        <p:nvSpPr>
          <p:cNvPr id="45" name="Rectangle 45"/>
          <p:cNvSpPr/>
          <p:nvPr/>
        </p:nvSpPr>
        <p:spPr>
          <a:xfrm>
            <a:off x="1336907" y="3427667"/>
            <a:ext cx="1532858" cy="756306"/>
          </a:xfrm>
          <a:prstGeom prst="rect">
            <a:avLst/>
          </a:prstGeom>
          <a:solidFill>
            <a:srgbClr val="AFAF00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chemeClr val="accent1"/>
              </a:buClr>
              <a:buSzPct val="25000"/>
            </a:pPr>
            <a:r>
              <a:rPr lang="pt-BR" sz="1662" b="1" dirty="0">
                <a:solidFill>
                  <a:srgbClr val="FFFFFF"/>
                </a:solidFill>
                <a:latin typeface="Arial (Corpo)"/>
              </a:rPr>
              <a:t>Tipos de Apps</a:t>
            </a:r>
          </a:p>
        </p:txBody>
      </p:sp>
      <p:pic>
        <p:nvPicPr>
          <p:cNvPr id="47" name="Imagem 4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33" t="19298" r="19834" b="14034"/>
          <a:stretch/>
        </p:blipFill>
        <p:spPr>
          <a:xfrm>
            <a:off x="2924729" y="3415999"/>
            <a:ext cx="1569678" cy="767974"/>
          </a:xfrm>
          <a:prstGeom prst="rect">
            <a:avLst/>
          </a:prstGeom>
        </p:spPr>
      </p:pic>
      <p:sp>
        <p:nvSpPr>
          <p:cNvPr id="48" name="AutoShape 2" descr="Resultado de imagem para apple inc"/>
          <p:cNvSpPr>
            <a:spLocks noChangeAspect="1" noChangeArrowheads="1"/>
          </p:cNvSpPr>
          <p:nvPr/>
        </p:nvSpPr>
        <p:spPr bwMode="auto">
          <a:xfrm>
            <a:off x="5272930" y="334581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9" name="Imagem 4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73" t="28142" r="12181" b="28142"/>
          <a:stretch/>
        </p:blipFill>
        <p:spPr>
          <a:xfrm>
            <a:off x="6290923" y="3398414"/>
            <a:ext cx="1576347" cy="762000"/>
          </a:xfrm>
          <a:prstGeom prst="rect">
            <a:avLst/>
          </a:prstGeom>
        </p:spPr>
      </p:pic>
      <p:sp>
        <p:nvSpPr>
          <p:cNvPr id="50" name="Rectangle 22"/>
          <p:cNvSpPr/>
          <p:nvPr/>
        </p:nvSpPr>
        <p:spPr>
          <a:xfrm>
            <a:off x="6276261" y="2521613"/>
            <a:ext cx="1567160" cy="768481"/>
          </a:xfrm>
          <a:prstGeom prst="rect">
            <a:avLst/>
          </a:prstGeom>
          <a:solidFill>
            <a:srgbClr val="F08C00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chemeClr val="accent1"/>
              </a:buClr>
            </a:pPr>
            <a:r>
              <a:rPr lang="pt-BR" sz="1477" b="1" dirty="0">
                <a:solidFill>
                  <a:schemeClr val="bg1"/>
                </a:solidFill>
                <a:latin typeface="Arial (Corpo)"/>
              </a:rPr>
              <a:t>Windows Phone</a:t>
            </a:r>
            <a:endParaRPr lang="pt-BR" sz="1662" b="1" dirty="0">
              <a:solidFill>
                <a:schemeClr val="bg1"/>
              </a:solidFill>
              <a:latin typeface="Arial (Corpo)"/>
            </a:endParaRPr>
          </a:p>
        </p:txBody>
      </p:sp>
      <p:sp>
        <p:nvSpPr>
          <p:cNvPr id="51" name="Shape 231"/>
          <p:cNvSpPr/>
          <p:nvPr/>
        </p:nvSpPr>
        <p:spPr>
          <a:xfrm>
            <a:off x="4622689" y="2517904"/>
            <a:ext cx="1567160" cy="772190"/>
          </a:xfrm>
          <a:prstGeom prst="rect">
            <a:avLst/>
          </a:prstGeom>
          <a:solidFill>
            <a:srgbClr val="877873"/>
          </a:solidFill>
          <a:ln>
            <a:noFill/>
          </a:ln>
        </p:spPr>
        <p:txBody>
          <a:bodyPr lIns="112465" tIns="74976" rIns="112465" bIns="74976" anchor="ctr" anchorCtr="0">
            <a:noAutofit/>
          </a:bodyPr>
          <a:lstStyle/>
          <a:p>
            <a:pPr>
              <a:buSzPct val="25000"/>
            </a:pPr>
            <a:r>
              <a:rPr lang="en-US" sz="1662" b="1" dirty="0">
                <a:solidFill>
                  <a:srgbClr val="FFFFFF"/>
                </a:solidFill>
                <a:latin typeface="Arial (Corpo)"/>
              </a:rPr>
              <a:t>iOS</a:t>
            </a:r>
          </a:p>
        </p:txBody>
      </p:sp>
      <p:pic>
        <p:nvPicPr>
          <p:cNvPr id="52" name="Imagem 5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689" y="3398414"/>
            <a:ext cx="1576294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542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5" grpId="0" animBg="1"/>
      <p:bldP spid="48" grpId="0"/>
      <p:bldP spid="50" grpId="0" animBg="1"/>
      <p:bldP spid="5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1371600" y="1524000"/>
            <a:ext cx="6400800" cy="2667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60000"/>
              </a:lnSpc>
            </a:pPr>
            <a:endParaRPr lang="en-US" sz="1400" dirty="0">
              <a:solidFill>
                <a:schemeClr val="tx1"/>
              </a:solidFill>
              <a:latin typeface="Arial" charset="0"/>
              <a:ea typeface="굴림" pitchFamily="34" charset="-127"/>
            </a:endParaRPr>
          </a:p>
        </p:txBody>
      </p:sp>
      <p:sp>
        <p:nvSpPr>
          <p:cNvPr id="23" name="AutoShape 68"/>
          <p:cNvSpPr>
            <a:spLocks noChangeArrowheads="1"/>
          </p:cNvSpPr>
          <p:nvPr/>
        </p:nvSpPr>
        <p:spPr bwMode="gray">
          <a:xfrm>
            <a:off x="685800" y="304800"/>
            <a:ext cx="6696075" cy="635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1">
              <a:defRPr/>
            </a:pPr>
            <a:r>
              <a:rPr kumimoji="1" lang="en-US" altLang="ko-KR" sz="3500" dirty="0">
                <a:solidFill>
                  <a:schemeClr val="bg1"/>
                </a:solidFill>
                <a:ea typeface="굴림" pitchFamily="34" charset="-127"/>
              </a:rPr>
              <a:t>Mobile </a:t>
            </a:r>
            <a:r>
              <a:rPr kumimoji="1" lang="en-US" altLang="ko-KR" sz="3500" dirty="0" err="1">
                <a:solidFill>
                  <a:schemeClr val="bg1"/>
                </a:solidFill>
                <a:ea typeface="굴림" pitchFamily="34" charset="-127"/>
              </a:rPr>
              <a:t>WebApps</a:t>
            </a:r>
            <a:endParaRPr kumimoji="1" lang="en-US" altLang="ko-KR" sz="3500" dirty="0">
              <a:solidFill>
                <a:schemeClr val="bg1"/>
              </a:solidFill>
              <a:ea typeface="굴림" pitchFamily="34" charset="-127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533400" y="2335478"/>
            <a:ext cx="8077200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São executados através de um navegador e tipicamente escritos em HTML5. Os usuários o acessam inicialmente como fariam com um site: eles acessam determinada URL e tem a opção de “instala-lo” na tela principal do seu dispositivo criando um atalho para aquela página. </a:t>
            </a:r>
          </a:p>
          <a:p>
            <a:endParaRPr lang="pt-BR" sz="2300" dirty="0"/>
          </a:p>
        </p:txBody>
      </p:sp>
    </p:spTree>
    <p:extLst>
      <p:ext uri="{BB962C8B-B14F-4D97-AF65-F5344CB8AC3E}">
        <p14:creationId xmlns:p14="http://schemas.microsoft.com/office/powerpoint/2010/main" val="31558629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68"/>
          <p:cNvSpPr>
            <a:spLocks noChangeArrowheads="1"/>
          </p:cNvSpPr>
          <p:nvPr/>
        </p:nvSpPr>
        <p:spPr bwMode="gray">
          <a:xfrm>
            <a:off x="685800" y="418762"/>
            <a:ext cx="6696075" cy="635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1">
              <a:defRPr/>
            </a:pPr>
            <a:endParaRPr kumimoji="1" lang="en-US" altLang="ko-KR" sz="3500" dirty="0">
              <a:solidFill>
                <a:schemeClr val="bg1"/>
              </a:solidFill>
              <a:ea typeface="굴림" pitchFamily="34" charset="-127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667043" y="2438400"/>
            <a:ext cx="8077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É um aplicativo que abre dentro de si uma página web, e essa página web é seu sistema. Feito basicamente com HTML e </a:t>
            </a:r>
            <a:r>
              <a:rPr lang="pt-BR" sz="2400" dirty="0" err="1"/>
              <a:t>JavaScript</a:t>
            </a:r>
            <a:r>
              <a:rPr lang="pt-BR" sz="2400" dirty="0"/>
              <a:t>, a aplicação na verdade ficará dentro de uma aplicação nativa, porém feita em uma linguagem que não é a “ideal” para o dispositivo. </a:t>
            </a:r>
          </a:p>
        </p:txBody>
      </p:sp>
      <p:sp>
        <p:nvSpPr>
          <p:cNvPr id="5" name="AutoShape 68"/>
          <p:cNvSpPr>
            <a:spLocks noChangeArrowheads="1"/>
          </p:cNvSpPr>
          <p:nvPr/>
        </p:nvSpPr>
        <p:spPr bwMode="gray">
          <a:xfrm>
            <a:off x="685800" y="336381"/>
            <a:ext cx="6696075" cy="635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en-US" altLang="ko-KR" sz="3500" dirty="0">
              <a:solidFill>
                <a:schemeClr val="bg1"/>
              </a:solidFill>
              <a:ea typeface="굴림" pitchFamily="34" charset="-127"/>
            </a:endParaRPr>
          </a:p>
          <a:p>
            <a:r>
              <a:rPr kumimoji="1" lang="en-US" altLang="ko-KR" sz="3500" dirty="0" err="1">
                <a:solidFill>
                  <a:schemeClr val="bg1"/>
                </a:solidFill>
                <a:ea typeface="굴림" pitchFamily="34" charset="-127"/>
              </a:rPr>
              <a:t>Aplicativo</a:t>
            </a:r>
            <a:r>
              <a:rPr kumimoji="1" lang="en-US" altLang="ko-KR" sz="3500" dirty="0">
                <a:solidFill>
                  <a:schemeClr val="bg1"/>
                </a:solidFill>
                <a:ea typeface="굴림" pitchFamily="34" charset="-127"/>
              </a:rPr>
              <a:t> </a:t>
            </a:r>
            <a:r>
              <a:rPr kumimoji="1" lang="pt-BR" altLang="ko-KR" sz="3500" dirty="0">
                <a:solidFill>
                  <a:schemeClr val="bg1"/>
                </a:solidFill>
                <a:ea typeface="굴림" pitchFamily="34" charset="-127"/>
              </a:rPr>
              <a:t>H</a:t>
            </a:r>
            <a:r>
              <a:rPr kumimoji="1" lang="pt-BR" sz="3500" dirty="0">
                <a:solidFill>
                  <a:schemeClr val="bg1"/>
                </a:solidFill>
                <a:ea typeface="굴림" pitchFamily="34" charset="-127"/>
              </a:rPr>
              <a:t>íbrido</a:t>
            </a:r>
            <a:br>
              <a:rPr lang="pt-BR" dirty="0"/>
            </a:br>
            <a:endParaRPr kumimoji="1" lang="en-US" altLang="ko-KR" sz="3500" dirty="0">
              <a:solidFill>
                <a:schemeClr val="bg1"/>
              </a:solidFill>
              <a:ea typeface="굴림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162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68"/>
          <p:cNvSpPr>
            <a:spLocks noChangeArrowheads="1"/>
          </p:cNvSpPr>
          <p:nvPr/>
        </p:nvSpPr>
        <p:spPr bwMode="gray">
          <a:xfrm>
            <a:off x="685800" y="418762"/>
            <a:ext cx="6696075" cy="635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1">
              <a:defRPr/>
            </a:pPr>
            <a:endParaRPr kumimoji="1" lang="en-US" altLang="ko-KR" sz="3500" dirty="0">
              <a:solidFill>
                <a:schemeClr val="bg1"/>
              </a:solidFill>
              <a:ea typeface="굴림" pitchFamily="34" charset="-127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667043" y="2590800"/>
            <a:ext cx="8077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É desenvolvido na linguagem de programação “ideal” para o dispositivo. Se for para Android será Java, se for para iOS será </a:t>
            </a:r>
            <a:r>
              <a:rPr lang="pt-BR" sz="2400" dirty="0" err="1"/>
              <a:t>Objective</a:t>
            </a:r>
            <a:r>
              <a:rPr lang="pt-BR" sz="2400" dirty="0"/>
              <a:t> C ou Swift, se for para Windows Phone certamente C#. Desta forma, o aplicativo terá 100% dos recursos do celular acessíveis.</a:t>
            </a:r>
          </a:p>
        </p:txBody>
      </p:sp>
      <p:sp>
        <p:nvSpPr>
          <p:cNvPr id="5" name="AutoShape 68"/>
          <p:cNvSpPr>
            <a:spLocks noChangeArrowheads="1"/>
          </p:cNvSpPr>
          <p:nvPr/>
        </p:nvSpPr>
        <p:spPr bwMode="gray">
          <a:xfrm>
            <a:off x="685800" y="336381"/>
            <a:ext cx="6696075" cy="635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en-US" altLang="ko-KR" sz="3500" dirty="0">
              <a:solidFill>
                <a:schemeClr val="bg1"/>
              </a:solidFill>
              <a:ea typeface="굴림" pitchFamily="34" charset="-127"/>
            </a:endParaRPr>
          </a:p>
          <a:p>
            <a:r>
              <a:rPr kumimoji="1" lang="en-US" altLang="ko-KR" sz="3500" dirty="0" err="1">
                <a:solidFill>
                  <a:schemeClr val="bg1"/>
                </a:solidFill>
                <a:ea typeface="굴림" pitchFamily="34" charset="-127"/>
              </a:rPr>
              <a:t>Aplicativo</a:t>
            </a:r>
            <a:r>
              <a:rPr kumimoji="1" lang="en-US" altLang="ko-KR" sz="3500" dirty="0">
                <a:solidFill>
                  <a:schemeClr val="bg1"/>
                </a:solidFill>
                <a:ea typeface="굴림" pitchFamily="34" charset="-127"/>
              </a:rPr>
              <a:t> </a:t>
            </a:r>
            <a:r>
              <a:rPr kumimoji="1" lang="pt-BR" altLang="ko-KR" sz="3500" dirty="0">
                <a:solidFill>
                  <a:schemeClr val="bg1"/>
                </a:solidFill>
                <a:ea typeface="굴림" pitchFamily="34" charset="-127"/>
              </a:rPr>
              <a:t>Nativo</a:t>
            </a:r>
            <a:br>
              <a:rPr lang="pt-BR" dirty="0"/>
            </a:br>
            <a:endParaRPr kumimoji="1" lang="en-US" altLang="ko-KR" sz="3500" dirty="0">
              <a:solidFill>
                <a:schemeClr val="bg1"/>
              </a:solidFill>
              <a:ea typeface="굴림" pitchFamily="34" charset="-127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872930" y="3244334"/>
            <a:ext cx="26645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  <a:ea typeface="굴림" pitchFamily="34" charset="-127"/>
              </a:rPr>
              <a:t>Visual Studio Visual Studio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4538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68"/>
          <p:cNvSpPr>
            <a:spLocks noChangeArrowheads="1"/>
          </p:cNvSpPr>
          <p:nvPr/>
        </p:nvSpPr>
        <p:spPr bwMode="gray">
          <a:xfrm>
            <a:off x="685800" y="418762"/>
            <a:ext cx="6696075" cy="635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1">
              <a:defRPr/>
            </a:pPr>
            <a:endParaRPr kumimoji="1" lang="en-US" altLang="ko-KR" sz="3500" dirty="0">
              <a:solidFill>
                <a:schemeClr val="bg1"/>
              </a:solidFill>
              <a:ea typeface="굴림" pitchFamily="34" charset="-127"/>
            </a:endParaRPr>
          </a:p>
        </p:txBody>
      </p:sp>
      <p:sp>
        <p:nvSpPr>
          <p:cNvPr id="5" name="AutoShape 68"/>
          <p:cNvSpPr>
            <a:spLocks noChangeArrowheads="1"/>
          </p:cNvSpPr>
          <p:nvPr/>
        </p:nvSpPr>
        <p:spPr bwMode="gray">
          <a:xfrm>
            <a:off x="685800" y="336381"/>
            <a:ext cx="6696075" cy="635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kumimoji="1" lang="en-US" altLang="ko-KR" sz="3500" dirty="0" err="1">
                <a:solidFill>
                  <a:schemeClr val="bg1"/>
                </a:solidFill>
                <a:ea typeface="굴림" pitchFamily="34" charset="-127"/>
              </a:rPr>
              <a:t>Comparativo</a:t>
            </a:r>
            <a:r>
              <a:rPr kumimoji="1" lang="en-US" altLang="ko-KR" sz="3500" dirty="0">
                <a:solidFill>
                  <a:schemeClr val="bg1"/>
                </a:solidFill>
                <a:ea typeface="굴림" pitchFamily="34" charset="-127"/>
              </a:rPr>
              <a:t> </a:t>
            </a:r>
          </a:p>
        </p:txBody>
      </p:sp>
      <p:sp>
        <p:nvSpPr>
          <p:cNvPr id="3" name="Retângulo 2"/>
          <p:cNvSpPr/>
          <p:nvPr/>
        </p:nvSpPr>
        <p:spPr>
          <a:xfrm>
            <a:off x="3872930" y="3244334"/>
            <a:ext cx="26645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  <a:ea typeface="굴림" pitchFamily="34" charset="-127"/>
              </a:rPr>
              <a:t>Visual Studio Visual Studio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3762"/>
            <a:ext cx="9144000" cy="579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8600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68"/>
          <p:cNvSpPr>
            <a:spLocks noChangeArrowheads="1"/>
          </p:cNvSpPr>
          <p:nvPr/>
        </p:nvSpPr>
        <p:spPr bwMode="gray">
          <a:xfrm>
            <a:off x="685800" y="418762"/>
            <a:ext cx="6696075" cy="635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1">
              <a:defRPr/>
            </a:pPr>
            <a:endParaRPr kumimoji="1" lang="en-US" altLang="ko-KR" sz="3500" dirty="0">
              <a:solidFill>
                <a:schemeClr val="bg1"/>
              </a:solidFill>
              <a:ea typeface="굴림" pitchFamily="34" charset="-127"/>
            </a:endParaRPr>
          </a:p>
        </p:txBody>
      </p:sp>
      <p:sp>
        <p:nvSpPr>
          <p:cNvPr id="5" name="AutoShape 68"/>
          <p:cNvSpPr>
            <a:spLocks noChangeArrowheads="1"/>
          </p:cNvSpPr>
          <p:nvPr/>
        </p:nvSpPr>
        <p:spPr bwMode="gray">
          <a:xfrm>
            <a:off x="685800" y="336381"/>
            <a:ext cx="6696075" cy="635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kumimoji="1" lang="en-US" altLang="ko-KR" sz="3500" dirty="0" err="1">
                <a:solidFill>
                  <a:schemeClr val="bg1"/>
                </a:solidFill>
                <a:ea typeface="굴림" pitchFamily="34" charset="-127"/>
              </a:rPr>
              <a:t>Bibliográfia</a:t>
            </a:r>
            <a:r>
              <a:rPr kumimoji="1" lang="en-US" altLang="ko-KR" sz="3500" dirty="0">
                <a:solidFill>
                  <a:schemeClr val="bg1"/>
                </a:solidFill>
                <a:ea typeface="굴림" pitchFamily="34" charset="-127"/>
              </a:rPr>
              <a:t> </a:t>
            </a:r>
          </a:p>
        </p:txBody>
      </p:sp>
      <p:sp>
        <p:nvSpPr>
          <p:cNvPr id="3" name="Retângulo 2"/>
          <p:cNvSpPr/>
          <p:nvPr/>
        </p:nvSpPr>
        <p:spPr>
          <a:xfrm>
            <a:off x="3872930" y="3244334"/>
            <a:ext cx="26645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  <a:ea typeface="굴림" pitchFamily="34" charset="-127"/>
              </a:rPr>
              <a:t>Visual Studio Visual Studio</a:t>
            </a:r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76200" y="1905000"/>
            <a:ext cx="9144000" cy="5183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PT" sz="1900" dirty="0"/>
          </a:p>
          <a:p>
            <a:r>
              <a:rPr lang="pt-PT" sz="1900" dirty="0"/>
              <a:t>www.blog.futurecom.com.br/o-que-sao-apps-e-para-que-eles-servem/</a:t>
            </a:r>
            <a:endParaRPr lang="pt-BR" sz="1900" dirty="0"/>
          </a:p>
          <a:p>
            <a:r>
              <a:rPr lang="pt-BR" sz="1900" dirty="0"/>
              <a:t>www.tiagogouvea.com.br/diferenca-entre-aplicativos-mobile-hibridos-e-nativos</a:t>
            </a:r>
          </a:p>
          <a:p>
            <a:r>
              <a:rPr lang="pt-BR" sz="1900" dirty="0"/>
              <a:t>www.youtube.com/watch?v=389Vju2Csh4 - Por que aplicativos híbridos? www.docs.microsoft.com/pt-br/windows/uwp/get-started/whats-a-uwp</a:t>
            </a:r>
          </a:p>
          <a:p>
            <a:r>
              <a:rPr lang="pt-BR" sz="1900" dirty="0"/>
              <a:t>www.pt.coursera.org/learn/aplicativo-para-iphone/lecture/Io5Nx/1-o-que-e-xcode</a:t>
            </a:r>
          </a:p>
          <a:p>
            <a:r>
              <a:rPr lang="pt-BR" sz="1900" dirty="0"/>
              <a:t>www.programadoresdofuturo.wordpress.com/2015/09/14/ios-historia-e-evolucao/</a:t>
            </a:r>
          </a:p>
          <a:p>
            <a:r>
              <a:rPr lang="pt-BR" sz="1900" dirty="0"/>
              <a:t>www.devmedia.com.br </a:t>
            </a:r>
          </a:p>
          <a:p>
            <a:r>
              <a:rPr lang="pt-BR" sz="1900" dirty="0"/>
              <a:t>www.programacaoprogressiva.net/2012/08/a-linguagem-de-programacao-objective-c.html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dirty="0"/>
              <a:t>www.fabricadeaplicativos.com.br/aprender/qual-diferenca-entre-web-app-app-nativo-e-aplicativo-hibrido/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hlinkClick r:id="rId2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hlinkClick r:id="rId2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hlinkClick r:id="rId2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1145384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1371600" y="1524000"/>
            <a:ext cx="6400800" cy="2667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60000"/>
              </a:lnSpc>
            </a:pPr>
            <a:endParaRPr lang="en-US" sz="1400" dirty="0">
              <a:solidFill>
                <a:schemeClr val="tx1"/>
              </a:solidFill>
              <a:latin typeface="Arial" charset="0"/>
              <a:ea typeface="굴림" pitchFamily="34" charset="-127"/>
            </a:endParaRPr>
          </a:p>
        </p:txBody>
      </p:sp>
      <p:sp>
        <p:nvSpPr>
          <p:cNvPr id="23" name="AutoShape 68"/>
          <p:cNvSpPr>
            <a:spLocks noChangeArrowheads="1"/>
          </p:cNvSpPr>
          <p:nvPr/>
        </p:nvSpPr>
        <p:spPr bwMode="gray">
          <a:xfrm>
            <a:off x="609600" y="304800"/>
            <a:ext cx="6696075" cy="635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1">
              <a:defRPr/>
            </a:pPr>
            <a:r>
              <a:rPr kumimoji="1" lang="en-US" altLang="ko-KR" sz="3500" dirty="0">
                <a:solidFill>
                  <a:schemeClr val="bg1"/>
                </a:solidFill>
                <a:ea typeface="굴림" pitchFamily="34" charset="-127"/>
              </a:rPr>
              <a:t>O que é app?</a:t>
            </a:r>
          </a:p>
        </p:txBody>
      </p:sp>
      <p:sp>
        <p:nvSpPr>
          <p:cNvPr id="2" name="Retângulo 1"/>
          <p:cNvSpPr/>
          <p:nvPr/>
        </p:nvSpPr>
        <p:spPr>
          <a:xfrm>
            <a:off x="457200" y="2209799"/>
            <a:ext cx="8077200" cy="1911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 software desenvolvido para dispositivos móveis, </a:t>
            </a:r>
            <a:r>
              <a:rPr lang="pt-BR" sz="2400" dirty="0"/>
              <a:t>conhecido normalmente por seu nome abreviado </a:t>
            </a:r>
            <a:r>
              <a:rPr lang="pt-BR" sz="2400" dirty="0" err="1"/>
              <a:t>app</a:t>
            </a:r>
            <a:r>
              <a:rPr lang="pt-BR" sz="2400" dirty="0"/>
              <a:t>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56"/>
          <a:stretch/>
        </p:blipFill>
        <p:spPr>
          <a:xfrm>
            <a:off x="2136340" y="3187707"/>
            <a:ext cx="6093260" cy="222249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1371600" y="1524000"/>
            <a:ext cx="6400800" cy="2667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60000"/>
              </a:lnSpc>
            </a:pPr>
            <a:endParaRPr lang="en-US" sz="1400" dirty="0">
              <a:solidFill>
                <a:schemeClr val="tx1"/>
              </a:solidFill>
              <a:latin typeface="Arial" charset="0"/>
              <a:ea typeface="굴림" pitchFamily="34" charset="-127"/>
            </a:endParaRPr>
          </a:p>
        </p:txBody>
      </p:sp>
      <p:sp>
        <p:nvSpPr>
          <p:cNvPr id="23" name="AutoShape 68"/>
          <p:cNvSpPr>
            <a:spLocks noChangeArrowheads="1"/>
          </p:cNvSpPr>
          <p:nvPr/>
        </p:nvSpPr>
        <p:spPr bwMode="gray">
          <a:xfrm>
            <a:off x="609600" y="304800"/>
            <a:ext cx="6696075" cy="635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1">
              <a:defRPr/>
            </a:pPr>
            <a:r>
              <a:rPr kumimoji="1" lang="en-US" altLang="ko-KR" sz="3500" dirty="0" err="1">
                <a:solidFill>
                  <a:schemeClr val="bg1"/>
                </a:solidFill>
                <a:ea typeface="굴림" pitchFamily="34" charset="-127"/>
              </a:rPr>
              <a:t>Tipos</a:t>
            </a:r>
            <a:r>
              <a:rPr kumimoji="1" lang="en-US" altLang="ko-KR" sz="3500" dirty="0">
                <a:solidFill>
                  <a:schemeClr val="bg1"/>
                </a:solidFill>
                <a:ea typeface="굴림" pitchFamily="34" charset="-127"/>
              </a:rPr>
              <a:t> de </a:t>
            </a:r>
            <a:r>
              <a:rPr kumimoji="1" lang="en-US" altLang="ko-KR" sz="3500" dirty="0" err="1">
                <a:solidFill>
                  <a:schemeClr val="bg1"/>
                </a:solidFill>
                <a:ea typeface="굴림" pitchFamily="34" charset="-127"/>
              </a:rPr>
              <a:t>monetização</a:t>
            </a:r>
            <a:endParaRPr kumimoji="1" lang="en-US" altLang="ko-KR" sz="3500" dirty="0">
              <a:solidFill>
                <a:schemeClr val="bg1"/>
              </a:solidFill>
              <a:ea typeface="굴림" pitchFamily="34" charset="-127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457200" y="2209799"/>
            <a:ext cx="8077200" cy="4297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Aplicativos pagos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3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Freemium</a:t>
            </a:r>
            <a:endParaRPr lang="pt-BR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Anúncio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Assinatura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24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432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1371600" y="1524000"/>
            <a:ext cx="6400800" cy="2667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60000"/>
              </a:lnSpc>
            </a:pPr>
            <a:endParaRPr lang="en-US" sz="1400" dirty="0">
              <a:solidFill>
                <a:schemeClr val="tx1"/>
              </a:solidFill>
              <a:latin typeface="Arial" charset="0"/>
              <a:ea typeface="굴림" pitchFamily="34" charset="-127"/>
            </a:endParaRPr>
          </a:p>
        </p:txBody>
      </p:sp>
      <p:sp>
        <p:nvSpPr>
          <p:cNvPr id="23" name="AutoShape 68"/>
          <p:cNvSpPr>
            <a:spLocks noChangeArrowheads="1"/>
          </p:cNvSpPr>
          <p:nvPr/>
        </p:nvSpPr>
        <p:spPr bwMode="gray">
          <a:xfrm>
            <a:off x="1295400" y="533400"/>
            <a:ext cx="6696075" cy="635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1">
              <a:defRPr/>
            </a:pPr>
            <a:r>
              <a:rPr kumimoji="1" lang="en-US" altLang="ko-KR" sz="3500" dirty="0" err="1">
                <a:solidFill>
                  <a:schemeClr val="bg1"/>
                </a:solidFill>
                <a:ea typeface="굴림" pitchFamily="34" charset="-127"/>
              </a:rPr>
              <a:t>Desenvolvimento</a:t>
            </a:r>
            <a:r>
              <a:rPr kumimoji="1" lang="en-US" altLang="ko-KR" sz="3500" dirty="0">
                <a:solidFill>
                  <a:schemeClr val="bg1"/>
                </a:solidFill>
                <a:ea typeface="굴림" pitchFamily="34" charset="-127"/>
              </a:rPr>
              <a:t> Android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5" t="10764" r="36363" b="20572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241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09241" y="457200"/>
            <a:ext cx="2461085" cy="409106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b" anchorCtr="0">
            <a:noAutofit/>
          </a:bodyPr>
          <a:lstStyle/>
          <a:p>
            <a:pPr>
              <a:lnSpc>
                <a:spcPct val="95000"/>
              </a:lnSpc>
              <a:buClr>
                <a:srgbClr val="F2F2F2"/>
              </a:buClr>
              <a:buSzPct val="25000"/>
              <a:buFont typeface="Arial"/>
              <a:buNone/>
            </a:pPr>
            <a:r>
              <a:rPr lang="en-GB" sz="4000" b="1" dirty="0" err="1">
                <a:solidFill>
                  <a:schemeClr val="bg1"/>
                </a:solidFill>
                <a:latin typeface="Tw Cen MT Condensed" panose="020B0606020104020203" pitchFamily="34" charset="0"/>
                <a:ea typeface="Arial"/>
                <a:cs typeface="Arial"/>
              </a:rPr>
              <a:t>Sumário</a:t>
            </a:r>
            <a:endParaRPr lang="en-GB" sz="4000" b="1" dirty="0">
              <a:solidFill>
                <a:schemeClr val="bg1"/>
              </a:solidFill>
              <a:latin typeface="Tw Cen MT Condensed" panose="020B0606020104020203" pitchFamily="34" charset="0"/>
              <a:ea typeface="Arial"/>
              <a:cs typeface="Arial"/>
            </a:endParaRPr>
          </a:p>
        </p:txBody>
      </p:sp>
      <p:sp>
        <p:nvSpPr>
          <p:cNvPr id="58" name="Shape 230"/>
          <p:cNvSpPr/>
          <p:nvPr/>
        </p:nvSpPr>
        <p:spPr>
          <a:xfrm>
            <a:off x="2944662" y="2514600"/>
            <a:ext cx="1567160" cy="7684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lIns="112465" tIns="74976" rIns="112465" bIns="74976" anchor="ctr" anchorCtr="0">
            <a:noAutofit/>
          </a:bodyPr>
          <a:lstStyle/>
          <a:p>
            <a:pPr>
              <a:buSzPct val="25000"/>
            </a:pPr>
            <a:r>
              <a:rPr lang="en-US" sz="1662" b="1" dirty="0">
                <a:solidFill>
                  <a:srgbClr val="FFFFFF"/>
                </a:solidFill>
                <a:latin typeface="Arial (Corpo)"/>
              </a:rPr>
              <a:t>Android</a:t>
            </a:r>
          </a:p>
        </p:txBody>
      </p:sp>
      <p:sp>
        <p:nvSpPr>
          <p:cNvPr id="59" name="Shape 232"/>
          <p:cNvSpPr/>
          <p:nvPr/>
        </p:nvSpPr>
        <p:spPr>
          <a:xfrm>
            <a:off x="1336907" y="2511319"/>
            <a:ext cx="1562604" cy="768481"/>
          </a:xfrm>
          <a:prstGeom prst="rect">
            <a:avLst/>
          </a:prstGeom>
          <a:solidFill>
            <a:srgbClr val="006982"/>
          </a:solidFill>
          <a:ln>
            <a:noFill/>
          </a:ln>
        </p:spPr>
        <p:txBody>
          <a:bodyPr lIns="112465" tIns="74976" rIns="112465" bIns="74976" anchor="ctr" anchorCtr="0">
            <a:noAutofit/>
          </a:bodyPr>
          <a:lstStyle/>
          <a:p>
            <a:pPr>
              <a:buSzPct val="25000"/>
            </a:pPr>
            <a:r>
              <a:rPr lang="en-US" sz="1662" b="1" dirty="0">
                <a:solidFill>
                  <a:srgbClr val="FFFFFF"/>
                </a:solidFill>
              </a:rPr>
              <a:t>App</a:t>
            </a:r>
          </a:p>
        </p:txBody>
      </p:sp>
      <p:sp>
        <p:nvSpPr>
          <p:cNvPr id="60" name="Rectangle 45"/>
          <p:cNvSpPr/>
          <p:nvPr/>
        </p:nvSpPr>
        <p:spPr>
          <a:xfrm>
            <a:off x="1336907" y="3427667"/>
            <a:ext cx="1532858" cy="756306"/>
          </a:xfrm>
          <a:prstGeom prst="rect">
            <a:avLst/>
          </a:prstGeom>
          <a:solidFill>
            <a:srgbClr val="AFAF00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chemeClr val="accent1"/>
              </a:buClr>
              <a:buSzPct val="25000"/>
            </a:pPr>
            <a:r>
              <a:rPr lang="pt-BR" sz="1662" b="1" dirty="0">
                <a:solidFill>
                  <a:srgbClr val="FFFFFF"/>
                </a:solidFill>
                <a:latin typeface="Arial (Corpo)"/>
              </a:rPr>
              <a:t>Tipos de Apps</a:t>
            </a:r>
          </a:p>
        </p:txBody>
      </p:sp>
      <p:pic>
        <p:nvPicPr>
          <p:cNvPr id="61" name="Imagem 6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33" t="19298" r="19834" b="14034"/>
          <a:stretch/>
        </p:blipFill>
        <p:spPr>
          <a:xfrm>
            <a:off x="2924729" y="3415999"/>
            <a:ext cx="1569678" cy="767974"/>
          </a:xfrm>
          <a:prstGeom prst="rect">
            <a:avLst/>
          </a:prstGeom>
        </p:spPr>
      </p:pic>
      <p:sp>
        <p:nvSpPr>
          <p:cNvPr id="62" name="AutoShape 2" descr="Resultado de imagem para apple inc"/>
          <p:cNvSpPr>
            <a:spLocks noChangeAspect="1" noChangeArrowheads="1"/>
          </p:cNvSpPr>
          <p:nvPr/>
        </p:nvSpPr>
        <p:spPr bwMode="auto">
          <a:xfrm>
            <a:off x="5272930" y="334581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3" name="Imagem 6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73" t="28142" r="12181" b="28142"/>
          <a:stretch/>
        </p:blipFill>
        <p:spPr>
          <a:xfrm>
            <a:off x="6290923" y="3398414"/>
            <a:ext cx="1576347" cy="762000"/>
          </a:xfrm>
          <a:prstGeom prst="rect">
            <a:avLst/>
          </a:prstGeom>
        </p:spPr>
      </p:pic>
      <p:sp>
        <p:nvSpPr>
          <p:cNvPr id="64" name="Rectangle 22"/>
          <p:cNvSpPr/>
          <p:nvPr/>
        </p:nvSpPr>
        <p:spPr>
          <a:xfrm>
            <a:off x="6276261" y="2521613"/>
            <a:ext cx="1567160" cy="768481"/>
          </a:xfrm>
          <a:prstGeom prst="rect">
            <a:avLst/>
          </a:prstGeom>
          <a:solidFill>
            <a:srgbClr val="F08C00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chemeClr val="accent1"/>
              </a:buClr>
            </a:pPr>
            <a:r>
              <a:rPr lang="pt-BR" sz="1477" b="1" dirty="0">
                <a:solidFill>
                  <a:schemeClr val="bg1"/>
                </a:solidFill>
                <a:latin typeface="Arial (Corpo)"/>
              </a:rPr>
              <a:t>Windows Phone</a:t>
            </a:r>
            <a:endParaRPr lang="pt-BR" sz="1662" b="1" dirty="0">
              <a:solidFill>
                <a:schemeClr val="bg1"/>
              </a:solidFill>
              <a:latin typeface="Arial (Corpo)"/>
            </a:endParaRPr>
          </a:p>
        </p:txBody>
      </p:sp>
      <p:sp>
        <p:nvSpPr>
          <p:cNvPr id="65" name="Shape 231"/>
          <p:cNvSpPr/>
          <p:nvPr/>
        </p:nvSpPr>
        <p:spPr>
          <a:xfrm>
            <a:off x="4622689" y="2517904"/>
            <a:ext cx="1567160" cy="772190"/>
          </a:xfrm>
          <a:prstGeom prst="rect">
            <a:avLst/>
          </a:prstGeom>
          <a:solidFill>
            <a:srgbClr val="877873"/>
          </a:solidFill>
          <a:ln>
            <a:noFill/>
          </a:ln>
        </p:spPr>
        <p:txBody>
          <a:bodyPr lIns="112465" tIns="74976" rIns="112465" bIns="74976" anchor="ctr" anchorCtr="0">
            <a:noAutofit/>
          </a:bodyPr>
          <a:lstStyle/>
          <a:p>
            <a:pPr>
              <a:buSzPct val="25000"/>
            </a:pPr>
            <a:r>
              <a:rPr lang="en-US" sz="1662" b="1" dirty="0">
                <a:solidFill>
                  <a:srgbClr val="FFFFFF"/>
                </a:solidFill>
                <a:latin typeface="Arial (Corpo)"/>
              </a:rPr>
              <a:t>iOS</a:t>
            </a:r>
          </a:p>
        </p:txBody>
      </p:sp>
      <p:pic>
        <p:nvPicPr>
          <p:cNvPr id="66" name="Imagem 6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689" y="3398414"/>
            <a:ext cx="1576294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26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2" grpId="0"/>
      <p:bldP spid="64" grpId="0" animBg="1"/>
      <p:bldP spid="6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1371600" y="1524000"/>
            <a:ext cx="6400800" cy="2667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60000"/>
              </a:lnSpc>
            </a:pPr>
            <a:endParaRPr lang="en-US" sz="1400" dirty="0">
              <a:solidFill>
                <a:schemeClr val="tx1"/>
              </a:solidFill>
              <a:latin typeface="Arial" charset="0"/>
              <a:ea typeface="굴림" pitchFamily="34" charset="-127"/>
            </a:endParaRPr>
          </a:p>
        </p:txBody>
      </p:sp>
      <p:sp>
        <p:nvSpPr>
          <p:cNvPr id="23" name="AutoShape 68"/>
          <p:cNvSpPr>
            <a:spLocks noChangeArrowheads="1"/>
          </p:cNvSpPr>
          <p:nvPr/>
        </p:nvSpPr>
        <p:spPr bwMode="gray">
          <a:xfrm>
            <a:off x="609600" y="228601"/>
            <a:ext cx="6696075" cy="635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1">
              <a:defRPr/>
            </a:pPr>
            <a:r>
              <a:rPr kumimoji="1" lang="en-US" altLang="ko-KR" sz="3500" dirty="0" err="1">
                <a:solidFill>
                  <a:schemeClr val="bg1"/>
                </a:solidFill>
                <a:ea typeface="굴림" pitchFamily="34" charset="-127"/>
              </a:rPr>
              <a:t>Desenvolvimento</a:t>
            </a:r>
            <a:r>
              <a:rPr kumimoji="1" lang="en-US" altLang="ko-KR" sz="3500" dirty="0">
                <a:solidFill>
                  <a:schemeClr val="bg1"/>
                </a:solidFill>
                <a:ea typeface="굴림" pitchFamily="34" charset="-127"/>
              </a:rPr>
              <a:t> Android</a:t>
            </a:r>
          </a:p>
        </p:txBody>
      </p:sp>
      <p:sp>
        <p:nvSpPr>
          <p:cNvPr id="2" name="Retângulo 1"/>
          <p:cNvSpPr/>
          <p:nvPr/>
        </p:nvSpPr>
        <p:spPr>
          <a:xfrm>
            <a:off x="457200" y="2209799"/>
            <a:ext cx="8077200" cy="1868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dirty="0" err="1"/>
              <a:t>Android</a:t>
            </a:r>
            <a:r>
              <a:rPr lang="pt-BR" dirty="0"/>
              <a:t> Studio é o ambiente de desenvolvimento integrado (IDE) oficial para o desenvolvimento de aplicativos </a:t>
            </a:r>
            <a:r>
              <a:rPr lang="pt-BR" dirty="0" err="1"/>
              <a:t>Android</a:t>
            </a:r>
            <a:r>
              <a:rPr lang="pt-BR" dirty="0"/>
              <a:t> e é baseado no </a:t>
            </a:r>
            <a:r>
              <a:rPr lang="pt-BR" dirty="0" err="1"/>
              <a:t>intelliJ</a:t>
            </a:r>
            <a:r>
              <a:rPr lang="pt-BR" dirty="0"/>
              <a:t> IDEA.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Eles detém a maior parte do mercado de desenvolvimento de aplicativos móveis.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4343400"/>
            <a:ext cx="1295581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921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676400" y="228600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err="1">
                <a:solidFill>
                  <a:schemeClr val="bg2"/>
                </a:solidFill>
              </a:rPr>
              <a:t>Android</a:t>
            </a:r>
            <a:r>
              <a:rPr lang="pt-BR" sz="3600" dirty="0">
                <a:solidFill>
                  <a:schemeClr val="bg2"/>
                </a:solidFill>
              </a:rPr>
              <a:t> Studio (IDE)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38"/>
          <a:stretch/>
        </p:blipFill>
        <p:spPr>
          <a:xfrm>
            <a:off x="0" y="1066800"/>
            <a:ext cx="91440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353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676400" y="228600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err="1">
                <a:solidFill>
                  <a:schemeClr val="bg2"/>
                </a:solidFill>
              </a:rPr>
              <a:t>Android</a:t>
            </a:r>
            <a:r>
              <a:rPr lang="pt-BR" sz="3600" dirty="0">
                <a:solidFill>
                  <a:schemeClr val="bg2"/>
                </a:solidFill>
              </a:rPr>
              <a:t> Studio (IDE)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680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58936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Другая 0">
      <a:dk1>
        <a:srgbClr val="262626"/>
      </a:dk1>
      <a:lt1>
        <a:srgbClr val="FFFFFF"/>
      </a:lt1>
      <a:dk2>
        <a:srgbClr val="4E4E4E"/>
      </a:dk2>
      <a:lt2>
        <a:srgbClr val="FFFFFF"/>
      </a:lt2>
      <a:accent1>
        <a:srgbClr val="28336A"/>
      </a:accent1>
      <a:accent2>
        <a:srgbClr val="29A1F3"/>
      </a:accent2>
      <a:accent3>
        <a:srgbClr val="EB0F92"/>
      </a:accent3>
      <a:accent4>
        <a:srgbClr val="F19E23"/>
      </a:accent4>
      <a:accent5>
        <a:srgbClr val="28336A"/>
      </a:accent5>
      <a:accent6>
        <a:srgbClr val="29A1F3"/>
      </a:accent6>
      <a:hlink>
        <a:srgbClr val="EB0F92"/>
      </a:hlink>
      <a:folHlink>
        <a:srgbClr val="B8B8B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2975</TotalTime>
  <Words>515</Words>
  <Application>Microsoft Office PowerPoint</Application>
  <PresentationFormat>Apresentação na tela (4:3)</PresentationFormat>
  <Paragraphs>98</Paragraphs>
  <Slides>24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1" baseType="lpstr">
      <vt:lpstr>Arial</vt:lpstr>
      <vt:lpstr>Arial (Corpo)</vt:lpstr>
      <vt:lpstr>Calibri</vt:lpstr>
      <vt:lpstr>굴림</vt:lpstr>
      <vt:lpstr>Times New Roman</vt:lpstr>
      <vt:lpstr>Tw Cen MT Condensed</vt:lpstr>
      <vt:lpstr>1_Office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Moises Silva</cp:lastModifiedBy>
  <cp:revision>270</cp:revision>
  <dcterms:created xsi:type="dcterms:W3CDTF">2012-04-26T17:06:14Z</dcterms:created>
  <dcterms:modified xsi:type="dcterms:W3CDTF">2017-04-09T18:22:30Z</dcterms:modified>
</cp:coreProperties>
</file>