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1" r:id="rId5"/>
    <p:sldId id="258" r:id="rId6"/>
    <p:sldId id="270" r:id="rId7"/>
    <p:sldId id="259" r:id="rId8"/>
    <p:sldId id="272" r:id="rId9"/>
    <p:sldId id="261" r:id="rId10"/>
    <p:sldId id="273" r:id="rId11"/>
    <p:sldId id="262" r:id="rId12"/>
    <p:sldId id="263" r:id="rId13"/>
    <p:sldId id="265" r:id="rId14"/>
    <p:sldId id="264" r:id="rId15"/>
    <p:sldId id="266" r:id="rId16"/>
    <p:sldId id="275" r:id="rId17"/>
    <p:sldId id="274" r:id="rId18"/>
    <p:sldId id="267" r:id="rId19"/>
    <p:sldId id="276" r:id="rId20"/>
    <p:sldId id="268" r:id="rId21"/>
    <p:sldId id="269" r:id="rId22"/>
    <p:sldId id="278" r:id="rId23"/>
    <p:sldId id="277" r:id="rId24"/>
    <p:sldId id="279"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1053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295852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355634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410673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55304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3AF60A8-ED59-4283-8009-7EDE8572DFCD}" type="datetimeFigureOut">
              <a:rPr lang="pt-BR" smtClean="0"/>
              <a:t>21/10/2017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148718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3AF60A8-ED59-4283-8009-7EDE8572DFCD}" type="datetimeFigureOut">
              <a:rPr lang="pt-BR" smtClean="0"/>
              <a:t>21/10/2017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49357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3AF60A8-ED59-4283-8009-7EDE8572DFCD}" type="datetimeFigureOut">
              <a:rPr lang="pt-BR" smtClean="0"/>
              <a:t>21/10/2017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422827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3AF60A8-ED59-4283-8009-7EDE8572DFCD}" type="datetimeFigureOut">
              <a:rPr lang="pt-BR" smtClean="0"/>
              <a:t>21/10/2017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10151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3AF60A8-ED59-4283-8009-7EDE8572DFCD}" type="datetimeFigureOut">
              <a:rPr lang="pt-BR" smtClean="0"/>
              <a:t>21/10/2017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21639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3AF60A8-ED59-4283-8009-7EDE8572DFCD}" type="datetimeFigureOut">
              <a:rPr lang="pt-BR" smtClean="0"/>
              <a:t>21/10/2017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F72F88-2E73-42D9-8EC6-3BE0A602F1D1}" type="slidenum">
              <a:rPr lang="pt-BR" smtClean="0"/>
              <a:t>‹nº›</a:t>
            </a:fld>
            <a:endParaRPr lang="pt-BR"/>
          </a:p>
        </p:txBody>
      </p:sp>
    </p:spTree>
    <p:extLst>
      <p:ext uri="{BB962C8B-B14F-4D97-AF65-F5344CB8AC3E}">
        <p14:creationId xmlns:p14="http://schemas.microsoft.com/office/powerpoint/2010/main" val="137441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F60A8-ED59-4283-8009-7EDE8572DFCD}" type="datetimeFigureOut">
              <a:rPr lang="pt-BR" smtClean="0"/>
              <a:t>21/10/2017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2F88-2E73-42D9-8EC6-3BE0A602F1D1}" type="slidenum">
              <a:rPr lang="pt-BR" smtClean="0"/>
              <a:t>‹nº›</a:t>
            </a:fld>
            <a:endParaRPr lang="pt-BR"/>
          </a:p>
        </p:txBody>
      </p:sp>
    </p:spTree>
    <p:extLst>
      <p:ext uri="{BB962C8B-B14F-4D97-AF65-F5344CB8AC3E}">
        <p14:creationId xmlns:p14="http://schemas.microsoft.com/office/powerpoint/2010/main" val="247197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CMMI</a:t>
            </a:r>
          </a:p>
        </p:txBody>
      </p:sp>
      <p:sp>
        <p:nvSpPr>
          <p:cNvPr id="3" name="Subtítulo 2"/>
          <p:cNvSpPr>
            <a:spLocks noGrp="1"/>
          </p:cNvSpPr>
          <p:nvPr>
            <p:ph type="subTitle" idx="1"/>
          </p:nvPr>
        </p:nvSpPr>
        <p:spPr/>
        <p:txBody>
          <a:bodyPr/>
          <a:lstStyle/>
          <a:p>
            <a:r>
              <a:rPr lang="pt-BR" dirty="0" err="1"/>
              <a:t>Capability</a:t>
            </a:r>
            <a:r>
              <a:rPr lang="pt-BR" dirty="0"/>
              <a:t> </a:t>
            </a:r>
            <a:r>
              <a:rPr lang="pt-BR" dirty="0" err="1"/>
              <a:t>Maturity</a:t>
            </a:r>
            <a:r>
              <a:rPr lang="pt-BR" dirty="0"/>
              <a:t> </a:t>
            </a:r>
            <a:r>
              <a:rPr lang="pt-BR" dirty="0" err="1"/>
              <a:t>Model</a:t>
            </a:r>
            <a:r>
              <a:rPr lang="pt-BR" dirty="0"/>
              <a:t> ® </a:t>
            </a:r>
            <a:r>
              <a:rPr lang="pt-BR" dirty="0" err="1"/>
              <a:t>Integration</a:t>
            </a:r>
            <a:r>
              <a:rPr lang="pt-BR" dirty="0"/>
              <a:t> </a:t>
            </a:r>
          </a:p>
        </p:txBody>
      </p:sp>
    </p:spTree>
    <p:extLst>
      <p:ext uri="{BB962C8B-B14F-4D97-AF65-F5344CB8AC3E}">
        <p14:creationId xmlns:p14="http://schemas.microsoft.com/office/powerpoint/2010/main" val="391717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Representação continua ou por estágio ?</a:t>
            </a:r>
          </a:p>
        </p:txBody>
      </p:sp>
      <p:sp>
        <p:nvSpPr>
          <p:cNvPr id="3" name="Espaço Reservado para Conteúdo 2"/>
          <p:cNvSpPr>
            <a:spLocks noGrp="1"/>
          </p:cNvSpPr>
          <p:nvPr>
            <p:ph idx="1"/>
          </p:nvPr>
        </p:nvSpPr>
        <p:spPr/>
        <p:txBody>
          <a:bodyPr>
            <a:normAutofit/>
          </a:bodyPr>
          <a:lstStyle/>
          <a:p>
            <a:r>
              <a:rPr lang="pt-BR" dirty="0"/>
              <a:t>Se algum CMM já foi utilizado e se o leitor está familiarizado com uma representação em particular, é recomendável continuar utilizando essa representação porque isso tornará mais fácil a transição para o CMMI. Uma vez que se esteja inteiramente à vontade com o CMMI, pode-se, então, optar pelo uso da outra representação. </a:t>
            </a:r>
          </a:p>
        </p:txBody>
      </p:sp>
    </p:spTree>
    <p:extLst>
      <p:ext uri="{BB962C8B-B14F-4D97-AF65-F5344CB8AC3E}">
        <p14:creationId xmlns:p14="http://schemas.microsoft.com/office/powerpoint/2010/main" val="267262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Áreas de Processo </a:t>
            </a:r>
          </a:p>
        </p:txBody>
      </p:sp>
      <p:sp>
        <p:nvSpPr>
          <p:cNvPr id="3" name="Espaço Reservado para Conteúdo 2"/>
          <p:cNvSpPr>
            <a:spLocks noGrp="1"/>
          </p:cNvSpPr>
          <p:nvPr>
            <p:ph idx="1"/>
          </p:nvPr>
        </p:nvSpPr>
        <p:spPr/>
        <p:txBody>
          <a:bodyPr/>
          <a:lstStyle/>
          <a:p>
            <a:r>
              <a:rPr lang="pt-BR" dirty="0"/>
              <a:t>Uma área de processo é um conjunto de práticas relacionadas a uma área que, quando implementadas, satisfazem a um conjunto de metas consideradas importantes para realizar melhorias significativas naquela área. </a:t>
            </a:r>
          </a:p>
          <a:p>
            <a:endParaRPr lang="pt-BR" dirty="0"/>
          </a:p>
        </p:txBody>
      </p:sp>
    </p:spTree>
    <p:extLst>
      <p:ext uri="{BB962C8B-B14F-4D97-AF65-F5344CB8AC3E}">
        <p14:creationId xmlns:p14="http://schemas.microsoft.com/office/powerpoint/2010/main" val="30868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Áreas de Processo</a:t>
            </a:r>
          </a:p>
        </p:txBody>
      </p:sp>
      <p:sp>
        <p:nvSpPr>
          <p:cNvPr id="3" name="Espaço Reservado para Conteúdo 2"/>
          <p:cNvSpPr>
            <a:spLocks noGrp="1"/>
          </p:cNvSpPr>
          <p:nvPr>
            <p:ph idx="1"/>
          </p:nvPr>
        </p:nvSpPr>
        <p:spPr>
          <a:xfrm>
            <a:off x="838200" y="1825625"/>
            <a:ext cx="10515600" cy="820756"/>
          </a:xfrm>
        </p:spPr>
        <p:txBody>
          <a:bodyPr>
            <a:normAutofit lnSpcReduction="10000"/>
          </a:bodyPr>
          <a:lstStyle/>
          <a:p>
            <a:r>
              <a:rPr lang="pt-BR" dirty="0"/>
              <a:t>O modelo CMMI-DEV é composto por 22 áreas de processo, apresentadas na ordem alfabética de seus acrônimos em inglês:</a:t>
            </a:r>
          </a:p>
        </p:txBody>
      </p:sp>
      <p:sp>
        <p:nvSpPr>
          <p:cNvPr id="4" name="Espaço Reservado para Conteúdo 2"/>
          <p:cNvSpPr txBox="1">
            <a:spLocks/>
          </p:cNvSpPr>
          <p:nvPr/>
        </p:nvSpPr>
        <p:spPr>
          <a:xfrm>
            <a:off x="838200" y="2904565"/>
            <a:ext cx="5368962" cy="327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p:txBody>
      </p:sp>
      <p:sp>
        <p:nvSpPr>
          <p:cNvPr id="5" name="Retângulo 4"/>
          <p:cNvSpPr/>
          <p:nvPr/>
        </p:nvSpPr>
        <p:spPr>
          <a:xfrm>
            <a:off x="347830" y="2781318"/>
            <a:ext cx="5859332" cy="3139321"/>
          </a:xfrm>
          <a:prstGeom prst="rect">
            <a:avLst/>
          </a:prstGeom>
        </p:spPr>
        <p:txBody>
          <a:bodyPr wrap="square">
            <a:spAutoFit/>
          </a:bodyPr>
          <a:lstStyle/>
          <a:p>
            <a:r>
              <a:rPr lang="pt-BR" dirty="0"/>
              <a:t>•Análise e Resolução de Causas (CAR) </a:t>
            </a:r>
          </a:p>
          <a:p>
            <a:r>
              <a:rPr lang="pt-BR" dirty="0"/>
              <a:t>• Gestão de Configuração (CM) </a:t>
            </a:r>
          </a:p>
          <a:p>
            <a:r>
              <a:rPr lang="pt-BR" dirty="0"/>
              <a:t>• Análise e Tomada de Decisões (DAR) </a:t>
            </a:r>
          </a:p>
          <a:p>
            <a:r>
              <a:rPr lang="pt-BR" dirty="0"/>
              <a:t>• Gestão Integrada de Projeto +IPPD (IPM +IPPD) </a:t>
            </a:r>
          </a:p>
          <a:p>
            <a:r>
              <a:rPr lang="pt-BR" dirty="0"/>
              <a:t>• Medição e Análise (MA) </a:t>
            </a:r>
          </a:p>
          <a:p>
            <a:r>
              <a:rPr lang="pt-BR" dirty="0"/>
              <a:t>• Implantação de Inovações na Organização (OID)</a:t>
            </a:r>
          </a:p>
          <a:p>
            <a:r>
              <a:rPr lang="pt-BR" dirty="0"/>
              <a:t>• Definição dos Processos da Organização +IPPD (OPD +IPPD) </a:t>
            </a:r>
          </a:p>
          <a:p>
            <a:r>
              <a:rPr lang="pt-BR" dirty="0"/>
              <a:t>• Foco nos Processos da Organização (OPF) </a:t>
            </a:r>
          </a:p>
          <a:p>
            <a:r>
              <a:rPr lang="pt-BR" dirty="0"/>
              <a:t>• Desempenho dos Processos da Organização (OPP) </a:t>
            </a:r>
          </a:p>
          <a:p>
            <a:r>
              <a:rPr lang="pt-BR" dirty="0"/>
              <a:t>• Treinamento na Organização (OT) </a:t>
            </a:r>
          </a:p>
          <a:p>
            <a:r>
              <a:rPr lang="pt-BR" dirty="0"/>
              <a:t>• Integração de Produto (PI) </a:t>
            </a:r>
          </a:p>
        </p:txBody>
      </p:sp>
      <p:sp>
        <p:nvSpPr>
          <p:cNvPr id="6" name="Retângulo 5"/>
          <p:cNvSpPr/>
          <p:nvPr/>
        </p:nvSpPr>
        <p:spPr>
          <a:xfrm>
            <a:off x="6332668" y="2781317"/>
            <a:ext cx="5859332" cy="3139321"/>
          </a:xfrm>
          <a:prstGeom prst="rect">
            <a:avLst/>
          </a:prstGeom>
        </p:spPr>
        <p:txBody>
          <a:bodyPr wrap="square">
            <a:spAutoFit/>
          </a:bodyPr>
          <a:lstStyle/>
          <a:p>
            <a:r>
              <a:rPr lang="pt-BR" dirty="0"/>
              <a:t>• Monitoramento e Controle de Projeto (PMC) </a:t>
            </a:r>
          </a:p>
          <a:p>
            <a:r>
              <a:rPr lang="pt-BR" dirty="0"/>
              <a:t>• Planejamento de Projeto (PP) </a:t>
            </a:r>
          </a:p>
          <a:p>
            <a:r>
              <a:rPr lang="pt-BR" dirty="0"/>
              <a:t>• Garantia da Qualidade de Processo e Produto (PPQA) </a:t>
            </a:r>
          </a:p>
          <a:p>
            <a:r>
              <a:rPr lang="pt-BR" dirty="0"/>
              <a:t>• Gestão Quantitativa de Projeto (QPM) </a:t>
            </a:r>
          </a:p>
          <a:p>
            <a:r>
              <a:rPr lang="pt-BR" dirty="0"/>
              <a:t>• Desenvolvimento de Requisitos (RD) </a:t>
            </a:r>
          </a:p>
          <a:p>
            <a:r>
              <a:rPr lang="pt-BR" dirty="0"/>
              <a:t>• Gestão de Requisitos (REQM) </a:t>
            </a:r>
          </a:p>
          <a:p>
            <a:r>
              <a:rPr lang="pt-BR" dirty="0"/>
              <a:t>• Gestão de Riscos (RSKM) </a:t>
            </a:r>
          </a:p>
          <a:p>
            <a:r>
              <a:rPr lang="pt-BR" dirty="0"/>
              <a:t>• Gestão de Contrato com Fornecedores (SAM) </a:t>
            </a:r>
          </a:p>
          <a:p>
            <a:r>
              <a:rPr lang="pt-BR" dirty="0"/>
              <a:t>• Solução Técnica (TS) </a:t>
            </a:r>
          </a:p>
          <a:p>
            <a:r>
              <a:rPr lang="pt-BR" dirty="0"/>
              <a:t>• Validação (VAL) </a:t>
            </a:r>
          </a:p>
          <a:p>
            <a:r>
              <a:rPr lang="pt-BR" dirty="0"/>
              <a:t>• Verificação (VER) </a:t>
            </a:r>
          </a:p>
        </p:txBody>
      </p:sp>
    </p:spTree>
    <p:extLst>
      <p:ext uri="{BB962C8B-B14F-4D97-AF65-F5344CB8AC3E}">
        <p14:creationId xmlns:p14="http://schemas.microsoft.com/office/powerpoint/2010/main" val="73676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Áreas de Processo</a:t>
            </a:r>
          </a:p>
        </p:txBody>
      </p:sp>
      <p:sp>
        <p:nvSpPr>
          <p:cNvPr id="3" name="Espaço Reservado para Conteúdo 2"/>
          <p:cNvSpPr>
            <a:spLocks noGrp="1"/>
          </p:cNvSpPr>
          <p:nvPr>
            <p:ph idx="1"/>
          </p:nvPr>
        </p:nvSpPr>
        <p:spPr>
          <a:xfrm>
            <a:off x="838200" y="1825625"/>
            <a:ext cx="10515600" cy="4351338"/>
          </a:xfrm>
        </p:spPr>
        <p:txBody>
          <a:bodyPr>
            <a:normAutofit/>
          </a:bodyPr>
          <a:lstStyle/>
          <a:p>
            <a:r>
              <a:rPr lang="pt-BR" b="1" dirty="0"/>
              <a:t>Objetivo da Área de Processo: </a:t>
            </a:r>
            <a:r>
              <a:rPr lang="pt-BR" dirty="0"/>
              <a:t>O texto da seção Objetivo da Área de Processo é um componente informativo das áreas de processo.</a:t>
            </a:r>
          </a:p>
          <a:p>
            <a:r>
              <a:rPr lang="pt-BR" b="1" dirty="0"/>
              <a:t>Notas Introdutórias: </a:t>
            </a:r>
            <a:r>
              <a:rPr lang="pt-BR" dirty="0"/>
              <a:t>A seção Notas Introdutórias: Componente informativo que descreve os principais conceitos abordados nas áreas de processo. </a:t>
            </a:r>
          </a:p>
          <a:p>
            <a:r>
              <a:rPr lang="pt-BR" b="1" dirty="0"/>
              <a:t>A seção Áreas de Processo Relacionadas: </a:t>
            </a:r>
            <a:r>
              <a:rPr lang="pt-BR" dirty="0"/>
              <a:t>Componente informativo que apresenta referências às áreas de processo relacionadas e reflete o relacionamento de alto nível entre as áreas de processo.</a:t>
            </a:r>
          </a:p>
        </p:txBody>
      </p:sp>
      <p:sp>
        <p:nvSpPr>
          <p:cNvPr id="4" name="Espaço Reservado para Conteúdo 2"/>
          <p:cNvSpPr txBox="1">
            <a:spLocks/>
          </p:cNvSpPr>
          <p:nvPr/>
        </p:nvSpPr>
        <p:spPr>
          <a:xfrm>
            <a:off x="838200" y="2904565"/>
            <a:ext cx="5368962" cy="327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b="1" dirty="0"/>
          </a:p>
        </p:txBody>
      </p:sp>
    </p:spTree>
    <p:extLst>
      <p:ext uri="{BB962C8B-B14F-4D97-AF65-F5344CB8AC3E}">
        <p14:creationId xmlns:p14="http://schemas.microsoft.com/office/powerpoint/2010/main" val="250664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a:t>Áreas de Processo: Metas Especificas </a:t>
            </a:r>
          </a:p>
        </p:txBody>
      </p:sp>
      <p:sp>
        <p:nvSpPr>
          <p:cNvPr id="3" name="Espaço Reservado para Conteúdo 2"/>
          <p:cNvSpPr>
            <a:spLocks noGrp="1"/>
          </p:cNvSpPr>
          <p:nvPr>
            <p:ph idx="1"/>
          </p:nvPr>
        </p:nvSpPr>
        <p:spPr/>
        <p:txBody>
          <a:bodyPr>
            <a:normAutofit/>
          </a:bodyPr>
          <a:lstStyle/>
          <a:p>
            <a:r>
              <a:rPr lang="pt-BR" dirty="0"/>
              <a:t>Meta Especificas: Descreve as características que devem estar presentes para uma implementação adequada de uma área de processo. Ela é um componente requerido do modelo utilizada nas avaliações para determinar se uma área de processo está implementada. </a:t>
            </a:r>
          </a:p>
        </p:txBody>
      </p:sp>
    </p:spTree>
    <p:extLst>
      <p:ext uri="{BB962C8B-B14F-4D97-AF65-F5344CB8AC3E}">
        <p14:creationId xmlns:p14="http://schemas.microsoft.com/office/powerpoint/2010/main" val="31856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a:t>Práticas Especificas</a:t>
            </a:r>
          </a:p>
        </p:txBody>
      </p:sp>
      <p:sp>
        <p:nvSpPr>
          <p:cNvPr id="3" name="Espaço Reservado para Conteúdo 2"/>
          <p:cNvSpPr>
            <a:spLocks noGrp="1"/>
          </p:cNvSpPr>
          <p:nvPr>
            <p:ph idx="1"/>
          </p:nvPr>
        </p:nvSpPr>
        <p:spPr>
          <a:xfrm>
            <a:off x="838200" y="2050912"/>
            <a:ext cx="10515600" cy="4351338"/>
          </a:xfrm>
        </p:spPr>
        <p:txBody>
          <a:bodyPr>
            <a:normAutofit/>
          </a:bodyPr>
          <a:lstStyle/>
          <a:p>
            <a:r>
              <a:rPr lang="pt-BR" dirty="0"/>
              <a:t>Prática Especificas: A prática específica é a descrição de uma atividade considerada importante para a satisfação da meta específica associada. As práticas específicas são componentes esperados do modelo que descrevem as atividades esperadas visando à satisfação das metas específicas de uma área de processo. </a:t>
            </a:r>
          </a:p>
        </p:txBody>
      </p:sp>
    </p:spTree>
    <p:extLst>
      <p:ext uri="{BB962C8B-B14F-4D97-AF65-F5344CB8AC3E}">
        <p14:creationId xmlns:p14="http://schemas.microsoft.com/office/powerpoint/2010/main" val="416781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a:t>Produto de Trabalho Típico</a:t>
            </a:r>
          </a:p>
        </p:txBody>
      </p:sp>
      <p:sp>
        <p:nvSpPr>
          <p:cNvPr id="3" name="Espaço Reservado para Conteúdo 2"/>
          <p:cNvSpPr>
            <a:spLocks noGrp="1"/>
          </p:cNvSpPr>
          <p:nvPr>
            <p:ph idx="1"/>
          </p:nvPr>
        </p:nvSpPr>
        <p:spPr>
          <a:xfrm>
            <a:off x="705679" y="2315955"/>
            <a:ext cx="10515600" cy="4351338"/>
          </a:xfrm>
        </p:spPr>
        <p:txBody>
          <a:bodyPr>
            <a:normAutofit/>
          </a:bodyPr>
          <a:lstStyle/>
          <a:p>
            <a:r>
              <a:rPr lang="pt-BR" dirty="0"/>
              <a:t>Produto de Trabalho Típico: Relaciona exemplos de saídas de uma prática específica. Esses exemplos são denominados produtos de trabalho típicos porque existem outros que não fazem parte da lista, mas são tão representativos quanto os listados. Produtos de trabalho típicos são componentes informativos do modelo.</a:t>
            </a:r>
          </a:p>
        </p:txBody>
      </p:sp>
    </p:spTree>
    <p:extLst>
      <p:ext uri="{BB962C8B-B14F-4D97-AF65-F5344CB8AC3E}">
        <p14:creationId xmlns:p14="http://schemas.microsoft.com/office/powerpoint/2010/main" val="393113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a:t>Áreas de Processo: Metas Genéricas</a:t>
            </a:r>
          </a:p>
        </p:txBody>
      </p:sp>
      <p:sp>
        <p:nvSpPr>
          <p:cNvPr id="3" name="Espaço Reservado para Conteúdo 2"/>
          <p:cNvSpPr>
            <a:spLocks noGrp="1"/>
          </p:cNvSpPr>
          <p:nvPr>
            <p:ph idx="1"/>
          </p:nvPr>
        </p:nvSpPr>
        <p:spPr/>
        <p:txBody>
          <a:bodyPr>
            <a:normAutofit/>
          </a:bodyPr>
          <a:lstStyle/>
          <a:p>
            <a:r>
              <a:rPr lang="pt-BR" dirty="0"/>
              <a:t>Metas Genéricas: Componentes requeridos do modelo utilizadas nas avaliações para determinar se uma área de processo está implementada e são denominadas “genéricas” porque a mesma declaração de meta se aplica a várias áreas de processo. Elas descrevem as características necessárias para institucionalizar os processos que implementam a área de processo em questão. </a:t>
            </a:r>
          </a:p>
        </p:txBody>
      </p:sp>
    </p:spTree>
    <p:extLst>
      <p:ext uri="{BB962C8B-B14F-4D97-AF65-F5344CB8AC3E}">
        <p14:creationId xmlns:p14="http://schemas.microsoft.com/office/powerpoint/2010/main" val="13770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a:t>Práticas Genéricas</a:t>
            </a:r>
          </a:p>
        </p:txBody>
      </p:sp>
      <p:sp>
        <p:nvSpPr>
          <p:cNvPr id="3" name="Espaço Reservado para Conteúdo 2"/>
          <p:cNvSpPr>
            <a:spLocks noGrp="1"/>
          </p:cNvSpPr>
          <p:nvPr>
            <p:ph idx="1"/>
          </p:nvPr>
        </p:nvSpPr>
        <p:spPr/>
        <p:txBody>
          <a:bodyPr>
            <a:normAutofit/>
          </a:bodyPr>
          <a:lstStyle/>
          <a:p>
            <a:r>
              <a:rPr lang="pt-BR" dirty="0"/>
              <a:t>Prática Genéricas : As práticas genéricas são componentes esperados do modelo e são denominadas “genéricas” porque a mesma prática se aplica a várias áreas de processo. Elas descrevem uma atividade considerada importante para a satisfação da meta genérica associada. </a:t>
            </a:r>
          </a:p>
        </p:txBody>
      </p:sp>
    </p:spTree>
    <p:extLst>
      <p:ext uri="{BB962C8B-B14F-4D97-AF65-F5344CB8AC3E}">
        <p14:creationId xmlns:p14="http://schemas.microsoft.com/office/powerpoint/2010/main" val="105437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a:t>Orientações para Aplicação</a:t>
            </a:r>
          </a:p>
        </p:txBody>
      </p:sp>
      <p:sp>
        <p:nvSpPr>
          <p:cNvPr id="3" name="Espaço Reservado para Conteúdo 2"/>
          <p:cNvSpPr>
            <a:spLocks noGrp="1"/>
          </p:cNvSpPr>
          <p:nvPr>
            <p:ph idx="1"/>
          </p:nvPr>
        </p:nvSpPr>
        <p:spPr>
          <a:xfrm>
            <a:off x="838200" y="2037659"/>
            <a:ext cx="10515600" cy="4351338"/>
          </a:xfrm>
        </p:spPr>
        <p:txBody>
          <a:bodyPr>
            <a:normAutofit/>
          </a:bodyPr>
          <a:lstStyle/>
          <a:p>
            <a:r>
              <a:rPr lang="pt-BR" dirty="0"/>
              <a:t>Orientações para Aplicação: A seção Orientações para Aplicação é um componente esperado do modelo e, em uma área de processo, aparecem após a prática genérica para fornecer orientação para a aplicação da prática genérica na área de processo conforme as recomendações do modelo CMMI. </a:t>
            </a:r>
          </a:p>
        </p:txBody>
      </p:sp>
    </p:spTree>
    <p:extLst>
      <p:ext uri="{BB962C8B-B14F-4D97-AF65-F5344CB8AC3E}">
        <p14:creationId xmlns:p14="http://schemas.microsoft.com/office/powerpoint/2010/main" val="379110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Introdução ao CMMI</a:t>
            </a:r>
            <a:endParaRPr lang="pt-BR" dirty="0"/>
          </a:p>
        </p:txBody>
      </p:sp>
      <p:sp>
        <p:nvSpPr>
          <p:cNvPr id="3" name="Espaço Reservado para Conteúdo 2"/>
          <p:cNvSpPr>
            <a:spLocks noGrp="1"/>
          </p:cNvSpPr>
          <p:nvPr>
            <p:ph idx="1"/>
          </p:nvPr>
        </p:nvSpPr>
        <p:spPr/>
        <p:txBody>
          <a:bodyPr/>
          <a:lstStyle/>
          <a:p>
            <a:r>
              <a:rPr lang="pt-BR" dirty="0"/>
              <a:t>O CMMI é um modelo de maturidade para melhoria de processo, destinado ao desenvolvimento de produtos e serviços, e composto pelas melhores práticas associadas a atividades de desenvolvimento e de manutenção que cobrem o ciclo de vida do produto desde a concepção até a entrega e manutenção.</a:t>
            </a:r>
          </a:p>
          <a:p>
            <a:r>
              <a:rPr lang="pt-BR" dirty="0"/>
              <a:t>O CMMI para Desenvolvimento fornece uma solução integrada e abrangente para as atividades de desenvolvimento e manutenção aplicadas a produtos e serviços. </a:t>
            </a:r>
          </a:p>
          <a:p>
            <a:endParaRPr lang="pt-BR" dirty="0"/>
          </a:p>
        </p:txBody>
      </p:sp>
    </p:spTree>
    <p:extLst>
      <p:ext uri="{BB962C8B-B14F-4D97-AF65-F5344CB8AC3E}">
        <p14:creationId xmlns:p14="http://schemas.microsoft.com/office/powerpoint/2010/main" val="1781835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Componentes Informativos para Apoio:</a:t>
            </a:r>
          </a:p>
        </p:txBody>
      </p:sp>
      <p:sp>
        <p:nvSpPr>
          <p:cNvPr id="3" name="Espaço Reservado para Conteúdo 2"/>
          <p:cNvSpPr>
            <a:spLocks noGrp="1"/>
          </p:cNvSpPr>
          <p:nvPr>
            <p:ph idx="1"/>
          </p:nvPr>
        </p:nvSpPr>
        <p:spPr/>
        <p:txBody>
          <a:bodyPr>
            <a:normAutofit fontScale="85000" lnSpcReduction="20000"/>
          </a:bodyPr>
          <a:lstStyle/>
          <a:p>
            <a:r>
              <a:rPr lang="pt-BR" b="1" dirty="0"/>
              <a:t>Notas</a:t>
            </a:r>
            <a:r>
              <a:rPr lang="pt-BR" dirty="0"/>
              <a:t>: Componente informativo do modelo, na forma de um texto, que pode acompanhar qualquer outro componente do modelo, podendo fornecer detalhes, background ou fundamentação.</a:t>
            </a:r>
          </a:p>
          <a:p>
            <a:r>
              <a:rPr lang="pt-BR" b="1" dirty="0"/>
              <a:t>Exemplos</a:t>
            </a:r>
            <a:r>
              <a:rPr lang="pt-BR" dirty="0"/>
              <a:t>: Componentes informativos do modelo que incluem texto, e às vezes, uma relação de itens geralmente apresentados em uma caixa de texto, que podem acompanhar qualquer outro componente e visam esclarecer um conceito ou uma atividade descrita.</a:t>
            </a:r>
          </a:p>
          <a:p>
            <a:r>
              <a:rPr lang="pt-BR" b="1" dirty="0"/>
              <a:t>Extensões</a:t>
            </a:r>
            <a:r>
              <a:rPr lang="pt-BR" dirty="0"/>
              <a:t>: Componentes informativos do modelo e são caracterizados por um cabeçalho que indica a disciplina à qual ela se aplica. Por exemplo, uma extensão para Engenharia de Software é caracterizada como “Extensão para Engenharia de Software”.</a:t>
            </a:r>
          </a:p>
          <a:p>
            <a:r>
              <a:rPr lang="pt-BR" b="1" dirty="0"/>
              <a:t>Referências</a:t>
            </a:r>
            <a:r>
              <a:rPr lang="pt-BR" dirty="0"/>
              <a:t>: Componentes informativos do modelo que apontam para informações adicionais ou mais detalhadas nas áreas de processo relacionadas, podendo acompanhar qualquer componente do modelo.</a:t>
            </a:r>
          </a:p>
        </p:txBody>
      </p:sp>
    </p:spTree>
    <p:extLst>
      <p:ext uri="{BB962C8B-B14F-4D97-AF65-F5344CB8AC3E}">
        <p14:creationId xmlns:p14="http://schemas.microsoft.com/office/powerpoint/2010/main" val="156373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Empresas que possuem certificado CMMI</a:t>
            </a:r>
          </a:p>
        </p:txBody>
      </p:sp>
      <p:sp>
        <p:nvSpPr>
          <p:cNvPr id="3" name="Espaço Reservado para Conteúdo 2"/>
          <p:cNvSpPr>
            <a:spLocks noGrp="1"/>
          </p:cNvSpPr>
          <p:nvPr>
            <p:ph idx="1"/>
          </p:nvPr>
        </p:nvSpPr>
        <p:spPr/>
        <p:txBody>
          <a:bodyPr/>
          <a:lstStyle/>
          <a:p>
            <a:pPr marL="0" indent="0">
              <a:buNone/>
            </a:pPr>
            <a:r>
              <a:rPr lang="en-US" b="1" dirty="0"/>
              <a:t>IBM</a:t>
            </a:r>
            <a:r>
              <a:rPr lang="en-US" dirty="0"/>
              <a:t>   </a:t>
            </a:r>
          </a:p>
          <a:p>
            <a:pPr marL="0" indent="0">
              <a:buNone/>
            </a:pPr>
            <a:r>
              <a:rPr lang="en-US" dirty="0"/>
              <a:t>CMMI-DEV v1.3(Staged):Maturity Level 5</a:t>
            </a:r>
          </a:p>
          <a:p>
            <a:pPr marL="0" indent="0">
              <a:buNone/>
            </a:pPr>
            <a:endParaRPr lang="pt-BR" dirty="0"/>
          </a:p>
          <a:p>
            <a:pPr marL="0" indent="0">
              <a:buNone/>
            </a:pPr>
            <a:r>
              <a:rPr lang="pt-BR" b="1" dirty="0"/>
              <a:t>TIVIT Terceirização de Processos, Serviços e Tecnologia  </a:t>
            </a:r>
          </a:p>
          <a:p>
            <a:pPr marL="0" indent="0">
              <a:buNone/>
            </a:pPr>
            <a:r>
              <a:rPr lang="pt-BR" dirty="0"/>
              <a:t>CMMI-DEV v1.3(</a:t>
            </a:r>
            <a:r>
              <a:rPr lang="pt-BR" dirty="0" err="1"/>
              <a:t>Staged</a:t>
            </a:r>
            <a:r>
              <a:rPr lang="pt-BR" dirty="0"/>
              <a:t>):</a:t>
            </a:r>
            <a:r>
              <a:rPr lang="pt-BR" dirty="0" err="1"/>
              <a:t>Maturity</a:t>
            </a:r>
            <a:r>
              <a:rPr lang="pt-BR" dirty="0"/>
              <a:t> </a:t>
            </a:r>
            <a:r>
              <a:rPr lang="pt-BR" dirty="0" err="1"/>
              <a:t>Level</a:t>
            </a:r>
            <a:r>
              <a:rPr lang="pt-BR" dirty="0"/>
              <a:t> 3</a:t>
            </a:r>
          </a:p>
          <a:p>
            <a:pPr marL="0" indent="0">
              <a:buNone/>
            </a:pPr>
            <a:endParaRPr lang="en-US" dirty="0"/>
          </a:p>
          <a:p>
            <a:pPr marL="0" indent="0">
              <a:buNone/>
            </a:pPr>
            <a:r>
              <a:rPr lang="en-US" b="1" dirty="0"/>
              <a:t>HSBC Global Technology Brazil   </a:t>
            </a:r>
          </a:p>
          <a:p>
            <a:pPr marL="0" indent="0">
              <a:buNone/>
            </a:pPr>
            <a:r>
              <a:rPr lang="en-US" dirty="0"/>
              <a:t>CMMI-DEV v1.3(Staged):Maturity Level 3</a:t>
            </a:r>
          </a:p>
          <a:p>
            <a:pPr marL="0" indent="0">
              <a:buNone/>
            </a:pPr>
            <a:endParaRPr lang="pt-BR" dirty="0"/>
          </a:p>
        </p:txBody>
      </p:sp>
      <p:pic>
        <p:nvPicPr>
          <p:cNvPr id="1025" name="Picture 1" descr="hr">
            <a:extLst>
              <a:ext uri="{FF2B5EF4-FFF2-40B4-BE49-F238E27FC236}">
                <a16:creationId xmlns:a16="http://schemas.microsoft.com/office/drawing/2014/main" id="{44E42F4F-03B8-46C4-85E5-CBB59FD98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r">
            <a:extLst>
              <a:ext uri="{FF2B5EF4-FFF2-40B4-BE49-F238E27FC236}">
                <a16:creationId xmlns:a16="http://schemas.microsoft.com/office/drawing/2014/main" id="{C0ECE949-B7F8-4957-BF64-F6F968473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15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97F3E-EE2D-4CC4-B3A5-08EB0955C69F}"/>
              </a:ext>
            </a:extLst>
          </p:cNvPr>
          <p:cNvSpPr>
            <a:spLocks noGrp="1"/>
          </p:cNvSpPr>
          <p:nvPr>
            <p:ph type="title"/>
          </p:nvPr>
        </p:nvSpPr>
        <p:spPr/>
        <p:txBody>
          <a:bodyPr/>
          <a:lstStyle/>
          <a:p>
            <a:r>
              <a:rPr lang="pt-BR" dirty="0"/>
              <a:t>Alternativas Modelos de Maturidade</a:t>
            </a:r>
          </a:p>
        </p:txBody>
      </p:sp>
      <p:sp>
        <p:nvSpPr>
          <p:cNvPr id="3" name="Espaço Reservado para Conteúdo 2">
            <a:extLst>
              <a:ext uri="{FF2B5EF4-FFF2-40B4-BE49-F238E27FC236}">
                <a16:creationId xmlns:a16="http://schemas.microsoft.com/office/drawing/2014/main" id="{6E9EEBA3-3AF1-4DAD-81F6-C7D2C80604C9}"/>
              </a:ext>
            </a:extLst>
          </p:cNvPr>
          <p:cNvSpPr>
            <a:spLocks noGrp="1"/>
          </p:cNvSpPr>
          <p:nvPr>
            <p:ph idx="1"/>
          </p:nvPr>
        </p:nvSpPr>
        <p:spPr/>
        <p:txBody>
          <a:bodyPr/>
          <a:lstStyle/>
          <a:p>
            <a:r>
              <a:rPr lang="pt-BR" dirty="0"/>
              <a:t>O MPS-BR ou Melhoria de Processos do Software Brasileiro, é um modelo de qualidade de processo criado em 2003 pela </a:t>
            </a:r>
            <a:r>
              <a:rPr lang="pt-BR" dirty="0" err="1"/>
              <a:t>Softex</a:t>
            </a:r>
            <a:r>
              <a:rPr lang="pt-BR" dirty="0"/>
              <a:t> (Associação para </a:t>
            </a:r>
            <a:r>
              <a:rPr lang="pt-BR" dirty="0" err="1"/>
              <a:t>Promoçãoda</a:t>
            </a:r>
            <a:r>
              <a:rPr lang="pt-BR" dirty="0"/>
              <a:t> Excelência do Software Brasileiro) para melhorar a capacidade de desenvolvimento de software nas empresas brasileiras.</a:t>
            </a:r>
          </a:p>
        </p:txBody>
      </p:sp>
    </p:spTree>
    <p:extLst>
      <p:ext uri="{BB962C8B-B14F-4D97-AF65-F5344CB8AC3E}">
        <p14:creationId xmlns:p14="http://schemas.microsoft.com/office/powerpoint/2010/main" val="190692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83090-BA38-46FD-BEEB-95B67A3F7578}"/>
              </a:ext>
            </a:extLst>
          </p:cNvPr>
          <p:cNvSpPr>
            <a:spLocks noGrp="1"/>
          </p:cNvSpPr>
          <p:nvPr>
            <p:ph type="title"/>
          </p:nvPr>
        </p:nvSpPr>
        <p:spPr/>
        <p:txBody>
          <a:bodyPr/>
          <a:lstStyle/>
          <a:p>
            <a:r>
              <a:rPr lang="pt-BR" dirty="0"/>
              <a:t>Comparativo Modelos CMMI e MPS-BR</a:t>
            </a:r>
          </a:p>
        </p:txBody>
      </p:sp>
      <p:pic>
        <p:nvPicPr>
          <p:cNvPr id="4" name="Espaço Reservado para Conteúdo 3">
            <a:extLst>
              <a:ext uri="{FF2B5EF4-FFF2-40B4-BE49-F238E27FC236}">
                <a16:creationId xmlns:a16="http://schemas.microsoft.com/office/drawing/2014/main" id="{ACC5C51C-382C-4594-8F9E-1527A85ACDC2}"/>
              </a:ext>
            </a:extLst>
          </p:cNvPr>
          <p:cNvPicPr>
            <a:picLocks noGrp="1" noChangeAspect="1"/>
          </p:cNvPicPr>
          <p:nvPr>
            <p:ph idx="1"/>
          </p:nvPr>
        </p:nvPicPr>
        <p:blipFill>
          <a:blip r:embed="rId2"/>
          <a:stretch>
            <a:fillRect/>
          </a:stretch>
        </p:blipFill>
        <p:spPr>
          <a:xfrm>
            <a:off x="2703444" y="1948186"/>
            <a:ext cx="6639339" cy="3162128"/>
          </a:xfrm>
          <a:prstGeom prst="rect">
            <a:avLst/>
          </a:prstGeom>
        </p:spPr>
      </p:pic>
      <p:pic>
        <p:nvPicPr>
          <p:cNvPr id="6" name="Imagem 5">
            <a:extLst>
              <a:ext uri="{FF2B5EF4-FFF2-40B4-BE49-F238E27FC236}">
                <a16:creationId xmlns:a16="http://schemas.microsoft.com/office/drawing/2014/main" id="{18BC0021-73AF-4168-85E9-E4BD8C1D7568}"/>
              </a:ext>
            </a:extLst>
          </p:cNvPr>
          <p:cNvPicPr>
            <a:picLocks noChangeAspect="1"/>
          </p:cNvPicPr>
          <p:nvPr/>
        </p:nvPicPr>
        <p:blipFill>
          <a:blip r:embed="rId3"/>
          <a:stretch>
            <a:fillRect/>
          </a:stretch>
        </p:blipFill>
        <p:spPr>
          <a:xfrm>
            <a:off x="2610678" y="5057307"/>
            <a:ext cx="6732105" cy="1822812"/>
          </a:xfrm>
          <a:prstGeom prst="rect">
            <a:avLst/>
          </a:prstGeom>
        </p:spPr>
      </p:pic>
    </p:spTree>
    <p:extLst>
      <p:ext uri="{BB962C8B-B14F-4D97-AF65-F5344CB8AC3E}">
        <p14:creationId xmlns:p14="http://schemas.microsoft.com/office/powerpoint/2010/main" val="1209907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965F0-981E-4C6C-94E7-89A296B5E8AC}"/>
              </a:ext>
            </a:extLst>
          </p:cNvPr>
          <p:cNvSpPr>
            <a:spLocks noGrp="1"/>
          </p:cNvSpPr>
          <p:nvPr>
            <p:ph type="title"/>
          </p:nvPr>
        </p:nvSpPr>
        <p:spPr/>
        <p:txBody>
          <a:bodyPr/>
          <a:lstStyle/>
          <a:p>
            <a:pPr algn="ctr"/>
            <a:r>
              <a:rPr lang="pt-BR" dirty="0"/>
              <a:t>Conclusão</a:t>
            </a:r>
          </a:p>
        </p:txBody>
      </p:sp>
      <p:sp>
        <p:nvSpPr>
          <p:cNvPr id="3" name="Espaço Reservado para Conteúdo 2">
            <a:extLst>
              <a:ext uri="{FF2B5EF4-FFF2-40B4-BE49-F238E27FC236}">
                <a16:creationId xmlns:a16="http://schemas.microsoft.com/office/drawing/2014/main" id="{A9F2CC1C-34D2-406D-ADDE-31F2908B68C8}"/>
              </a:ext>
            </a:extLst>
          </p:cNvPr>
          <p:cNvSpPr>
            <a:spLocks noGrp="1"/>
          </p:cNvSpPr>
          <p:nvPr>
            <p:ph idx="1"/>
          </p:nvPr>
        </p:nvSpPr>
        <p:spPr/>
        <p:txBody>
          <a:bodyPr/>
          <a:lstStyle/>
          <a:p>
            <a:r>
              <a:rPr lang="pt-BR" dirty="0"/>
              <a:t> CMMI é um modelo proposto para uma abordagem de melhoria de processos numa organização. Possui versões para várias áreas, sendo uma delas a de desenvolvimento de software. Situa a organização em diferentes níveis de maturidade, de acordo com os objetivos das áreas de processo que a organização procura alcançar.</a:t>
            </a:r>
          </a:p>
        </p:txBody>
      </p:sp>
    </p:spTree>
    <p:extLst>
      <p:ext uri="{BB962C8B-B14F-4D97-AF65-F5344CB8AC3E}">
        <p14:creationId xmlns:p14="http://schemas.microsoft.com/office/powerpoint/2010/main" val="227131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CMMI DEV</a:t>
            </a:r>
          </a:p>
        </p:txBody>
      </p:sp>
      <p:sp>
        <p:nvSpPr>
          <p:cNvPr id="3" name="Espaço Reservado para Conteúdo 2"/>
          <p:cNvSpPr>
            <a:spLocks noGrp="1"/>
          </p:cNvSpPr>
          <p:nvPr>
            <p:ph idx="1"/>
          </p:nvPr>
        </p:nvSpPr>
        <p:spPr/>
        <p:txBody>
          <a:bodyPr>
            <a:normAutofit/>
          </a:bodyPr>
          <a:lstStyle/>
          <a:p>
            <a:r>
              <a:rPr lang="pt-BR" dirty="0"/>
              <a:t>O CMMI para Desenvolvimento é um modelo de referência que cobre as atividades de desenvolvimento e manutenção aplicadas tanto a produtos quanto a serviços. Organizações de muitos setores, tais como aeroespacial, bancário, hardware de computador, software, defesa, indústria automobilística e telecomunicações, utilizam o CMMI DEV. </a:t>
            </a:r>
          </a:p>
        </p:txBody>
      </p:sp>
    </p:spTree>
    <p:extLst>
      <p:ext uri="{BB962C8B-B14F-4D97-AF65-F5344CB8AC3E}">
        <p14:creationId xmlns:p14="http://schemas.microsoft.com/office/powerpoint/2010/main" val="15256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CMMI DEV</a:t>
            </a:r>
          </a:p>
        </p:txBody>
      </p:sp>
      <p:sp>
        <p:nvSpPr>
          <p:cNvPr id="3" name="Espaço Reservado para Conteúdo 2"/>
          <p:cNvSpPr>
            <a:spLocks noGrp="1"/>
          </p:cNvSpPr>
          <p:nvPr>
            <p:ph idx="1"/>
          </p:nvPr>
        </p:nvSpPr>
        <p:spPr/>
        <p:txBody>
          <a:bodyPr>
            <a:normAutofit/>
          </a:bodyPr>
          <a:lstStyle/>
          <a:p>
            <a:r>
              <a:rPr lang="pt-BR" dirty="0"/>
              <a:t>Os modelos que fazem parte da constelação do CMMI para Desenvolvimento contêm práticas que cobrem Gestão de Projeto, Gestão de Processo, Engenharia de Sistemas, Engenharia de Hardware, Engenharia de Software e outros processos de suporte utilizados em desenvolvimento e manutenção.</a:t>
            </a:r>
          </a:p>
        </p:txBody>
      </p:sp>
    </p:spTree>
    <p:extLst>
      <p:ext uri="{BB962C8B-B14F-4D97-AF65-F5344CB8AC3E}">
        <p14:creationId xmlns:p14="http://schemas.microsoft.com/office/powerpoint/2010/main" val="139418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Representação Contínua </a:t>
            </a:r>
            <a:endParaRPr lang="pt-BR" dirty="0"/>
          </a:p>
        </p:txBody>
      </p:sp>
      <p:sp>
        <p:nvSpPr>
          <p:cNvPr id="3" name="Espaço Reservado para Conteúdo 2"/>
          <p:cNvSpPr>
            <a:spLocks noGrp="1"/>
          </p:cNvSpPr>
          <p:nvPr>
            <p:ph idx="1"/>
          </p:nvPr>
        </p:nvSpPr>
        <p:spPr/>
        <p:txBody>
          <a:bodyPr/>
          <a:lstStyle/>
          <a:p>
            <a:r>
              <a:rPr lang="pt-BR" dirty="0"/>
              <a:t>A representação contínua oferece máxima flexibilidade na utilização de um modelo CMMI para melhoria de processo. Uma organização pode focar na melhoria do desempenho de um ponto problemático associado a um processo isolado, ou pode trabalhar em várias áreas que estejam fortemente ligadas aos objetivos estratégicos da organização. </a:t>
            </a:r>
          </a:p>
        </p:txBody>
      </p:sp>
    </p:spTree>
    <p:extLst>
      <p:ext uri="{BB962C8B-B14F-4D97-AF65-F5344CB8AC3E}">
        <p14:creationId xmlns:p14="http://schemas.microsoft.com/office/powerpoint/2010/main" val="317636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Representação Contínua </a:t>
            </a:r>
            <a:endParaRPr lang="pt-BR" dirty="0"/>
          </a:p>
        </p:txBody>
      </p:sp>
      <p:sp>
        <p:nvSpPr>
          <p:cNvPr id="3" name="Espaço Reservado para Conteúdo 2"/>
          <p:cNvSpPr>
            <a:spLocks noGrp="1"/>
          </p:cNvSpPr>
          <p:nvPr>
            <p:ph idx="1"/>
          </p:nvPr>
        </p:nvSpPr>
        <p:spPr/>
        <p:txBody>
          <a:bodyPr/>
          <a:lstStyle/>
          <a:p>
            <a:r>
              <a:rPr lang="pt-BR" dirty="0"/>
              <a:t>Se os processos da organização que precisam ser melhorados são conhecidos e se as dependências entre as áreas de processo descritas no CMMI são bem compreendidas, a representação contínua é uma boa escolha para essa organização.</a:t>
            </a:r>
          </a:p>
          <a:p>
            <a:pPr marL="0" indent="0">
              <a:buNone/>
            </a:pPr>
            <a:endParaRPr lang="pt-BR" dirty="0"/>
          </a:p>
        </p:txBody>
      </p:sp>
    </p:spTree>
    <p:extLst>
      <p:ext uri="{BB962C8B-B14F-4D97-AF65-F5344CB8AC3E}">
        <p14:creationId xmlns:p14="http://schemas.microsoft.com/office/powerpoint/2010/main" val="348945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 Representação por Estágios </a:t>
            </a:r>
            <a:endParaRPr lang="pt-BR" dirty="0"/>
          </a:p>
        </p:txBody>
      </p:sp>
      <p:sp>
        <p:nvSpPr>
          <p:cNvPr id="3" name="Espaço Reservado para Conteúdo 2"/>
          <p:cNvSpPr>
            <a:spLocks noGrp="1"/>
          </p:cNvSpPr>
          <p:nvPr>
            <p:ph idx="1"/>
          </p:nvPr>
        </p:nvSpPr>
        <p:spPr/>
        <p:txBody>
          <a:bodyPr/>
          <a:lstStyle/>
          <a:p>
            <a:r>
              <a:rPr lang="pt-BR" dirty="0"/>
              <a:t>A representação por estágios oferece uma forma sistemática e estruturada para abordar a melhoria de processo, baseada em modelo, enfocando um estágio por vez. A conquista de cada estágio assegura que foi estabelecida uma infraestrutura adequada de processos que servirá de base para o próximo estágio. </a:t>
            </a:r>
          </a:p>
        </p:txBody>
      </p:sp>
    </p:spTree>
    <p:extLst>
      <p:ext uri="{BB962C8B-B14F-4D97-AF65-F5344CB8AC3E}">
        <p14:creationId xmlns:p14="http://schemas.microsoft.com/office/powerpoint/2010/main" val="46045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 Representação por Estágios </a:t>
            </a:r>
            <a:endParaRPr lang="pt-BR" dirty="0"/>
          </a:p>
        </p:txBody>
      </p:sp>
      <p:sp>
        <p:nvSpPr>
          <p:cNvPr id="3" name="Espaço Reservado para Conteúdo 2"/>
          <p:cNvSpPr>
            <a:spLocks noGrp="1"/>
          </p:cNvSpPr>
          <p:nvPr>
            <p:ph idx="1"/>
          </p:nvPr>
        </p:nvSpPr>
        <p:spPr/>
        <p:txBody>
          <a:bodyPr/>
          <a:lstStyle/>
          <a:p>
            <a:r>
              <a:rPr lang="pt-BR" dirty="0"/>
              <a:t>A conquista de cada nível de maturidade assegura que foi estabelecida uma base de melhoria adequada para o próximo nível de maturidade, permitindo uma melhoria incremental e duradoura. Se não se sabe por onde começar e quais processos escolher para serem melhorados, a representação por estágios é uma boa opção.</a:t>
            </a:r>
          </a:p>
        </p:txBody>
      </p:sp>
    </p:spTree>
    <p:extLst>
      <p:ext uri="{BB962C8B-B14F-4D97-AF65-F5344CB8AC3E}">
        <p14:creationId xmlns:p14="http://schemas.microsoft.com/office/powerpoint/2010/main" val="196117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Representação continua ou por estágio ?</a:t>
            </a:r>
          </a:p>
        </p:txBody>
      </p:sp>
      <p:sp>
        <p:nvSpPr>
          <p:cNvPr id="3" name="Espaço Reservado para Conteúdo 2"/>
          <p:cNvSpPr>
            <a:spLocks noGrp="1"/>
          </p:cNvSpPr>
          <p:nvPr>
            <p:ph idx="1"/>
          </p:nvPr>
        </p:nvSpPr>
        <p:spPr/>
        <p:txBody>
          <a:bodyPr>
            <a:normAutofit/>
          </a:bodyPr>
          <a:lstStyle/>
          <a:p>
            <a:endParaRPr lang="pt-BR" dirty="0"/>
          </a:p>
          <a:p>
            <a:r>
              <a:rPr lang="pt-BR" dirty="0"/>
              <a:t>Em organizações em que o processo de melhoria ainda é uma novidade e não se está familiarizado nem com a representação por estágios, nem com a representação contínua, não se incorrerá em erro ao escolher qualquer uma delas. Existem muitas razões para se escolher uma representação ou outra.. </a:t>
            </a:r>
          </a:p>
        </p:txBody>
      </p:sp>
    </p:spTree>
    <p:extLst>
      <p:ext uri="{BB962C8B-B14F-4D97-AF65-F5344CB8AC3E}">
        <p14:creationId xmlns:p14="http://schemas.microsoft.com/office/powerpoint/2010/main" val="421133624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1335</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CMMI</vt:lpstr>
      <vt:lpstr>Introdução ao CMMI</vt:lpstr>
      <vt:lpstr>CMMI DEV</vt:lpstr>
      <vt:lpstr>CMMI DEV</vt:lpstr>
      <vt:lpstr>Representação Contínua </vt:lpstr>
      <vt:lpstr>Representação Contínua </vt:lpstr>
      <vt:lpstr> Representação por Estágios </vt:lpstr>
      <vt:lpstr> Representação por Estágios </vt:lpstr>
      <vt:lpstr>Representação continua ou por estágio ?</vt:lpstr>
      <vt:lpstr>Representação continua ou por estágio ?</vt:lpstr>
      <vt:lpstr>Áreas de Processo </vt:lpstr>
      <vt:lpstr>Áreas de Processo</vt:lpstr>
      <vt:lpstr>Áreas de Processo</vt:lpstr>
      <vt:lpstr>Áreas de Processo: Metas Especificas </vt:lpstr>
      <vt:lpstr>Práticas Especificas</vt:lpstr>
      <vt:lpstr>Produto de Trabalho Típico</vt:lpstr>
      <vt:lpstr>Áreas de Processo: Metas Genéricas</vt:lpstr>
      <vt:lpstr>Práticas Genéricas</vt:lpstr>
      <vt:lpstr>Orientações para Aplicação</vt:lpstr>
      <vt:lpstr>Componentes Informativos para Apoio:</vt:lpstr>
      <vt:lpstr>Empresas que possuem certificado CMMI</vt:lpstr>
      <vt:lpstr>Alternativas Modelos de Maturidade</vt:lpstr>
      <vt:lpstr>Comparativo Modelos CMMI e MPS-BR</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CMMI</dc:title>
  <dc:creator>Moises da Silva</dc:creator>
  <cp:lastModifiedBy> </cp:lastModifiedBy>
  <cp:revision>13</cp:revision>
  <dcterms:created xsi:type="dcterms:W3CDTF">2017-10-21T12:22:03Z</dcterms:created>
  <dcterms:modified xsi:type="dcterms:W3CDTF">2017-10-21T18:47:53Z</dcterms:modified>
</cp:coreProperties>
</file>