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7" r:id="rId8"/>
    <p:sldId id="268" r:id="rId9"/>
    <p:sldId id="269" r:id="rId10"/>
    <p:sldId id="270" r:id="rId11"/>
    <p:sldId id="271" r:id="rId12"/>
    <p:sldId id="263" r:id="rId13"/>
    <p:sldId id="275" r:id="rId14"/>
    <p:sldId id="274" r:id="rId15"/>
    <p:sldId id="276" r:id="rId16"/>
    <p:sldId id="273" r:id="rId17"/>
    <p:sldId id="264" r:id="rId18"/>
    <p:sldId id="265" r:id="rId19"/>
    <p:sldId id="266"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Constantia" panose="02030602050306030303" pitchFamily="18" charset="0"/>
      <p:regular r:id="rId26"/>
      <p:bold r:id="rId27"/>
      <p:italic r:id="rId28"/>
      <p:boldItalic r:id="rId29"/>
    </p:embeddedFont>
    <p:embeddedFont>
      <p:font typeface="Lato" panose="020B0604020202020204" charset="0"/>
      <p:regular r:id="rId30"/>
      <p:bold r:id="rId31"/>
      <p:italic r:id="rId32"/>
      <p:boldItalic r:id="rId33"/>
    </p:embeddedFont>
    <p:embeddedFont>
      <p:font typeface="Raleway" panose="020B0604020202020204" charset="0"/>
      <p:regular r:id="rId34"/>
      <p:bold r:id="rId35"/>
      <p:italic r:id="rId36"/>
      <p:boldItalic r:id="rId37"/>
    </p:embeddedFont>
    <p:embeddedFont>
      <p:font typeface="Roboto"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00" d="100"/>
          <a:sy n="200" d="100"/>
        </p:scale>
        <p:origin x="-972" y="-1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c0227260ea_2_5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c0227260ea_2_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0227260ea_0_14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0227260ea_0_1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c0227260ea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c0227260e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c0227260ea_0_20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c0227260ea_0_2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c0227260ea_2_3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c0227260ea_2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c0227260ea_2_13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c0227260ea_2_1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c0227260ea_2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c0227260ea_2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c0227260ea_2_4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c0227260ea_2_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c0227260ea_2_17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c0227260ea_2_17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3F67CAD-30DB-4CBD-A63C-F14A906C19A4}" type="datetimeFigureOut">
              <a:rPr lang="es-MX" smtClean="0"/>
              <a:t>23/02/2021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6549713-56CB-49F7-A41E-B8E439C605C8}" type="slidenum">
              <a:rPr lang="es-MX" smtClean="0"/>
              <a:t>‹Nº›</a:t>
            </a:fld>
            <a:endParaRPr lang="es-MX"/>
          </a:p>
        </p:txBody>
      </p:sp>
    </p:spTree>
    <p:extLst>
      <p:ext uri="{BB962C8B-B14F-4D97-AF65-F5344CB8AC3E}">
        <p14:creationId xmlns:p14="http://schemas.microsoft.com/office/powerpoint/2010/main" val="370197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3.xml"/><Relationship Id="rId5" Type="http://schemas.openxmlformats.org/officeDocument/2006/relationships/image" Target="../media/image19.jpeg"/><Relationship Id="rId4" Type="http://schemas.openxmlformats.org/officeDocument/2006/relationships/hyperlink" Target="https://www.google.com/search?q=resoluci%C3%B3n+de+pixeles&amp;safe=active&amp;sxsrf=ALeKk02zqRNh9Psu5LjQTvU2uEhOCNTXxg:1614061250898&amp;tbm=isch&amp;source=iu&amp;ictx=1&amp;fir=r4A3HjTZAYysyM%252Cm3wC_DefDFGjTM%252C_&amp;vet=1&amp;usg=AI4_-kQOOkfDkKVjKRdaerbBLRQMLQNHnA&amp;sa=X&amp;ved=2ahUKEwjmiIXcrv_uAhUEITQIHRDUB6UQ9QF6BAgUEAE#imgrc=r4A3HjTZAYysyM"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es.wikipedia.org/wiki/Sensor_CMO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Sensores de imagen CMOS</a:t>
            </a:r>
            <a:endParaRPr/>
          </a:p>
        </p:txBody>
      </p:sp>
      <p:sp>
        <p:nvSpPr>
          <p:cNvPr id="87" name="Google Shape;87;p13"/>
          <p:cNvSpPr txBox="1">
            <a:spLocks noGrp="1"/>
          </p:cNvSpPr>
          <p:nvPr>
            <p:ph type="subTitle" idx="1"/>
          </p:nvPr>
        </p:nvSpPr>
        <p:spPr>
          <a:xfrm>
            <a:off x="1213350" y="1934835"/>
            <a:ext cx="4242600" cy="738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Complementary Metal-Oxide-Semiconductor</a:t>
            </a:r>
            <a:endParaRPr/>
          </a:p>
        </p:txBody>
      </p:sp>
      <p:sp>
        <p:nvSpPr>
          <p:cNvPr id="88" name="Google Shape;88;p13"/>
          <p:cNvSpPr txBox="1"/>
          <p:nvPr/>
        </p:nvSpPr>
        <p:spPr>
          <a:xfrm>
            <a:off x="425700" y="3136300"/>
            <a:ext cx="4304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dirty="0" err="1">
                <a:latin typeface="Roboto"/>
                <a:ea typeface="Roboto"/>
                <a:cs typeface="Roboto"/>
                <a:sym typeface="Roboto"/>
              </a:rPr>
              <a:t>Adrian</a:t>
            </a:r>
            <a:r>
              <a:rPr lang="es-419" dirty="0">
                <a:latin typeface="Roboto"/>
                <a:ea typeface="Roboto"/>
                <a:cs typeface="Roboto"/>
                <a:sym typeface="Roboto"/>
              </a:rPr>
              <a:t> Torres </a:t>
            </a:r>
            <a:r>
              <a:rPr lang="es-419" dirty="0" err="1">
                <a:latin typeface="Roboto"/>
                <a:ea typeface="Roboto"/>
                <a:cs typeface="Roboto"/>
                <a:sym typeface="Roboto"/>
              </a:rPr>
              <a:t>Sanchez</a:t>
            </a:r>
            <a:r>
              <a:rPr lang="es-419" dirty="0">
                <a:latin typeface="Roboto"/>
                <a:ea typeface="Roboto"/>
                <a:cs typeface="Roboto"/>
                <a:sym typeface="Roboto"/>
              </a:rPr>
              <a:t> ---------------------------16170602</a:t>
            </a:r>
            <a:endParaRPr dirty="0">
              <a:latin typeface="Roboto"/>
              <a:ea typeface="Roboto"/>
              <a:cs typeface="Roboto"/>
              <a:sym typeface="Roboto"/>
            </a:endParaRPr>
          </a:p>
          <a:p>
            <a:pPr marL="0" lvl="0" indent="0" algn="l" rtl="0">
              <a:spcBef>
                <a:spcPts val="0"/>
              </a:spcBef>
              <a:spcAft>
                <a:spcPts val="0"/>
              </a:spcAft>
              <a:buNone/>
            </a:pPr>
            <a:r>
              <a:rPr lang="es-419" dirty="0" err="1">
                <a:latin typeface="Roboto"/>
                <a:ea typeface="Roboto"/>
                <a:cs typeface="Roboto"/>
                <a:sym typeface="Roboto"/>
              </a:rPr>
              <a:t>Moises</a:t>
            </a:r>
            <a:r>
              <a:rPr lang="es-419" dirty="0">
                <a:latin typeface="Roboto"/>
                <a:ea typeface="Roboto"/>
                <a:cs typeface="Roboto"/>
                <a:sym typeface="Roboto"/>
              </a:rPr>
              <a:t> Ezequiel </a:t>
            </a:r>
            <a:r>
              <a:rPr lang="es-419" dirty="0" err="1">
                <a:latin typeface="Roboto"/>
                <a:ea typeface="Roboto"/>
                <a:cs typeface="Roboto"/>
                <a:sym typeface="Roboto"/>
              </a:rPr>
              <a:t>Dominguez</a:t>
            </a:r>
            <a:r>
              <a:rPr lang="es-419" dirty="0">
                <a:latin typeface="Roboto"/>
                <a:ea typeface="Roboto"/>
                <a:cs typeface="Roboto"/>
                <a:sym typeface="Roboto"/>
              </a:rPr>
              <a:t> Salcedo ----17170527</a:t>
            </a:r>
            <a:endParaRPr dirty="0">
              <a:latin typeface="Roboto"/>
              <a:ea typeface="Roboto"/>
              <a:cs typeface="Roboto"/>
              <a:sym typeface="Roboto"/>
            </a:endParaRPr>
          </a:p>
          <a:p>
            <a:pPr marL="0" lvl="0" indent="0" algn="l" rtl="0">
              <a:spcBef>
                <a:spcPts val="0"/>
              </a:spcBef>
              <a:spcAft>
                <a:spcPts val="0"/>
              </a:spcAft>
              <a:buNone/>
            </a:pPr>
            <a:r>
              <a:rPr lang="es-419" dirty="0">
                <a:latin typeface="Roboto"/>
                <a:ea typeface="Roboto"/>
                <a:cs typeface="Roboto"/>
                <a:sym typeface="Roboto"/>
              </a:rPr>
              <a:t>Joel Mendoza </a:t>
            </a:r>
            <a:r>
              <a:rPr lang="es-419" dirty="0" err="1">
                <a:latin typeface="Roboto"/>
                <a:ea typeface="Roboto"/>
                <a:cs typeface="Roboto"/>
                <a:sym typeface="Roboto"/>
              </a:rPr>
              <a:t>Garcia</a:t>
            </a:r>
            <a:r>
              <a:rPr lang="es-419" dirty="0">
                <a:latin typeface="Roboto"/>
                <a:ea typeface="Roboto"/>
                <a:cs typeface="Roboto"/>
                <a:sym typeface="Roboto"/>
              </a:rPr>
              <a:t> -----------------------------17170522</a:t>
            </a:r>
            <a:endParaRPr dirty="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0A9DBB-6945-4212-8C68-F147EBB760EF}"/>
              </a:ext>
            </a:extLst>
          </p:cNvPr>
          <p:cNvSpPr>
            <a:spLocks noGrp="1"/>
          </p:cNvSpPr>
          <p:nvPr>
            <p:ph type="title"/>
          </p:nvPr>
        </p:nvSpPr>
        <p:spPr>
          <a:xfrm>
            <a:off x="306977" y="222001"/>
            <a:ext cx="7886700" cy="392362"/>
          </a:xfrm>
        </p:spPr>
        <p:txBody>
          <a:bodyPr>
            <a:normAutofit fontScale="90000"/>
          </a:bodyPr>
          <a:lstStyle/>
          <a:p>
            <a:r>
              <a:rPr lang="es-MX" dirty="0">
                <a:latin typeface="+mn-lt"/>
              </a:rPr>
              <a:t>Funcionamiento:</a:t>
            </a:r>
          </a:p>
        </p:txBody>
      </p:sp>
      <p:sp>
        <p:nvSpPr>
          <p:cNvPr id="3" name="Marcador de contenido 2">
            <a:extLst>
              <a:ext uri="{FF2B5EF4-FFF2-40B4-BE49-F238E27FC236}">
                <a16:creationId xmlns:a16="http://schemas.microsoft.com/office/drawing/2014/main" id="{FF052108-B3F0-4800-AB51-2D9AE9F0553D}"/>
              </a:ext>
            </a:extLst>
          </p:cNvPr>
          <p:cNvSpPr>
            <a:spLocks noGrp="1"/>
          </p:cNvSpPr>
          <p:nvPr>
            <p:ph idx="1"/>
          </p:nvPr>
        </p:nvSpPr>
        <p:spPr>
          <a:xfrm>
            <a:off x="306978" y="785813"/>
            <a:ext cx="5773783" cy="3846910"/>
          </a:xfrm>
        </p:spPr>
        <p:txBody>
          <a:bodyPr/>
          <a:lstStyle/>
          <a:p>
            <a:pPr algn="just">
              <a:lnSpc>
                <a:spcPct val="100000"/>
              </a:lnSpc>
              <a:spcAft>
                <a:spcPts val="450"/>
              </a:spcAft>
            </a:pPr>
            <a:r>
              <a:rPr lang="es-MX" sz="1350" dirty="0">
                <a:latin typeface="Arial" panose="020B0604020202020204" pitchFamily="34" charset="0"/>
                <a:ea typeface="Calibri" panose="020F0502020204030204" pitchFamily="34" charset="0"/>
                <a:cs typeface="Times New Roman" panose="02020603050405020304" pitchFamily="18" charset="0"/>
              </a:rPr>
              <a:t>Lo siguiente que se realiza sería digitalización de cada píxel, en los sensores con tecnología CMOS la digitalización de los píxeles se realiza internamente en este tipo de sensores cada matriz convierte la carga recibida del fotón en voltaje debido a que cada matriz posee su amplificador lo cual reduce su gasto de energía, así que todo el trabajo se lleva a cabo dentro del sensor y no se hace necesario un chip externo encargado de esta función.</a:t>
            </a:r>
          </a:p>
          <a:p>
            <a:pPr algn="just">
              <a:lnSpc>
                <a:spcPct val="100000"/>
              </a:lnSpc>
              <a:spcAft>
                <a:spcPts val="450"/>
              </a:spcAft>
            </a:pPr>
            <a:endParaRPr lang="es-MX" sz="1350" dirty="0">
              <a:latin typeface="Constantia" panose="02030602050306030303" pitchFamily="18" charset="0"/>
              <a:ea typeface="Calibri" panose="020F0502020204030204" pitchFamily="34" charset="0"/>
              <a:cs typeface="Times New Roman" panose="02020603050405020304" pitchFamily="18" charset="0"/>
            </a:endParaRPr>
          </a:p>
          <a:p>
            <a:pPr algn="just">
              <a:lnSpc>
                <a:spcPct val="100000"/>
              </a:lnSpc>
              <a:spcAft>
                <a:spcPts val="450"/>
              </a:spcAft>
            </a:pPr>
            <a:r>
              <a:rPr lang="es-MX" sz="1350" dirty="0">
                <a:latin typeface="Arial" panose="020B0604020202020204" pitchFamily="34" charset="0"/>
                <a:ea typeface="Calibri" panose="020F0502020204030204" pitchFamily="34" charset="0"/>
              </a:rPr>
              <a:t>Los niveles de voltajes de cada píxel son transportados en paralelos lo cual reduce el tiempo de lectura del sensor, obteniendo una mayor velocidad para captar imágenes.</a:t>
            </a:r>
            <a:endParaRPr lang="es-ES" dirty="0"/>
          </a:p>
          <a:p>
            <a:pPr>
              <a:lnSpc>
                <a:spcPct val="100000"/>
              </a:lnSpc>
              <a:spcAft>
                <a:spcPts val="450"/>
              </a:spcAft>
            </a:pPr>
            <a:endParaRPr lang="es-MX" dirty="0"/>
          </a:p>
        </p:txBody>
      </p:sp>
      <p:pic>
        <p:nvPicPr>
          <p:cNvPr id="5" name="Imagen 4">
            <a:extLst>
              <a:ext uri="{FF2B5EF4-FFF2-40B4-BE49-F238E27FC236}">
                <a16:creationId xmlns:a16="http://schemas.microsoft.com/office/drawing/2014/main" id="{D2D52864-73F6-4A0B-A98D-4EFA8D9994F0}"/>
              </a:ext>
            </a:extLst>
          </p:cNvPr>
          <p:cNvPicPr/>
          <p:nvPr/>
        </p:nvPicPr>
        <p:blipFill rotWithShape="1">
          <a:blip r:embed="rId2">
            <a:extLst>
              <a:ext uri="{28A0092B-C50C-407E-A947-70E740481C1C}">
                <a14:useLocalDpi xmlns:a14="http://schemas.microsoft.com/office/drawing/2010/main" val="0"/>
              </a:ext>
            </a:extLst>
          </a:blip>
          <a:srcRect l="51272" t="10640" r="2038" b="14642"/>
          <a:stretch/>
        </p:blipFill>
        <p:spPr bwMode="auto">
          <a:xfrm>
            <a:off x="6080760" y="614362"/>
            <a:ext cx="2756263" cy="302037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1446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F052108-B3F0-4800-AB51-2D9AE9F0553D}"/>
              </a:ext>
            </a:extLst>
          </p:cNvPr>
          <p:cNvSpPr>
            <a:spLocks noGrp="1"/>
          </p:cNvSpPr>
          <p:nvPr>
            <p:ph idx="1"/>
          </p:nvPr>
        </p:nvSpPr>
        <p:spPr>
          <a:xfrm>
            <a:off x="306978" y="785813"/>
            <a:ext cx="7311118" cy="3846910"/>
          </a:xfrm>
        </p:spPr>
        <p:txBody>
          <a:bodyPr/>
          <a:lstStyle/>
          <a:p>
            <a:pPr>
              <a:lnSpc>
                <a:spcPct val="150000"/>
              </a:lnSpc>
              <a:spcAft>
                <a:spcPts val="450"/>
              </a:spcAft>
            </a:pPr>
            <a:r>
              <a:rPr lang="es-MX" sz="1350" dirty="0">
                <a:latin typeface="Arial" panose="020B0604020202020204" pitchFamily="34" charset="0"/>
                <a:ea typeface="Calibri" panose="020F0502020204030204" pitchFamily="34" charset="0"/>
                <a:cs typeface="Times New Roman" panose="02020603050405020304" pitchFamily="18" charset="0"/>
              </a:rPr>
              <a:t>Además de ofrecernos más calidad, los CMOS son más baratos de fabricar precisamente por lo que comentábamos arriba. Otra de las grandes ventajas es que los sensores CMOS son más sensibles a la luz, por lo que en condiciones pobres de iluminación se comportan mucho mejor. Esto se debe principalmente a que los amplificadores de señal se encuentran en la propia celda, por lo que hay un menor consumo a igualdad de alimentación. Todo lo contrario que ocurría en los CCD.</a:t>
            </a:r>
            <a:endParaRPr lang="es-MX" sz="1350" dirty="0">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450"/>
              </a:spcAft>
            </a:pPr>
            <a:endParaRPr lang="es-MX" dirty="0"/>
          </a:p>
        </p:txBody>
      </p:sp>
      <p:pic>
        <p:nvPicPr>
          <p:cNvPr id="1026" name="Picture 2" descr="Resultado de imagen de sensor cmos">
            <a:extLst>
              <a:ext uri="{FF2B5EF4-FFF2-40B4-BE49-F238E27FC236}">
                <a16:creationId xmlns:a16="http://schemas.microsoft.com/office/drawing/2014/main" id="{C7A4805D-3F87-4158-B19A-8F696D5502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5246" y="2491740"/>
            <a:ext cx="2473509" cy="1963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8575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0"/>
          <p:cNvSpPr txBox="1">
            <a:spLocks noGrp="1"/>
          </p:cNvSpPr>
          <p:nvPr>
            <p:ph type="title"/>
          </p:nvPr>
        </p:nvSpPr>
        <p:spPr>
          <a:xfrm>
            <a:off x="727650" y="1151501"/>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dirty="0"/>
              <a:t>Características principales del sensor y parámetros</a:t>
            </a:r>
            <a:endParaRPr dirty="0"/>
          </a:p>
          <a:p>
            <a:pPr marL="0" lvl="0" indent="0" algn="l" rtl="0">
              <a:spcBef>
                <a:spcPts val="0"/>
              </a:spcBef>
              <a:spcAft>
                <a:spcPts val="0"/>
              </a:spcAft>
              <a:buNone/>
            </a:pPr>
            <a:endParaRPr dirty="0"/>
          </a:p>
        </p:txBody>
      </p:sp>
      <p:sp>
        <p:nvSpPr>
          <p:cNvPr id="11" name="Marcador de texto 2">
            <a:extLst>
              <a:ext uri="{FF2B5EF4-FFF2-40B4-BE49-F238E27FC236}">
                <a16:creationId xmlns:a16="http://schemas.microsoft.com/office/drawing/2014/main" id="{A9B92D2E-9B73-435E-81AF-CD8B655EDF42}"/>
              </a:ext>
            </a:extLst>
          </p:cNvPr>
          <p:cNvSpPr>
            <a:spLocks noGrp="1"/>
          </p:cNvSpPr>
          <p:nvPr>
            <p:ph type="body" idx="1"/>
          </p:nvPr>
        </p:nvSpPr>
        <p:spPr>
          <a:xfrm>
            <a:off x="727650" y="1686701"/>
            <a:ext cx="7688700" cy="2953627"/>
          </a:xfrm>
        </p:spPr>
        <p:txBody>
          <a:bodyPr>
            <a:normAutofit/>
          </a:bodyPr>
          <a:lstStyle/>
          <a:p>
            <a:pPr marL="342900" lvl="0" indent="-342900">
              <a:lnSpc>
                <a:spcPct val="107000"/>
              </a:lnSpc>
              <a:buFont typeface="Symbol" panose="05050102010706020507" pitchFamily="18" charset="2"/>
              <a:buChar char=""/>
            </a:pPr>
            <a:r>
              <a:rPr lang="es-MX" sz="1100" dirty="0">
                <a:latin typeface="Constantia" panose="02030602050306030303" pitchFamily="18" charset="0"/>
                <a:cs typeface="Times New Roman" panose="02020603050405020304" pitchFamily="18" charset="0"/>
              </a:rPr>
              <a:t>El sensor CMOS está compuesto por celdas fotorreceptoras las cuales son capaces de registrar la intensidad luminosa que se recibe en el momento cuando se toma la fotografía. Y también cabe recalcar que este tipo de sensor esta recubierto por un filtro que permite conocer el color de cada pixel en la imagen.</a:t>
            </a:r>
          </a:p>
          <a:p>
            <a:pPr marL="342900" lvl="0" indent="-342900">
              <a:lnSpc>
                <a:spcPct val="107000"/>
              </a:lnSpc>
              <a:buFont typeface="Symbol" panose="05050102010706020507" pitchFamily="18" charset="2"/>
              <a:buChar char=""/>
            </a:pPr>
            <a:endParaRPr lang="es-MX" sz="1100" dirty="0">
              <a:latin typeface="Constantia" panose="02030602050306030303" pitchFamily="18" charset="0"/>
              <a:cs typeface="Times New Roman" panose="02020603050405020304" pitchFamily="18" charset="0"/>
            </a:endParaRPr>
          </a:p>
          <a:p>
            <a:pPr marL="342900" indent="-342900">
              <a:lnSpc>
                <a:spcPct val="107000"/>
              </a:lnSpc>
              <a:buFont typeface="Symbol" panose="05050102010706020507" pitchFamily="18" charset="2"/>
              <a:buChar char=""/>
            </a:pPr>
            <a:r>
              <a:rPr lang="es-MX" sz="1100" dirty="0">
                <a:latin typeface="Constantia" panose="02030602050306030303" pitchFamily="18" charset="0"/>
                <a:cs typeface="Times New Roman" panose="02020603050405020304" pitchFamily="18" charset="0"/>
              </a:rPr>
              <a:t>En el CMOS los pixeles son mas grandes, y esta en el rango en de separación a 1.5 micrómetros entre ellos.</a:t>
            </a:r>
          </a:p>
          <a:p>
            <a:pPr marL="0" lvl="0" indent="0">
              <a:lnSpc>
                <a:spcPct val="107000"/>
              </a:lnSpc>
              <a:buNone/>
            </a:pPr>
            <a:endParaRPr lang="es-MX" sz="1100" dirty="0">
              <a:effectLst/>
              <a:latin typeface="Constantia" panose="020306020503060303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s-MX" sz="1100" dirty="0">
                <a:latin typeface="Constantia" panose="02030602050306030303" pitchFamily="18" charset="0"/>
                <a:cs typeface="Times New Roman" panose="02020603050405020304" pitchFamily="18" charset="0"/>
              </a:rPr>
              <a:t>Otra característica de esta tecnología es que es posible integrar más funciones en un chip sensor, como por ejemplo control de luminosidad, corrector de contraste, o un conversor analógico-digital.</a:t>
            </a:r>
          </a:p>
          <a:p>
            <a:pPr marL="342900" lvl="0" indent="-342900">
              <a:lnSpc>
                <a:spcPct val="107000"/>
              </a:lnSpc>
              <a:buFont typeface="Symbol" panose="05050102010706020507" pitchFamily="18" charset="2"/>
              <a:buChar char=""/>
            </a:pPr>
            <a:r>
              <a:rPr lang="es-MX" sz="1100" dirty="0">
                <a:latin typeface="Constantia" panose="02030602050306030303" pitchFamily="18" charset="0"/>
                <a:cs typeface="Times New Roman" panose="02020603050405020304" pitchFamily="18" charset="0"/>
              </a:rPr>
              <a:t>El precio de los materiales en los chips CMOS es más barato ya que como se mencionó anteriormente su fabricación esta dada  para otros usos en muy grandes cantidades, hace que tanto los procesos como el material necesario para construir un sensor fotosensible CMOS sean más baratos que en el caso del CCD.</a:t>
            </a:r>
          </a:p>
          <a:p>
            <a:pPr marL="342900" lvl="0" indent="-342900">
              <a:lnSpc>
                <a:spcPct val="107000"/>
              </a:lnSpc>
              <a:buFont typeface="Symbol" panose="05050102010706020507" pitchFamily="18" charset="2"/>
              <a:buChar char=""/>
            </a:pPr>
            <a:endParaRPr lang="es-MX" sz="1100" dirty="0">
              <a:latin typeface="Constantia" panose="02030602050306030303" pitchFamily="18" charset="0"/>
              <a:cs typeface="Times New Roman" panose="02020603050405020304" pitchFamily="18" charset="0"/>
            </a:endParaRPr>
          </a:p>
          <a:p>
            <a:pPr marL="342900" indent="-342900">
              <a:lnSpc>
                <a:spcPct val="107000"/>
              </a:lnSpc>
              <a:buFont typeface="Symbol" panose="05050102010706020507" pitchFamily="18" charset="2"/>
              <a:buChar char=""/>
            </a:pPr>
            <a:r>
              <a:rPr lang="es-MX" sz="1100" dirty="0">
                <a:latin typeface="Constantia" panose="02030602050306030303" pitchFamily="18" charset="0"/>
                <a:cs typeface="Times New Roman" panose="02020603050405020304" pitchFamily="18" charset="0"/>
              </a:rPr>
              <a:t>Otra característica es que se achaca a los sensores CMOS una escasa sensibilidad a la luz ultravioleta e infrarroja.</a:t>
            </a:r>
          </a:p>
          <a:p>
            <a:pPr marL="342900" lvl="0" indent="-342900">
              <a:lnSpc>
                <a:spcPct val="107000"/>
              </a:lnSpc>
              <a:buFont typeface="Symbol" panose="05050102010706020507" pitchFamily="18" charset="2"/>
              <a:buChar char=""/>
            </a:pPr>
            <a:endParaRPr lang="es-MX" sz="1200" dirty="0">
              <a:latin typeface="Constantia" panose="02030602050306030303" pitchFamily="18"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s-MX" sz="1200" dirty="0">
              <a:effectLst/>
              <a:latin typeface="Constantia" panose="02030602050306030303"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endParaRPr lang="es-MX" sz="1200" dirty="0"/>
          </a:p>
          <a:p>
            <a:endParaRPr lang="es-MX"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7D9BA7F8-6BA4-4EA1-A6BB-ADCCDE79D8D3}"/>
              </a:ext>
            </a:extLst>
          </p:cNvPr>
          <p:cNvPicPr>
            <a:picLocks noChangeAspect="1"/>
          </p:cNvPicPr>
          <p:nvPr/>
        </p:nvPicPr>
        <p:blipFill>
          <a:blip r:embed="rId2"/>
          <a:stretch>
            <a:fillRect/>
          </a:stretch>
        </p:blipFill>
        <p:spPr>
          <a:xfrm>
            <a:off x="884287" y="1383118"/>
            <a:ext cx="2400300" cy="3419475"/>
          </a:xfrm>
          <a:prstGeom prst="rect">
            <a:avLst/>
          </a:prstGeom>
        </p:spPr>
      </p:pic>
      <p:pic>
        <p:nvPicPr>
          <p:cNvPr id="7" name="Imagen 6">
            <a:extLst>
              <a:ext uri="{FF2B5EF4-FFF2-40B4-BE49-F238E27FC236}">
                <a16:creationId xmlns:a16="http://schemas.microsoft.com/office/drawing/2014/main" id="{E5E94E29-204E-4893-93A2-2C56EE649338}"/>
              </a:ext>
            </a:extLst>
          </p:cNvPr>
          <p:cNvPicPr>
            <a:picLocks noChangeAspect="1"/>
          </p:cNvPicPr>
          <p:nvPr/>
        </p:nvPicPr>
        <p:blipFill>
          <a:blip r:embed="rId3"/>
          <a:stretch>
            <a:fillRect/>
          </a:stretch>
        </p:blipFill>
        <p:spPr>
          <a:xfrm>
            <a:off x="3284587" y="1383119"/>
            <a:ext cx="4972050" cy="3419475"/>
          </a:xfrm>
          <a:prstGeom prst="rect">
            <a:avLst/>
          </a:prstGeom>
        </p:spPr>
      </p:pic>
    </p:spTree>
    <p:extLst>
      <p:ext uri="{BB962C8B-B14F-4D97-AF65-F5344CB8AC3E}">
        <p14:creationId xmlns:p14="http://schemas.microsoft.com/office/powerpoint/2010/main" val="3487426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pectral response - Glossary | STEMMER IMAGING">
            <a:extLst>
              <a:ext uri="{FF2B5EF4-FFF2-40B4-BE49-F238E27FC236}">
                <a16:creationId xmlns:a16="http://schemas.microsoft.com/office/drawing/2014/main" id="{D92AA34E-9AE8-4410-9563-E34F132894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279" y="1599491"/>
            <a:ext cx="2586890" cy="1453778"/>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138;p20">
            <a:extLst>
              <a:ext uri="{FF2B5EF4-FFF2-40B4-BE49-F238E27FC236}">
                <a16:creationId xmlns:a16="http://schemas.microsoft.com/office/drawing/2014/main" id="{3D9CDD92-68AF-45CE-9F61-1A99C7D0D8A9}"/>
              </a:ext>
            </a:extLst>
          </p:cNvPr>
          <p:cNvSpPr txBox="1">
            <a:spLocks/>
          </p:cNvSpPr>
          <p:nvPr/>
        </p:nvSpPr>
        <p:spPr>
          <a:xfrm>
            <a:off x="575250" y="1337887"/>
            <a:ext cx="1951640" cy="65394"/>
          </a:xfrm>
          <a:prstGeom prst="rect">
            <a:avLst/>
          </a:prstGeom>
          <a:noFill/>
          <a:ln>
            <a:noFill/>
          </a:ln>
        </p:spPr>
        <p:txBody>
          <a:bodyPr spcFirstLastPara="1" wrap="square" lIns="91425" tIns="91425" rIns="91425" bIns="91425" anchor="t" anchorCtr="0">
            <a:normAutofit fontScale="2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s-MX" sz="5600" dirty="0"/>
              <a:t>Respuesta espectral</a:t>
            </a:r>
          </a:p>
          <a:p>
            <a:endParaRPr lang="es-MX" dirty="0"/>
          </a:p>
        </p:txBody>
      </p:sp>
      <p:pic>
        <p:nvPicPr>
          <p:cNvPr id="6" name="Picture 4" descr="Hamamatsu Learning Center: CCD Saturation and Blooming">
            <a:extLst>
              <a:ext uri="{FF2B5EF4-FFF2-40B4-BE49-F238E27FC236}">
                <a16:creationId xmlns:a16="http://schemas.microsoft.com/office/drawing/2014/main" id="{9CDD00F6-ACF3-49FE-A96D-221B036641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5833" y="1627324"/>
            <a:ext cx="2328792" cy="1776043"/>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38;p20">
            <a:extLst>
              <a:ext uri="{FF2B5EF4-FFF2-40B4-BE49-F238E27FC236}">
                <a16:creationId xmlns:a16="http://schemas.microsoft.com/office/drawing/2014/main" id="{0F75F466-B854-421E-A0F9-F2C71EF58F6D}"/>
              </a:ext>
            </a:extLst>
          </p:cNvPr>
          <p:cNvSpPr txBox="1">
            <a:spLocks/>
          </p:cNvSpPr>
          <p:nvPr/>
        </p:nvSpPr>
        <p:spPr>
          <a:xfrm>
            <a:off x="6105833" y="1254928"/>
            <a:ext cx="1080779" cy="259240"/>
          </a:xfrm>
          <a:prstGeom prst="rect">
            <a:avLst/>
          </a:prstGeom>
          <a:noFill/>
          <a:ln>
            <a:noFill/>
          </a:ln>
        </p:spPr>
        <p:txBody>
          <a:bodyPr spcFirstLastPara="1" wrap="square" lIns="91425" tIns="91425" rIns="91425" bIns="91425" anchor="t" anchorCtr="0">
            <a:normAutofit fontScale="2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s-MX" sz="5600" dirty="0" err="1"/>
              <a:t>Blooming</a:t>
            </a:r>
            <a:endParaRPr lang="es-MX" sz="5600" dirty="0"/>
          </a:p>
          <a:p>
            <a:endParaRPr lang="es-MX" dirty="0"/>
          </a:p>
        </p:txBody>
      </p:sp>
      <p:sp>
        <p:nvSpPr>
          <p:cNvPr id="9" name="CuadroTexto 8">
            <a:extLst>
              <a:ext uri="{FF2B5EF4-FFF2-40B4-BE49-F238E27FC236}">
                <a16:creationId xmlns:a16="http://schemas.microsoft.com/office/drawing/2014/main" id="{2025112B-7BEF-45CF-8344-672A39D1C260}"/>
              </a:ext>
            </a:extLst>
          </p:cNvPr>
          <p:cNvSpPr txBox="1"/>
          <p:nvPr/>
        </p:nvSpPr>
        <p:spPr>
          <a:xfrm>
            <a:off x="575249" y="3187470"/>
            <a:ext cx="1878966" cy="307777"/>
          </a:xfrm>
          <a:prstGeom prst="rect">
            <a:avLst/>
          </a:prstGeom>
          <a:noFill/>
        </p:spPr>
        <p:txBody>
          <a:bodyPr wrap="square">
            <a:spAutoFit/>
          </a:bodyPr>
          <a:lstStyle/>
          <a:p>
            <a:r>
              <a:rPr lang="es-MX" b="1" dirty="0">
                <a:solidFill>
                  <a:schemeClr val="dk2"/>
                </a:solidFill>
                <a:latin typeface="Raleway"/>
                <a:sym typeface="Raleway"/>
              </a:rPr>
              <a:t>Resolución</a:t>
            </a:r>
          </a:p>
        </p:txBody>
      </p:sp>
      <p:sp>
        <p:nvSpPr>
          <p:cNvPr id="10" name="Rectangle 1">
            <a:extLst>
              <a:ext uri="{FF2B5EF4-FFF2-40B4-BE49-F238E27FC236}">
                <a16:creationId xmlns:a16="http://schemas.microsoft.com/office/drawing/2014/main" id="{804E3B06-541D-4EDA-8A65-9B840445AADC}"/>
              </a:ext>
            </a:extLst>
          </p:cNvPr>
          <p:cNvSpPr>
            <a:spLocks noChangeArrowheads="1"/>
          </p:cNvSpPr>
          <p:nvPr/>
        </p:nvSpPr>
        <p:spPr bwMode="auto">
          <a:xfrm rot="10800000" flipV="1">
            <a:off x="575250" y="3445688"/>
            <a:ext cx="3323303"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b="0" i="0" u="none" strike="noStrike" cap="none" normalizeH="0" baseline="0" dirty="0">
                <a:ln>
                  <a:noFill/>
                </a:ln>
                <a:solidFill>
                  <a:srgbClr val="202124"/>
                </a:solidFill>
                <a:effectLst/>
                <a:latin typeface="Arial" panose="020B0604020202020204" pitchFamily="34" charset="0"/>
                <a:cs typeface="Arial" panose="020B0604020202020204" pitchFamily="34" charset="0"/>
              </a:rPr>
              <a:t>La </a:t>
            </a:r>
            <a:r>
              <a:rPr kumimoji="0" lang="es-MX" altLang="es-MX" sz="1200" b="1" i="0" u="none" strike="noStrike" cap="none" normalizeH="0" baseline="0" dirty="0">
                <a:ln>
                  <a:noFill/>
                </a:ln>
                <a:solidFill>
                  <a:srgbClr val="202124"/>
                </a:solidFill>
                <a:effectLst/>
                <a:latin typeface="Arial" panose="020B0604020202020204" pitchFamily="34" charset="0"/>
                <a:cs typeface="Arial" panose="020B0604020202020204" pitchFamily="34" charset="0"/>
              </a:rPr>
              <a:t>resolución</a:t>
            </a:r>
            <a:r>
              <a:rPr kumimoji="0" lang="es-MX" altLang="es-MX" sz="1200" b="0" i="0" u="none" strike="noStrike" cap="none" normalizeH="0" baseline="0" dirty="0">
                <a:ln>
                  <a:noFill/>
                </a:ln>
                <a:solidFill>
                  <a:srgbClr val="202124"/>
                </a:solidFill>
                <a:effectLst/>
                <a:latin typeface="Arial" panose="020B0604020202020204" pitchFamily="34" charset="0"/>
                <a:cs typeface="Arial" panose="020B0604020202020204" pitchFamily="34" charset="0"/>
              </a:rPr>
              <a:t> es la precisión del detalle en las imágenes de mapa de bits, que se mide en </a:t>
            </a:r>
            <a:r>
              <a:rPr kumimoji="0" lang="es-MX" altLang="es-MX" sz="1200" b="1" i="0" u="none" strike="noStrike" cap="none" normalizeH="0" baseline="0" dirty="0">
                <a:ln>
                  <a:noFill/>
                </a:ln>
                <a:solidFill>
                  <a:srgbClr val="202124"/>
                </a:solidFill>
                <a:effectLst/>
                <a:latin typeface="Arial" panose="020B0604020202020204" pitchFamily="34" charset="0"/>
                <a:cs typeface="Arial" panose="020B0604020202020204" pitchFamily="34" charset="0"/>
              </a:rPr>
              <a:t>píxeles</a:t>
            </a:r>
            <a:r>
              <a:rPr kumimoji="0" lang="es-MX" altLang="es-MX" sz="1200" b="0" i="0" u="none" strike="noStrike" cap="none" normalizeH="0" baseline="0" dirty="0">
                <a:ln>
                  <a:noFill/>
                </a:ln>
                <a:solidFill>
                  <a:srgbClr val="202124"/>
                </a:solidFill>
                <a:effectLst/>
                <a:latin typeface="Arial" panose="020B0604020202020204" pitchFamily="34" charset="0"/>
                <a:cs typeface="Arial" panose="020B0604020202020204" pitchFamily="34" charset="0"/>
              </a:rPr>
              <a:t> por pulgada (</a:t>
            </a:r>
            <a:r>
              <a:rPr kumimoji="0" lang="es-MX" altLang="es-MX" sz="1200" b="0" i="0" u="none" strike="noStrike" cap="none" normalizeH="0" baseline="0" dirty="0" err="1">
                <a:ln>
                  <a:noFill/>
                </a:ln>
                <a:solidFill>
                  <a:srgbClr val="202124"/>
                </a:solidFill>
                <a:effectLst/>
                <a:latin typeface="Arial" panose="020B0604020202020204" pitchFamily="34" charset="0"/>
                <a:cs typeface="Arial" panose="020B0604020202020204" pitchFamily="34" charset="0"/>
              </a:rPr>
              <a:t>ppp</a:t>
            </a:r>
            <a:r>
              <a:rPr kumimoji="0" lang="es-MX" altLang="es-MX" sz="1200" b="0" i="0" u="none" strike="noStrike" cap="none" normalizeH="0" baseline="0" dirty="0">
                <a:ln>
                  <a:noFill/>
                </a:ln>
                <a:solidFill>
                  <a:srgbClr val="202124"/>
                </a:solidFill>
                <a:effectLst/>
                <a:latin typeface="Arial" panose="020B0604020202020204" pitchFamily="34" charset="0"/>
                <a:cs typeface="Arial" panose="020B0604020202020204" pitchFamily="34" charset="0"/>
              </a:rPr>
              <a:t>). Cuantos más </a:t>
            </a:r>
            <a:r>
              <a:rPr kumimoji="0" lang="es-MX" altLang="es-MX" sz="1200" b="1" i="0" u="none" strike="noStrike" cap="none" normalizeH="0" baseline="0" dirty="0">
                <a:ln>
                  <a:noFill/>
                </a:ln>
                <a:solidFill>
                  <a:srgbClr val="202124"/>
                </a:solidFill>
                <a:effectLst/>
                <a:latin typeface="Arial" panose="020B0604020202020204" pitchFamily="34" charset="0"/>
                <a:cs typeface="Arial" panose="020B0604020202020204" pitchFamily="34" charset="0"/>
              </a:rPr>
              <a:t>píxeles</a:t>
            </a:r>
            <a:r>
              <a:rPr kumimoji="0" lang="es-MX" altLang="es-MX" sz="1200" b="0" i="0" u="none" strike="noStrike" cap="none" normalizeH="0" baseline="0" dirty="0">
                <a:ln>
                  <a:noFill/>
                </a:ln>
                <a:solidFill>
                  <a:srgbClr val="202124"/>
                </a:solidFill>
                <a:effectLst/>
                <a:latin typeface="Arial" panose="020B0604020202020204" pitchFamily="34" charset="0"/>
                <a:cs typeface="Arial" panose="020B0604020202020204" pitchFamily="34" charset="0"/>
              </a:rPr>
              <a:t> por pulgada, mayor </a:t>
            </a:r>
            <a:r>
              <a:rPr kumimoji="0" lang="es-MX" altLang="es-MX" sz="1200" b="1" i="0" u="none" strike="noStrike" cap="none" normalizeH="0" baseline="0" dirty="0">
                <a:ln>
                  <a:noFill/>
                </a:ln>
                <a:solidFill>
                  <a:srgbClr val="202124"/>
                </a:solidFill>
                <a:effectLst/>
                <a:latin typeface="Arial" panose="020B0604020202020204" pitchFamily="34" charset="0"/>
                <a:cs typeface="Arial" panose="020B0604020202020204" pitchFamily="34" charset="0"/>
              </a:rPr>
              <a:t>resolución</a:t>
            </a:r>
            <a:r>
              <a:rPr kumimoji="0" lang="es-MX" altLang="es-MX" sz="1200" b="0" i="0" u="none" strike="noStrike" cap="none" normalizeH="0" baseline="0" dirty="0">
                <a:ln>
                  <a:noFill/>
                </a:ln>
                <a:solidFill>
                  <a:srgbClr val="202124"/>
                </a:solidFill>
                <a:effectLst/>
                <a:latin typeface="Arial" panose="020B0604020202020204" pitchFamily="34" charset="0"/>
                <a:cs typeface="Arial" panose="020B0604020202020204" pitchFamily="34" charset="0"/>
              </a:rPr>
              <a:t>. En general, las imágenes con más </a:t>
            </a:r>
            <a:r>
              <a:rPr kumimoji="0" lang="es-MX" altLang="es-MX" sz="1200" b="1" i="0" u="none" strike="noStrike" cap="none" normalizeH="0" baseline="0" dirty="0">
                <a:ln>
                  <a:noFill/>
                </a:ln>
                <a:solidFill>
                  <a:srgbClr val="202124"/>
                </a:solidFill>
                <a:effectLst/>
                <a:latin typeface="Arial" panose="020B0604020202020204" pitchFamily="34" charset="0"/>
                <a:cs typeface="Arial" panose="020B0604020202020204" pitchFamily="34" charset="0"/>
              </a:rPr>
              <a:t>resolución</a:t>
            </a:r>
            <a:r>
              <a:rPr kumimoji="0" lang="es-MX" altLang="es-MX" sz="1200" b="0" i="0" u="none" strike="noStrike" cap="none" normalizeH="0" baseline="0" dirty="0">
                <a:ln>
                  <a:noFill/>
                </a:ln>
                <a:solidFill>
                  <a:srgbClr val="202124"/>
                </a:solidFill>
                <a:effectLst/>
                <a:latin typeface="Arial" panose="020B0604020202020204" pitchFamily="34" charset="0"/>
                <a:cs typeface="Arial" panose="020B0604020202020204" pitchFamily="34" charset="0"/>
              </a:rPr>
              <a:t> producen una calidad de impresión mejor.</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pic>
        <p:nvPicPr>
          <p:cNvPr id="4098" name="Picture 2" descr="Resultado de imagen para resolución de pixeles">
            <a:hlinkClick r:id="rId4"/>
            <a:extLst>
              <a:ext uri="{FF2B5EF4-FFF2-40B4-BE49-F238E27FC236}">
                <a16:creationId xmlns:a16="http://schemas.microsoft.com/office/drawing/2014/main" id="{DB0AFCC2-794D-49FA-A19C-B8C1ADF8BB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5311" y="3495247"/>
            <a:ext cx="2200275" cy="128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153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xplicación detallada del rango dinámico en cámaras digitales">
            <a:extLst>
              <a:ext uri="{FF2B5EF4-FFF2-40B4-BE49-F238E27FC236}">
                <a16:creationId xmlns:a16="http://schemas.microsoft.com/office/drawing/2014/main" id="{A0F725A5-7B19-45FC-B8DF-937CB816FA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3162" y="1749882"/>
            <a:ext cx="5715000" cy="247650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F071F0BC-8E09-4BDD-B0BE-C8B9538F3A6B}"/>
              </a:ext>
            </a:extLst>
          </p:cNvPr>
          <p:cNvSpPr txBox="1"/>
          <p:nvPr/>
        </p:nvSpPr>
        <p:spPr>
          <a:xfrm>
            <a:off x="1573162" y="1595994"/>
            <a:ext cx="1740310" cy="307777"/>
          </a:xfrm>
          <a:prstGeom prst="rect">
            <a:avLst/>
          </a:prstGeom>
          <a:noFill/>
        </p:spPr>
        <p:txBody>
          <a:bodyPr wrap="square" rtlCol="0">
            <a:spAutoFit/>
          </a:bodyPr>
          <a:lstStyle/>
          <a:p>
            <a:r>
              <a:rPr lang="es-MX" b="1" dirty="0">
                <a:solidFill>
                  <a:schemeClr val="dk2"/>
                </a:solidFill>
                <a:latin typeface="Raleway"/>
                <a:sym typeface="Raleway"/>
              </a:rPr>
              <a:t>Rango dinámico</a:t>
            </a:r>
          </a:p>
        </p:txBody>
      </p:sp>
    </p:spTree>
    <p:extLst>
      <p:ext uri="{BB962C8B-B14F-4D97-AF65-F5344CB8AC3E}">
        <p14:creationId xmlns:p14="http://schemas.microsoft.com/office/powerpoint/2010/main" val="3687312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forme técnico y vídeo: Cómo evaluar la sensibilidad de la cámara | FLIR  Systems">
            <a:extLst>
              <a:ext uri="{FF2B5EF4-FFF2-40B4-BE49-F238E27FC236}">
                <a16:creationId xmlns:a16="http://schemas.microsoft.com/office/drawing/2014/main" id="{F92FF1A6-E1CF-437B-B52F-B1DAC949B9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95" y="1863873"/>
            <a:ext cx="4178710" cy="248468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BAE441E4-CDA6-4AAE-85C6-2CC13B462005}"/>
              </a:ext>
            </a:extLst>
          </p:cNvPr>
          <p:cNvPicPr>
            <a:picLocks noChangeAspect="1"/>
          </p:cNvPicPr>
          <p:nvPr/>
        </p:nvPicPr>
        <p:blipFill>
          <a:blip r:embed="rId3"/>
          <a:stretch>
            <a:fillRect/>
          </a:stretch>
        </p:blipFill>
        <p:spPr>
          <a:xfrm>
            <a:off x="4309605" y="1863873"/>
            <a:ext cx="4724733" cy="2484680"/>
          </a:xfrm>
          <a:prstGeom prst="rect">
            <a:avLst/>
          </a:prstGeom>
        </p:spPr>
      </p:pic>
      <p:sp>
        <p:nvSpPr>
          <p:cNvPr id="6" name="CuadroTexto 5">
            <a:extLst>
              <a:ext uri="{FF2B5EF4-FFF2-40B4-BE49-F238E27FC236}">
                <a16:creationId xmlns:a16="http://schemas.microsoft.com/office/drawing/2014/main" id="{4A7DF116-A491-49A3-B703-65789C1CF217}"/>
              </a:ext>
            </a:extLst>
          </p:cNvPr>
          <p:cNvSpPr txBox="1"/>
          <p:nvPr/>
        </p:nvSpPr>
        <p:spPr>
          <a:xfrm>
            <a:off x="4215570" y="1340653"/>
            <a:ext cx="4797535" cy="523220"/>
          </a:xfrm>
          <a:prstGeom prst="rect">
            <a:avLst/>
          </a:prstGeom>
          <a:noFill/>
        </p:spPr>
        <p:txBody>
          <a:bodyPr wrap="square" rtlCol="0">
            <a:spAutoFit/>
          </a:bodyPr>
          <a:lstStyle/>
          <a:p>
            <a:r>
              <a:rPr lang="es-MX" b="1" i="0" dirty="0">
                <a:solidFill>
                  <a:schemeClr val="bg2"/>
                </a:solidFill>
                <a:effectLst/>
                <a:latin typeface="NexusSerif"/>
              </a:rPr>
              <a:t>Resumen de características o parámetros de un fotodiodo desarrollado en la tecnología CMOS </a:t>
            </a:r>
            <a:endParaRPr lang="es-MX" b="1" dirty="0">
              <a:solidFill>
                <a:schemeClr val="bg2"/>
              </a:solidFill>
            </a:endParaRPr>
          </a:p>
        </p:txBody>
      </p:sp>
      <p:sp>
        <p:nvSpPr>
          <p:cNvPr id="7" name="CuadroTexto 6">
            <a:extLst>
              <a:ext uri="{FF2B5EF4-FFF2-40B4-BE49-F238E27FC236}">
                <a16:creationId xmlns:a16="http://schemas.microsoft.com/office/drawing/2014/main" id="{4BC2BB8F-3CAB-473F-A453-F07D2FEE4F2D}"/>
              </a:ext>
            </a:extLst>
          </p:cNvPr>
          <p:cNvSpPr txBox="1"/>
          <p:nvPr/>
        </p:nvSpPr>
        <p:spPr>
          <a:xfrm>
            <a:off x="130895" y="1340653"/>
            <a:ext cx="3990641" cy="523220"/>
          </a:xfrm>
          <a:prstGeom prst="rect">
            <a:avLst/>
          </a:prstGeom>
          <a:noFill/>
        </p:spPr>
        <p:txBody>
          <a:bodyPr wrap="square" rtlCol="0">
            <a:spAutoFit/>
          </a:bodyPr>
          <a:lstStyle/>
          <a:p>
            <a:r>
              <a:rPr lang="es-MX" b="1" dirty="0">
                <a:solidFill>
                  <a:schemeClr val="bg2"/>
                </a:solidFill>
                <a:latin typeface="NexusSerif"/>
              </a:rPr>
              <a:t>Parámetros de ruido en relación a la densidad de luz</a:t>
            </a:r>
          </a:p>
        </p:txBody>
      </p:sp>
    </p:spTree>
    <p:extLst>
      <p:ext uri="{BB962C8B-B14F-4D97-AF65-F5344CB8AC3E}">
        <p14:creationId xmlns:p14="http://schemas.microsoft.com/office/powerpoint/2010/main" val="2111896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1"/>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Ventajas y desventajas </a:t>
            </a:r>
            <a:endParaRPr/>
          </a:p>
        </p:txBody>
      </p:sp>
      <p:sp>
        <p:nvSpPr>
          <p:cNvPr id="145" name="Google Shape;145;p21"/>
          <p:cNvSpPr txBox="1"/>
          <p:nvPr/>
        </p:nvSpPr>
        <p:spPr>
          <a:xfrm>
            <a:off x="842750" y="1806600"/>
            <a:ext cx="7953000" cy="825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419" sz="1200"/>
              <a:t>Una de las ventajas más importantes de los sensores de imagen CMOS sobre los CCD es la capacidad de integrar la detección con el procesamiento analógico y digital hasta el nivel de píxeles.</a:t>
            </a:r>
            <a:endParaRPr sz="1200"/>
          </a:p>
          <a:p>
            <a:pPr marL="0" lvl="0" indent="0" algn="l" rtl="0">
              <a:lnSpc>
                <a:spcPct val="115000"/>
              </a:lnSpc>
              <a:spcBef>
                <a:spcPts val="0"/>
              </a:spcBef>
              <a:spcAft>
                <a:spcPts val="0"/>
              </a:spcAft>
              <a:buNone/>
            </a:pPr>
            <a:endParaRPr/>
          </a:p>
        </p:txBody>
      </p:sp>
      <p:sp>
        <p:nvSpPr>
          <p:cNvPr id="146" name="Google Shape;146;p21"/>
          <p:cNvSpPr txBox="1"/>
          <p:nvPr/>
        </p:nvSpPr>
        <p:spPr>
          <a:xfrm>
            <a:off x="842750" y="2639625"/>
            <a:ext cx="33159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200" dirty="0">
                <a:latin typeface="Lato"/>
                <a:ea typeface="Lato"/>
                <a:cs typeface="Lato"/>
                <a:sym typeface="Lato"/>
              </a:rPr>
              <a:t>Ventajas </a:t>
            </a:r>
            <a:endParaRPr sz="1200" dirty="0">
              <a:latin typeface="Lato"/>
              <a:ea typeface="Lato"/>
              <a:cs typeface="Lato"/>
              <a:sym typeface="Lato"/>
            </a:endParaRPr>
          </a:p>
          <a:p>
            <a:pPr marL="457200" lvl="0" indent="-304800" algn="l" rtl="0">
              <a:spcBef>
                <a:spcPts val="0"/>
              </a:spcBef>
              <a:spcAft>
                <a:spcPts val="0"/>
              </a:spcAft>
              <a:buSzPts val="1200"/>
              <a:buFont typeface="Lato"/>
              <a:buAutoNum type="arabicPeriod"/>
            </a:pPr>
            <a:r>
              <a:rPr lang="es-419" sz="1200" dirty="0">
                <a:latin typeface="Lato"/>
                <a:ea typeface="Lato"/>
                <a:cs typeface="Lato"/>
                <a:sym typeface="Lato"/>
              </a:rPr>
              <a:t>Económicos </a:t>
            </a:r>
            <a:endParaRPr sz="1200" dirty="0">
              <a:latin typeface="Lato"/>
              <a:ea typeface="Lato"/>
              <a:cs typeface="Lato"/>
              <a:sym typeface="Lato"/>
            </a:endParaRPr>
          </a:p>
          <a:p>
            <a:pPr marL="457200" lvl="0" indent="-304800" algn="l" rtl="0">
              <a:spcBef>
                <a:spcPts val="0"/>
              </a:spcBef>
              <a:spcAft>
                <a:spcPts val="0"/>
              </a:spcAft>
              <a:buSzPts val="1200"/>
              <a:buFont typeface="Lato"/>
              <a:buAutoNum type="arabicPeriod"/>
            </a:pPr>
            <a:r>
              <a:rPr lang="es-419" sz="1200" dirty="0">
                <a:latin typeface="Lato"/>
                <a:ea typeface="Lato"/>
                <a:cs typeface="Lato"/>
                <a:sym typeface="Lato"/>
              </a:rPr>
              <a:t>Consumo eléctrico menor </a:t>
            </a:r>
            <a:endParaRPr sz="1200" dirty="0">
              <a:latin typeface="Lato"/>
              <a:ea typeface="Lato"/>
              <a:cs typeface="Lato"/>
              <a:sym typeface="Lato"/>
            </a:endParaRPr>
          </a:p>
          <a:p>
            <a:pPr marL="457200" lvl="0" indent="-304800" algn="l" rtl="0">
              <a:spcBef>
                <a:spcPts val="0"/>
              </a:spcBef>
              <a:spcAft>
                <a:spcPts val="0"/>
              </a:spcAft>
              <a:buSzPts val="1200"/>
              <a:buFont typeface="Lato"/>
              <a:buAutoNum type="arabicPeriod"/>
            </a:pPr>
            <a:r>
              <a:rPr lang="es-419" sz="1200" dirty="0">
                <a:latin typeface="Lato"/>
                <a:ea typeface="Lato"/>
                <a:cs typeface="Lato"/>
                <a:sym typeface="Lato"/>
              </a:rPr>
              <a:t>Vienen en un mismo chip integrados normalmente </a:t>
            </a:r>
            <a:endParaRPr sz="1200" dirty="0">
              <a:latin typeface="Lato"/>
              <a:ea typeface="Lato"/>
              <a:cs typeface="Lato"/>
              <a:sym typeface="Lato"/>
            </a:endParaRPr>
          </a:p>
          <a:p>
            <a:pPr marL="457200" lvl="0" indent="-304800" algn="l" rtl="0">
              <a:spcBef>
                <a:spcPts val="0"/>
              </a:spcBef>
              <a:spcAft>
                <a:spcPts val="0"/>
              </a:spcAft>
              <a:buSzPts val="1200"/>
              <a:buFont typeface="Lato"/>
              <a:buAutoNum type="arabicPeriod"/>
            </a:pPr>
            <a:r>
              <a:rPr lang="es-419" sz="1200" dirty="0">
                <a:latin typeface="Lato"/>
                <a:ea typeface="Lato"/>
                <a:cs typeface="Lato"/>
                <a:sym typeface="Lato"/>
              </a:rPr>
              <a:t>El </a:t>
            </a:r>
            <a:r>
              <a:rPr lang="es-419" sz="1200" dirty="0" err="1">
                <a:latin typeface="Lato"/>
                <a:ea typeface="Lato"/>
                <a:cs typeface="Lato"/>
                <a:sym typeface="Lato"/>
              </a:rPr>
              <a:t>Blooming</a:t>
            </a:r>
            <a:r>
              <a:rPr lang="es-419" sz="1200" dirty="0">
                <a:latin typeface="Lato"/>
                <a:ea typeface="Lato"/>
                <a:cs typeface="Lato"/>
                <a:sym typeface="Lato"/>
              </a:rPr>
              <a:t> es </a:t>
            </a:r>
            <a:r>
              <a:rPr lang="es-419" sz="1200" dirty="0" err="1">
                <a:latin typeface="Lato"/>
                <a:ea typeface="Lato"/>
                <a:cs typeface="Lato"/>
                <a:sym typeface="Lato"/>
              </a:rPr>
              <a:t>minimimo</a:t>
            </a:r>
            <a:r>
              <a:rPr lang="es-419" sz="1200" dirty="0">
                <a:latin typeface="Lato"/>
                <a:ea typeface="Lato"/>
                <a:cs typeface="Lato"/>
                <a:sym typeface="Lato"/>
              </a:rPr>
              <a:t> por su forma de construcción. </a:t>
            </a:r>
            <a:endParaRPr sz="1200" dirty="0">
              <a:latin typeface="Lato"/>
              <a:ea typeface="Lato"/>
              <a:cs typeface="Lato"/>
              <a:sym typeface="Lato"/>
            </a:endParaRPr>
          </a:p>
          <a:p>
            <a:pPr marL="457200" lvl="0" indent="-304800" algn="l" rtl="0">
              <a:spcBef>
                <a:spcPts val="0"/>
              </a:spcBef>
              <a:spcAft>
                <a:spcPts val="0"/>
              </a:spcAft>
              <a:buSzPts val="1200"/>
              <a:buFont typeface="Lato"/>
              <a:buAutoNum type="arabicPeriod"/>
            </a:pPr>
            <a:r>
              <a:rPr lang="es-419" sz="1200" dirty="0">
                <a:latin typeface="Lato"/>
                <a:ea typeface="Lato"/>
                <a:cs typeface="Lato"/>
                <a:sym typeface="Lato"/>
              </a:rPr>
              <a:t>Tiene mayor sensibilidad que un  CCD</a:t>
            </a:r>
            <a:endParaRPr sz="1200" dirty="0">
              <a:latin typeface="Lato"/>
              <a:ea typeface="Lato"/>
              <a:cs typeface="Lato"/>
              <a:sym typeface="Lato"/>
            </a:endParaRPr>
          </a:p>
          <a:p>
            <a:pPr marL="457200" lvl="0" indent="-304800" algn="l" rtl="0">
              <a:spcBef>
                <a:spcPts val="0"/>
              </a:spcBef>
              <a:spcAft>
                <a:spcPts val="0"/>
              </a:spcAft>
              <a:buSzPts val="1200"/>
              <a:buFont typeface="Lato"/>
              <a:buAutoNum type="arabicPeriod"/>
            </a:pPr>
            <a:r>
              <a:rPr lang="es-419" sz="1200" dirty="0">
                <a:latin typeface="Lato"/>
                <a:ea typeface="Lato"/>
                <a:cs typeface="Lato"/>
                <a:sym typeface="Lato"/>
              </a:rPr>
              <a:t>son más veloces que un CCD</a:t>
            </a:r>
            <a:endParaRPr sz="1200" dirty="0">
              <a:latin typeface="Lato"/>
              <a:ea typeface="Lato"/>
              <a:cs typeface="Lato"/>
              <a:sym typeface="Lato"/>
            </a:endParaRPr>
          </a:p>
        </p:txBody>
      </p:sp>
      <p:sp>
        <p:nvSpPr>
          <p:cNvPr id="147" name="Google Shape;147;p21"/>
          <p:cNvSpPr txBox="1"/>
          <p:nvPr/>
        </p:nvSpPr>
        <p:spPr>
          <a:xfrm>
            <a:off x="3952800" y="2639625"/>
            <a:ext cx="40326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200" dirty="0">
                <a:latin typeface="Lato"/>
                <a:ea typeface="Lato"/>
                <a:cs typeface="Lato"/>
                <a:sym typeface="Lato"/>
              </a:rPr>
              <a:t>Desventajas</a:t>
            </a:r>
            <a:endParaRPr sz="1200" dirty="0">
              <a:latin typeface="Lato"/>
              <a:ea typeface="Lato"/>
              <a:cs typeface="Lato"/>
              <a:sym typeface="Lato"/>
            </a:endParaRPr>
          </a:p>
          <a:p>
            <a:pPr marL="457200" lvl="0" indent="-304800" algn="l" rtl="0">
              <a:spcBef>
                <a:spcPts val="0"/>
              </a:spcBef>
              <a:spcAft>
                <a:spcPts val="0"/>
              </a:spcAft>
              <a:buSzPts val="1200"/>
              <a:buFont typeface="Lato"/>
              <a:buAutoNum type="arabicPeriod"/>
            </a:pPr>
            <a:r>
              <a:rPr lang="es-419" sz="1200" dirty="0">
                <a:latin typeface="Lato"/>
                <a:ea typeface="Lato"/>
                <a:cs typeface="Lato"/>
                <a:sym typeface="Lato"/>
              </a:rPr>
              <a:t>Los foto detectores tienen una superficie receptora mucho más chica que un </a:t>
            </a:r>
            <a:r>
              <a:rPr lang="es-419" sz="1200" dirty="0" err="1">
                <a:latin typeface="Lato"/>
                <a:ea typeface="Lato"/>
                <a:cs typeface="Lato"/>
                <a:sym typeface="Lato"/>
              </a:rPr>
              <a:t>ccd</a:t>
            </a:r>
            <a:r>
              <a:rPr lang="es-419" sz="1200" dirty="0">
                <a:latin typeface="Lato"/>
                <a:ea typeface="Lato"/>
                <a:cs typeface="Lato"/>
                <a:sym typeface="Lato"/>
              </a:rPr>
              <a:t>  </a:t>
            </a:r>
            <a:endParaRPr sz="1200" dirty="0">
              <a:latin typeface="Lato"/>
              <a:ea typeface="Lato"/>
              <a:cs typeface="Lato"/>
              <a:sym typeface="Lato"/>
            </a:endParaRPr>
          </a:p>
          <a:p>
            <a:pPr marL="457200" lvl="0" indent="-304800" algn="l" rtl="0">
              <a:spcBef>
                <a:spcPts val="0"/>
              </a:spcBef>
              <a:spcAft>
                <a:spcPts val="0"/>
              </a:spcAft>
              <a:buSzPts val="1200"/>
              <a:buFont typeface="Lato"/>
              <a:buAutoNum type="arabicPeriod"/>
            </a:pPr>
            <a:r>
              <a:rPr lang="es-419" sz="1200" dirty="0">
                <a:latin typeface="Lato"/>
                <a:ea typeface="Lato"/>
                <a:cs typeface="Lato"/>
                <a:sym typeface="Lato"/>
              </a:rPr>
              <a:t>Tienen más problemas de uniformidad en sus imágenes</a:t>
            </a:r>
            <a:endParaRPr sz="1200" dirty="0">
              <a:latin typeface="Lato"/>
              <a:ea typeface="Lato"/>
              <a:cs typeface="Lato"/>
              <a:sym typeface="Lato"/>
            </a:endParaRPr>
          </a:p>
          <a:p>
            <a:pPr marL="457200" lvl="0" indent="-304800" algn="l" rtl="0">
              <a:spcBef>
                <a:spcPts val="0"/>
              </a:spcBef>
              <a:spcAft>
                <a:spcPts val="0"/>
              </a:spcAft>
              <a:buSzPts val="1200"/>
              <a:buFont typeface="Lato"/>
              <a:buAutoNum type="arabicPeriod"/>
            </a:pPr>
            <a:r>
              <a:rPr lang="es-419" sz="1200" dirty="0">
                <a:latin typeface="Lato"/>
                <a:ea typeface="Lato"/>
                <a:cs typeface="Lato"/>
                <a:sym typeface="Lato"/>
              </a:rPr>
              <a:t>Obturadores, resulta muy </a:t>
            </a:r>
            <a:r>
              <a:rPr lang="es-419" sz="1200" dirty="0" err="1">
                <a:latin typeface="Lato"/>
                <a:ea typeface="Lato"/>
                <a:cs typeface="Lato"/>
                <a:sym typeface="Lato"/>
              </a:rPr>
              <a:t>comlicado</a:t>
            </a:r>
            <a:r>
              <a:rPr lang="es-419" sz="1200" dirty="0">
                <a:latin typeface="Lato"/>
                <a:ea typeface="Lato"/>
                <a:cs typeface="Lato"/>
                <a:sym typeface="Lato"/>
              </a:rPr>
              <a:t> superar a un CCD </a:t>
            </a:r>
            <a:endParaRPr sz="1200" dirty="0">
              <a:latin typeface="Lato"/>
              <a:ea typeface="Lato"/>
              <a:cs typeface="Lato"/>
              <a:sym typeface="Lato"/>
            </a:endParaRPr>
          </a:p>
          <a:p>
            <a:pPr marL="457200" lvl="0" indent="-304800" algn="l" rtl="0">
              <a:spcBef>
                <a:spcPts val="0"/>
              </a:spcBef>
              <a:spcAft>
                <a:spcPts val="0"/>
              </a:spcAft>
              <a:buSzPts val="1200"/>
              <a:buFont typeface="Lato"/>
              <a:buAutoNum type="arabicPeriod"/>
            </a:pPr>
            <a:r>
              <a:rPr lang="es-419" sz="1200" dirty="0">
                <a:latin typeface="Lato"/>
                <a:ea typeface="Lato"/>
                <a:cs typeface="Lato"/>
                <a:sym typeface="Lato"/>
              </a:rPr>
              <a:t>Menor rango </a:t>
            </a:r>
            <a:r>
              <a:rPr lang="es-419" sz="1200" dirty="0" err="1">
                <a:latin typeface="Lato"/>
                <a:ea typeface="Lato"/>
                <a:cs typeface="Lato"/>
                <a:sym typeface="Lato"/>
              </a:rPr>
              <a:t>dinamico</a:t>
            </a:r>
            <a:endParaRPr sz="1200" dirty="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Dispositivos Comerciales </a:t>
            </a:r>
            <a:endParaRPr/>
          </a:p>
        </p:txBody>
      </p:sp>
      <p:sp>
        <p:nvSpPr>
          <p:cNvPr id="153" name="Google Shape;153;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4" name="Google Shape;154;p22"/>
          <p:cNvPicPr preferRelativeResize="0"/>
          <p:nvPr/>
        </p:nvPicPr>
        <p:blipFill>
          <a:blip r:embed="rId3">
            <a:alphaModFix/>
          </a:blip>
          <a:stretch>
            <a:fillRect/>
          </a:stretch>
        </p:blipFill>
        <p:spPr>
          <a:xfrm>
            <a:off x="1885137" y="1905225"/>
            <a:ext cx="5377326" cy="2875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Referencias </a:t>
            </a:r>
            <a:endParaRPr/>
          </a:p>
        </p:txBody>
      </p:sp>
      <p:sp>
        <p:nvSpPr>
          <p:cNvPr id="160" name="Google Shape;160;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85000" lnSpcReduction="20000"/>
          </a:bodyPr>
          <a:lstStyle/>
          <a:p>
            <a:pPr marL="457200" lvl="0" indent="-292576" algn="l" rtl="0">
              <a:lnSpc>
                <a:spcPct val="115000"/>
              </a:lnSpc>
              <a:spcBef>
                <a:spcPts val="0"/>
              </a:spcBef>
              <a:spcAft>
                <a:spcPts val="0"/>
              </a:spcAft>
              <a:buSzPct val="100000"/>
              <a:buAutoNum type="arabicPeriod"/>
            </a:pPr>
            <a:r>
              <a:rPr lang="es-419"/>
              <a:t>Fossum, E. R. (1997). CMOS image sensors: Electronic camera-on-a-chip. IEEE transactions on electron devices, 44(10), 1689-1698.</a:t>
            </a:r>
            <a:endParaRPr/>
          </a:p>
          <a:p>
            <a:pPr marL="457200" lvl="0" indent="-292576" algn="l" rtl="0">
              <a:lnSpc>
                <a:spcPct val="115000"/>
              </a:lnSpc>
              <a:spcBef>
                <a:spcPts val="0"/>
              </a:spcBef>
              <a:spcAft>
                <a:spcPts val="0"/>
              </a:spcAft>
              <a:buSzPct val="100000"/>
              <a:buAutoNum type="arabicPeriod"/>
            </a:pPr>
            <a:r>
              <a:rPr lang="es-419"/>
              <a:t>Litwiller, D. (2001). Ccd vs. cmos. Photonics spectra, 35(1), 154-158.</a:t>
            </a:r>
            <a:endParaRPr/>
          </a:p>
          <a:p>
            <a:pPr marL="457200" lvl="0" indent="-292576" algn="l" rtl="0">
              <a:lnSpc>
                <a:spcPct val="115000"/>
              </a:lnSpc>
              <a:spcBef>
                <a:spcPts val="0"/>
              </a:spcBef>
              <a:spcAft>
                <a:spcPts val="0"/>
              </a:spcAft>
              <a:buSzPct val="100000"/>
              <a:buAutoNum type="arabicPeriod"/>
            </a:pPr>
            <a:r>
              <a:rPr lang="es-419"/>
              <a:t>Fossum, E. R., &amp; Hondongwa, D. B. (2014). A review of the pinned photodiode for CCD and CMOS image sensors. IEEE Journal of the electron devices society.</a:t>
            </a:r>
            <a:endParaRPr/>
          </a:p>
          <a:p>
            <a:pPr marL="457200" lvl="0" indent="-292576" algn="l" rtl="0">
              <a:lnSpc>
                <a:spcPct val="115000"/>
              </a:lnSpc>
              <a:spcBef>
                <a:spcPts val="0"/>
              </a:spcBef>
              <a:spcAft>
                <a:spcPts val="0"/>
              </a:spcAft>
              <a:buSzPct val="100000"/>
              <a:buAutoNum type="arabicPeriod"/>
            </a:pPr>
            <a:r>
              <a:rPr lang="es-419"/>
              <a:t>Kawahito, S., Halin, I. A., Ushinaga, T., Sawada, T., Homma, M., &amp; Maeda, Y. (2007). A CMOS time-of-flight range image sensor with gates-on-field-oxide structure. IEEE Sensors Journal, 7(12), 1578-1586.</a:t>
            </a:r>
            <a:endParaRPr/>
          </a:p>
          <a:p>
            <a:pPr marL="457200" lvl="0" indent="-292576" algn="l" rtl="0">
              <a:lnSpc>
                <a:spcPct val="115000"/>
              </a:lnSpc>
              <a:spcBef>
                <a:spcPts val="0"/>
              </a:spcBef>
              <a:spcAft>
                <a:spcPts val="0"/>
              </a:spcAft>
              <a:buSzPct val="100000"/>
              <a:buAutoNum type="arabicPeriod"/>
            </a:pPr>
            <a:r>
              <a:rPr lang="es-419"/>
              <a:t>A pelamatti (2015). Pinned Photodiode CMOS Image Sensors. https://www.google.com/url?sa=t&amp;rct=j&amp;q=&amp;esrc=s&amp;source=web&amp;cd=&amp;ved=2ahUKEwi2zfSA9fzuAhVLXM0KHVBhBTMQFjAAegQIARAD&amp;url=https%3A%2F%2Fwww.theses.fr%2F2015ESAE0025.pdf&amp;usg=AOvVaw3kRVS_HPe--Ze5AwdxlXPG</a:t>
            </a:r>
            <a:endParaRPr/>
          </a:p>
          <a:p>
            <a:pPr marL="457200" lvl="0" indent="-292576" algn="l" rtl="0">
              <a:lnSpc>
                <a:spcPct val="115000"/>
              </a:lnSpc>
              <a:spcBef>
                <a:spcPts val="0"/>
              </a:spcBef>
              <a:spcAft>
                <a:spcPts val="0"/>
              </a:spcAft>
              <a:buSzPct val="100000"/>
              <a:buAutoNum type="arabicPeriod"/>
            </a:pPr>
            <a:r>
              <a:rPr lang="es-419" u="sng">
                <a:solidFill>
                  <a:schemeClr val="accent5"/>
                </a:solidFill>
                <a:hlinkClick r:id="rId3">
                  <a:extLst>
                    <a:ext uri="{A12FA001-AC4F-418D-AE19-62706E023703}">
                      <ahyp:hlinkClr xmlns:ahyp="http://schemas.microsoft.com/office/drawing/2018/hyperlinkcolor" val="tx"/>
                    </a:ext>
                  </a:extLst>
                </a:hlinkClick>
              </a:rPr>
              <a:t>https://es.wikipedia.org/wiki/Sensor_CMOS</a:t>
            </a:r>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727800" y="1350900"/>
            <a:ext cx="7688400" cy="945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Contenido</a:t>
            </a:r>
            <a:endParaRPr/>
          </a:p>
        </p:txBody>
      </p:sp>
      <p:sp>
        <p:nvSpPr>
          <p:cNvPr id="94" name="Google Shape;94;p14"/>
          <p:cNvSpPr txBox="1"/>
          <p:nvPr/>
        </p:nvSpPr>
        <p:spPr>
          <a:xfrm>
            <a:off x="977450" y="2003800"/>
            <a:ext cx="6680700" cy="1908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Lato"/>
              <a:buAutoNum type="arabicPeriod"/>
            </a:pPr>
            <a:r>
              <a:rPr lang="es-419">
                <a:latin typeface="Lato"/>
                <a:ea typeface="Lato"/>
                <a:cs typeface="Lato"/>
                <a:sym typeface="Lato"/>
              </a:rPr>
              <a:t>Que es un Sensor CMOS </a:t>
            </a:r>
            <a:endParaRPr>
              <a:latin typeface="Lato"/>
              <a:ea typeface="Lato"/>
              <a:cs typeface="Lato"/>
              <a:sym typeface="Lato"/>
            </a:endParaRPr>
          </a:p>
          <a:p>
            <a:pPr marL="457200" lvl="0" indent="-317500" algn="l" rtl="0">
              <a:spcBef>
                <a:spcPts val="0"/>
              </a:spcBef>
              <a:spcAft>
                <a:spcPts val="0"/>
              </a:spcAft>
              <a:buSzPts val="1400"/>
              <a:buFont typeface="Lato"/>
              <a:buAutoNum type="arabicPeriod"/>
            </a:pPr>
            <a:r>
              <a:rPr lang="es-419">
                <a:latin typeface="Lato"/>
                <a:ea typeface="Lato"/>
                <a:cs typeface="Lato"/>
                <a:sym typeface="Lato"/>
              </a:rPr>
              <a:t>Tipos de sensores CMOS </a:t>
            </a:r>
            <a:endParaRPr>
              <a:latin typeface="Lato"/>
              <a:ea typeface="Lato"/>
              <a:cs typeface="Lato"/>
              <a:sym typeface="Lato"/>
            </a:endParaRPr>
          </a:p>
          <a:p>
            <a:pPr marL="457200" lvl="0" indent="-317500" algn="l" rtl="0">
              <a:spcBef>
                <a:spcPts val="0"/>
              </a:spcBef>
              <a:spcAft>
                <a:spcPts val="0"/>
              </a:spcAft>
              <a:buSzPts val="1400"/>
              <a:buFont typeface="Lato"/>
              <a:buAutoNum type="arabicPeriod"/>
            </a:pPr>
            <a:r>
              <a:rPr lang="es-419">
                <a:latin typeface="Lato"/>
                <a:ea typeface="Lato"/>
                <a:cs typeface="Lato"/>
                <a:sym typeface="Lato"/>
              </a:rPr>
              <a:t>Estructura y Operación básica a nivel semiconductor del fotodetector.</a:t>
            </a:r>
            <a:endParaRPr>
              <a:latin typeface="Lato"/>
              <a:ea typeface="Lato"/>
              <a:cs typeface="Lato"/>
              <a:sym typeface="Lato"/>
            </a:endParaRPr>
          </a:p>
          <a:p>
            <a:pPr marL="457200" lvl="0" indent="-317500" algn="l" rtl="0">
              <a:spcBef>
                <a:spcPts val="0"/>
              </a:spcBef>
              <a:spcAft>
                <a:spcPts val="0"/>
              </a:spcAft>
              <a:buSzPts val="1400"/>
              <a:buFont typeface="Lato"/>
              <a:buAutoNum type="arabicPeriod"/>
            </a:pPr>
            <a:r>
              <a:rPr lang="es-419">
                <a:latin typeface="Lato"/>
                <a:ea typeface="Lato"/>
                <a:cs typeface="Lato"/>
                <a:sym typeface="Lato"/>
              </a:rPr>
              <a:t>Operación a nivel imagen </a:t>
            </a:r>
            <a:endParaRPr>
              <a:latin typeface="Lato"/>
              <a:ea typeface="Lato"/>
              <a:cs typeface="Lato"/>
              <a:sym typeface="Lato"/>
            </a:endParaRPr>
          </a:p>
          <a:p>
            <a:pPr marL="457200" lvl="0" indent="-317500" algn="l" rtl="0">
              <a:spcBef>
                <a:spcPts val="0"/>
              </a:spcBef>
              <a:spcAft>
                <a:spcPts val="0"/>
              </a:spcAft>
              <a:buSzPts val="1400"/>
              <a:buFont typeface="Lato"/>
              <a:buAutoNum type="arabicPeriod"/>
            </a:pPr>
            <a:r>
              <a:rPr lang="es-419">
                <a:latin typeface="Lato"/>
                <a:ea typeface="Lato"/>
                <a:cs typeface="Lato"/>
                <a:sym typeface="Lato"/>
              </a:rPr>
              <a:t>Características principales del sensor </a:t>
            </a:r>
            <a:endParaRPr>
              <a:latin typeface="Lato"/>
              <a:ea typeface="Lato"/>
              <a:cs typeface="Lato"/>
              <a:sym typeface="Lato"/>
            </a:endParaRPr>
          </a:p>
          <a:p>
            <a:pPr marL="457200" lvl="0" indent="-317500" algn="l" rtl="0">
              <a:spcBef>
                <a:spcPts val="0"/>
              </a:spcBef>
              <a:spcAft>
                <a:spcPts val="0"/>
              </a:spcAft>
              <a:buSzPts val="1400"/>
              <a:buFont typeface="Lato"/>
              <a:buAutoNum type="arabicPeriod"/>
            </a:pPr>
            <a:r>
              <a:rPr lang="es-419">
                <a:latin typeface="Lato"/>
                <a:ea typeface="Lato"/>
                <a:cs typeface="Lato"/>
                <a:sym typeface="Lato"/>
              </a:rPr>
              <a:t>Ventajas y Desventajas.</a:t>
            </a:r>
            <a:endParaRPr>
              <a:latin typeface="Lato"/>
              <a:ea typeface="Lato"/>
              <a:cs typeface="Lato"/>
              <a:sym typeface="Lato"/>
            </a:endParaRPr>
          </a:p>
          <a:p>
            <a:pPr marL="457200" lvl="0" indent="-317500" algn="l" rtl="0">
              <a:spcBef>
                <a:spcPts val="0"/>
              </a:spcBef>
              <a:spcAft>
                <a:spcPts val="0"/>
              </a:spcAft>
              <a:buSzPts val="1400"/>
              <a:buFont typeface="Lato"/>
              <a:buAutoNum type="arabicPeriod"/>
            </a:pPr>
            <a:r>
              <a:rPr lang="es-419">
                <a:latin typeface="Lato"/>
                <a:ea typeface="Lato"/>
                <a:cs typeface="Lato"/>
                <a:sym typeface="Lato"/>
              </a:rPr>
              <a:t>Arquitecturas de algunos dispositivos comerciales.</a:t>
            </a:r>
            <a:endParaRPr>
              <a:latin typeface="Lato"/>
              <a:ea typeface="Lato"/>
              <a:cs typeface="Lato"/>
              <a:sym typeface="Lato"/>
            </a:endParaRPr>
          </a:p>
          <a:p>
            <a:pPr marL="457200" lvl="0" indent="-317500" algn="l" rtl="0">
              <a:spcBef>
                <a:spcPts val="0"/>
              </a:spcBef>
              <a:spcAft>
                <a:spcPts val="0"/>
              </a:spcAft>
              <a:buSzPts val="1400"/>
              <a:buFont typeface="Lato"/>
              <a:buAutoNum type="arabicPeriod"/>
            </a:pPr>
            <a:r>
              <a:rPr lang="es-419">
                <a:latin typeface="Lato"/>
                <a:ea typeface="Lato"/>
                <a:cs typeface="Lato"/>
                <a:sym typeface="Lato"/>
              </a:rPr>
              <a:t>Referencias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674300" y="13265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Que es un sensor CMOS</a:t>
            </a:r>
            <a:endParaRPr/>
          </a:p>
        </p:txBody>
      </p:sp>
      <p:sp>
        <p:nvSpPr>
          <p:cNvPr id="100" name="Google Shape;100;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s-419" dirty="0"/>
              <a:t>Los sensores y cámaras CMOS se han popularizado en los últimos años. La calidad de imagen ha mejorado ostensiblemente y este tipo de tecnología es indispensable en algunos tipos de aplicaciones, como por ejemplo en sistemas de muy alta velocidad.</a:t>
            </a:r>
            <a:endParaRPr dirty="0"/>
          </a:p>
          <a:p>
            <a:pPr marL="0" lvl="0" indent="0" algn="l" rtl="0">
              <a:spcBef>
                <a:spcPts val="1200"/>
              </a:spcBef>
              <a:spcAft>
                <a:spcPts val="1200"/>
              </a:spcAft>
              <a:buNone/>
            </a:pPr>
            <a:r>
              <a:rPr lang="es-419" dirty="0"/>
              <a:t>Los sensores CMOS (</a:t>
            </a:r>
            <a:r>
              <a:rPr lang="es-419" dirty="0" err="1"/>
              <a:t>Complementary</a:t>
            </a:r>
            <a:r>
              <a:rPr lang="es-419" dirty="0"/>
              <a:t> Metal Oxide Semiconductor) incluyen en su substrato, el área activa del píxel y el espacio necesario para el chip que se encuentra en el propio circuito. La ventaja principal de los sensores CMOS es su velocidad. Estos dispositivos son capaces de funcionar a cientos o incluso miles de imágenes por segundo. Además, proporcionan una alta capacidad “de pozo” y unas excelentes características de respuesta. Sin embargo, presentan algunas desventajas, como por ejemplo, la existencia de ruido denominado “</a:t>
            </a:r>
            <a:r>
              <a:rPr lang="es-419" dirty="0" err="1"/>
              <a:t>fixed</a:t>
            </a:r>
            <a:r>
              <a:rPr lang="es-419" dirty="0"/>
              <a:t> </a:t>
            </a:r>
            <a:r>
              <a:rPr lang="es-419" dirty="0" err="1"/>
              <a:t>pattern</a:t>
            </a:r>
            <a:r>
              <a:rPr lang="es-419" dirty="0"/>
              <a:t> </a:t>
            </a:r>
            <a:r>
              <a:rPr lang="es-419" dirty="0" err="1"/>
              <a:t>noise</a:t>
            </a:r>
            <a:r>
              <a:rPr lang="es-419" dirty="0"/>
              <a:t>”, y otros problemas adicionales que se van resolviendo con los nuevos sensores que van apareciendo en el mercado.</a:t>
            </a:r>
          </a:p>
          <a:p>
            <a:pPr marL="0" lvl="0" indent="0" algn="l" rtl="0">
              <a:spcBef>
                <a:spcPts val="1200"/>
              </a:spcBef>
              <a:spcAft>
                <a:spcPts val="1200"/>
              </a:spcAft>
              <a:buNone/>
            </a:pPr>
            <a:endParaRPr dirty="0"/>
          </a:p>
        </p:txBody>
      </p:sp>
      <p:pic>
        <p:nvPicPr>
          <p:cNvPr id="2" name="Imagen 1">
            <a:extLst>
              <a:ext uri="{FF2B5EF4-FFF2-40B4-BE49-F238E27FC236}">
                <a16:creationId xmlns:a16="http://schemas.microsoft.com/office/drawing/2014/main" id="{4633758D-EED8-4046-B8DB-1ADA1DDD2FBD}"/>
              </a:ext>
            </a:extLst>
          </p:cNvPr>
          <p:cNvPicPr>
            <a:picLocks noChangeAspect="1"/>
          </p:cNvPicPr>
          <p:nvPr/>
        </p:nvPicPr>
        <p:blipFill>
          <a:blip r:embed="rId3"/>
          <a:stretch>
            <a:fillRect/>
          </a:stretch>
        </p:blipFill>
        <p:spPr>
          <a:xfrm>
            <a:off x="2127099" y="3911608"/>
            <a:ext cx="4374554" cy="115119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Tipos de Sensores CMOS</a:t>
            </a:r>
            <a:endParaRPr/>
          </a:p>
        </p:txBody>
      </p:sp>
      <p:sp>
        <p:nvSpPr>
          <p:cNvPr id="106" name="Google Shape;106;p16"/>
          <p:cNvSpPr txBox="1">
            <a:spLocks noGrp="1"/>
          </p:cNvSpPr>
          <p:nvPr>
            <p:ph type="body" idx="1"/>
          </p:nvPr>
        </p:nvSpPr>
        <p:spPr>
          <a:xfrm>
            <a:off x="729325" y="2078875"/>
            <a:ext cx="24528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APS ( active pixel sensor )	</a:t>
            </a:r>
            <a:endParaRPr/>
          </a:p>
          <a:p>
            <a:pPr marL="0" lvl="0" indent="0" algn="l" rtl="0">
              <a:spcBef>
                <a:spcPts val="1200"/>
              </a:spcBef>
              <a:spcAft>
                <a:spcPts val="1200"/>
              </a:spcAft>
              <a:buNone/>
            </a:pPr>
            <a:endParaRPr/>
          </a:p>
        </p:txBody>
      </p:sp>
      <p:sp>
        <p:nvSpPr>
          <p:cNvPr id="107" name="Google Shape;107;p16"/>
          <p:cNvSpPr txBox="1">
            <a:spLocks noGrp="1"/>
          </p:cNvSpPr>
          <p:nvPr>
            <p:ph type="body" idx="2"/>
          </p:nvPr>
        </p:nvSpPr>
        <p:spPr>
          <a:xfrm>
            <a:off x="3240676" y="2078875"/>
            <a:ext cx="26826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PPS (passive pixel sensor)</a:t>
            </a:r>
            <a:endParaRPr/>
          </a:p>
          <a:p>
            <a:pPr marL="0" lvl="0" indent="0" algn="l" rtl="0">
              <a:spcBef>
                <a:spcPts val="1200"/>
              </a:spcBef>
              <a:spcAft>
                <a:spcPts val="1200"/>
              </a:spcAft>
              <a:buNone/>
            </a:pPr>
            <a:endParaRPr/>
          </a:p>
        </p:txBody>
      </p:sp>
      <p:sp>
        <p:nvSpPr>
          <p:cNvPr id="108" name="Google Shape;108;p16"/>
          <p:cNvSpPr txBox="1">
            <a:spLocks noGrp="1"/>
          </p:cNvSpPr>
          <p:nvPr>
            <p:ph type="body" idx="2"/>
          </p:nvPr>
        </p:nvSpPr>
        <p:spPr>
          <a:xfrm>
            <a:off x="5981826" y="2078875"/>
            <a:ext cx="26826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DPS (diagram pixel sensor) </a:t>
            </a:r>
            <a:endParaRPr/>
          </a:p>
          <a:p>
            <a:pPr marL="0" lvl="0" indent="0" algn="l" rtl="0">
              <a:spcBef>
                <a:spcPts val="1200"/>
              </a:spcBef>
              <a:spcAft>
                <a:spcPts val="1200"/>
              </a:spcAft>
              <a:buNone/>
            </a:pPr>
            <a:endParaRPr/>
          </a:p>
        </p:txBody>
      </p:sp>
      <p:pic>
        <p:nvPicPr>
          <p:cNvPr id="109" name="Google Shape;109;p16"/>
          <p:cNvPicPr preferRelativeResize="0"/>
          <p:nvPr/>
        </p:nvPicPr>
        <p:blipFill>
          <a:blip r:embed="rId3">
            <a:alphaModFix/>
          </a:blip>
          <a:stretch>
            <a:fillRect/>
          </a:stretch>
        </p:blipFill>
        <p:spPr>
          <a:xfrm>
            <a:off x="455900" y="2484438"/>
            <a:ext cx="2584642" cy="2215400"/>
          </a:xfrm>
          <a:prstGeom prst="rect">
            <a:avLst/>
          </a:prstGeom>
          <a:noFill/>
          <a:ln>
            <a:noFill/>
          </a:ln>
        </p:spPr>
      </p:pic>
      <p:pic>
        <p:nvPicPr>
          <p:cNvPr id="110" name="Google Shape;110;p16"/>
          <p:cNvPicPr preferRelativeResize="0"/>
          <p:nvPr/>
        </p:nvPicPr>
        <p:blipFill rotWithShape="1">
          <a:blip r:embed="rId4">
            <a:alphaModFix/>
          </a:blip>
          <a:srcRect t="2152"/>
          <a:stretch/>
        </p:blipFill>
        <p:spPr>
          <a:xfrm>
            <a:off x="3112825" y="2484451"/>
            <a:ext cx="2737012" cy="2094062"/>
          </a:xfrm>
          <a:prstGeom prst="rect">
            <a:avLst/>
          </a:prstGeom>
          <a:noFill/>
          <a:ln>
            <a:noFill/>
          </a:ln>
        </p:spPr>
      </p:pic>
      <p:pic>
        <p:nvPicPr>
          <p:cNvPr id="111" name="Google Shape;111;p16"/>
          <p:cNvPicPr preferRelativeResize="0"/>
          <p:nvPr/>
        </p:nvPicPr>
        <p:blipFill>
          <a:blip r:embed="rId5">
            <a:alphaModFix/>
          </a:blip>
          <a:stretch>
            <a:fillRect/>
          </a:stretch>
        </p:blipFill>
        <p:spPr>
          <a:xfrm>
            <a:off x="5849813" y="2396575"/>
            <a:ext cx="3135675" cy="2215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Estructura y Operación a nivel semiconductor</a:t>
            </a:r>
            <a:endParaRPr/>
          </a:p>
        </p:txBody>
      </p:sp>
      <p:sp>
        <p:nvSpPr>
          <p:cNvPr id="117" name="Google Shape;117;p17"/>
          <p:cNvSpPr txBox="1">
            <a:spLocks noGrp="1"/>
          </p:cNvSpPr>
          <p:nvPr>
            <p:ph type="body" idx="1"/>
          </p:nvPr>
        </p:nvSpPr>
        <p:spPr>
          <a:xfrm>
            <a:off x="729450" y="202372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8" name="Google Shape;118;p17"/>
          <p:cNvPicPr preferRelativeResize="0"/>
          <p:nvPr/>
        </p:nvPicPr>
        <p:blipFill>
          <a:blip r:embed="rId3">
            <a:alphaModFix/>
          </a:blip>
          <a:stretch>
            <a:fillRect/>
          </a:stretch>
        </p:blipFill>
        <p:spPr>
          <a:xfrm>
            <a:off x="949300" y="2492975"/>
            <a:ext cx="3196275" cy="2054750"/>
          </a:xfrm>
          <a:prstGeom prst="rect">
            <a:avLst/>
          </a:prstGeom>
          <a:noFill/>
          <a:ln>
            <a:noFill/>
          </a:ln>
        </p:spPr>
      </p:pic>
      <p:pic>
        <p:nvPicPr>
          <p:cNvPr id="119" name="Google Shape;119;p17"/>
          <p:cNvPicPr preferRelativeResize="0"/>
          <p:nvPr/>
        </p:nvPicPr>
        <p:blipFill>
          <a:blip r:embed="rId4">
            <a:alphaModFix/>
          </a:blip>
          <a:stretch>
            <a:fillRect/>
          </a:stretch>
        </p:blipFill>
        <p:spPr>
          <a:xfrm>
            <a:off x="4362025" y="1972825"/>
            <a:ext cx="3134050" cy="3134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25" name="Google Shape;125;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126" name="Google Shape;126;p18"/>
          <p:cNvPicPr preferRelativeResize="0"/>
          <p:nvPr/>
        </p:nvPicPr>
        <p:blipFill>
          <a:blip r:embed="rId3">
            <a:alphaModFix/>
          </a:blip>
          <a:stretch>
            <a:fillRect/>
          </a:stretch>
        </p:blipFill>
        <p:spPr>
          <a:xfrm>
            <a:off x="910270" y="2207725"/>
            <a:ext cx="3463375" cy="2292750"/>
          </a:xfrm>
          <a:prstGeom prst="rect">
            <a:avLst/>
          </a:prstGeom>
          <a:noFill/>
          <a:ln>
            <a:noFill/>
          </a:ln>
        </p:spPr>
      </p:pic>
      <p:pic>
        <p:nvPicPr>
          <p:cNvPr id="127" name="Google Shape;127;p18"/>
          <p:cNvPicPr preferRelativeResize="0"/>
          <p:nvPr/>
        </p:nvPicPr>
        <p:blipFill>
          <a:blip r:embed="rId4">
            <a:alphaModFix/>
          </a:blip>
          <a:stretch>
            <a:fillRect/>
          </a:stretch>
        </p:blipFill>
        <p:spPr>
          <a:xfrm>
            <a:off x="4672925" y="2207725"/>
            <a:ext cx="3581400" cy="2152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0A9DBB-6945-4212-8C68-F147EBB760EF}"/>
              </a:ext>
            </a:extLst>
          </p:cNvPr>
          <p:cNvSpPr>
            <a:spLocks noGrp="1"/>
          </p:cNvSpPr>
          <p:nvPr>
            <p:ph type="title"/>
          </p:nvPr>
        </p:nvSpPr>
        <p:spPr>
          <a:xfrm>
            <a:off x="306977" y="222001"/>
            <a:ext cx="7886700" cy="392362"/>
          </a:xfrm>
        </p:spPr>
        <p:txBody>
          <a:bodyPr>
            <a:normAutofit fontScale="90000"/>
          </a:bodyPr>
          <a:lstStyle/>
          <a:p>
            <a:r>
              <a:rPr lang="es-MX" dirty="0">
                <a:latin typeface="+mn-lt"/>
              </a:rPr>
              <a:t>Funcionamiento:</a:t>
            </a:r>
          </a:p>
        </p:txBody>
      </p:sp>
      <p:sp>
        <p:nvSpPr>
          <p:cNvPr id="3" name="Marcador de contenido 2">
            <a:extLst>
              <a:ext uri="{FF2B5EF4-FFF2-40B4-BE49-F238E27FC236}">
                <a16:creationId xmlns:a16="http://schemas.microsoft.com/office/drawing/2014/main" id="{FF052108-B3F0-4800-AB51-2D9AE9F0553D}"/>
              </a:ext>
            </a:extLst>
          </p:cNvPr>
          <p:cNvSpPr>
            <a:spLocks noGrp="1"/>
          </p:cNvSpPr>
          <p:nvPr>
            <p:ph idx="1"/>
          </p:nvPr>
        </p:nvSpPr>
        <p:spPr>
          <a:xfrm>
            <a:off x="306978" y="785813"/>
            <a:ext cx="6714308" cy="3846910"/>
          </a:xfrm>
        </p:spPr>
        <p:txBody>
          <a:bodyPr/>
          <a:lstStyle/>
          <a:p>
            <a:pPr>
              <a:lnSpc>
                <a:spcPct val="100000"/>
              </a:lnSpc>
              <a:spcAft>
                <a:spcPts val="450"/>
              </a:spcAft>
            </a:pPr>
            <a:r>
              <a:rPr lang="es-ES" dirty="0"/>
              <a:t>En un foto sensor lo primero que ocurre es que la luz entra por el lente de la cámara e incide directamente en el sensor CMOS, este tipo de sensor está formado por numerosos fotodiodos, uno para cada píxel, que producen una corriente eléctrica que varía en función de la intensidad de luz recibida.</a:t>
            </a:r>
          </a:p>
          <a:p>
            <a:pPr>
              <a:lnSpc>
                <a:spcPct val="100000"/>
              </a:lnSpc>
              <a:spcAft>
                <a:spcPts val="450"/>
              </a:spcAft>
            </a:pPr>
            <a:endParaRPr lang="es-ES" dirty="0"/>
          </a:p>
          <a:p>
            <a:pPr>
              <a:lnSpc>
                <a:spcPct val="100000"/>
              </a:lnSpc>
              <a:spcAft>
                <a:spcPts val="450"/>
              </a:spcAft>
            </a:pPr>
            <a:endParaRPr lang="es-MX" dirty="0"/>
          </a:p>
        </p:txBody>
      </p:sp>
      <p:pic>
        <p:nvPicPr>
          <p:cNvPr id="4" name="Imagen 3">
            <a:extLst>
              <a:ext uri="{FF2B5EF4-FFF2-40B4-BE49-F238E27FC236}">
                <a16:creationId xmlns:a16="http://schemas.microsoft.com/office/drawing/2014/main" id="{392CCDDD-1413-4B2A-927F-FD506C839C1E}"/>
              </a:ext>
            </a:extLst>
          </p:cNvPr>
          <p:cNvPicPr/>
          <p:nvPr/>
        </p:nvPicPr>
        <p:blipFill rotWithShape="1">
          <a:blip r:embed="rId2">
            <a:extLst>
              <a:ext uri="{28A0092B-C50C-407E-A947-70E740481C1C}">
                <a14:useLocalDpi xmlns:a14="http://schemas.microsoft.com/office/drawing/2010/main" val="0"/>
              </a:ext>
            </a:extLst>
          </a:blip>
          <a:srcRect l="2524" r="12122"/>
          <a:stretch/>
        </p:blipFill>
        <p:spPr bwMode="auto">
          <a:xfrm>
            <a:off x="7104630" y="418182"/>
            <a:ext cx="1680142" cy="1273016"/>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pic>
        <p:nvPicPr>
          <p:cNvPr id="5" name="Imagen 4" descr="Resultado de imagen de funcionamiento sensor cmos">
            <a:extLst>
              <a:ext uri="{FF2B5EF4-FFF2-40B4-BE49-F238E27FC236}">
                <a16:creationId xmlns:a16="http://schemas.microsoft.com/office/drawing/2014/main" id="{1B5B3294-928F-465F-A578-49F3D09BA36D}"/>
              </a:ext>
            </a:extLst>
          </p:cNvPr>
          <p:cNvPicPr/>
          <p:nvPr/>
        </p:nvPicPr>
        <p:blipFill rotWithShape="1">
          <a:blip r:embed="rId3">
            <a:extLst>
              <a:ext uri="{28A0092B-C50C-407E-A947-70E740481C1C}">
                <a14:useLocalDpi xmlns:a14="http://schemas.microsoft.com/office/drawing/2010/main" val="0"/>
              </a:ext>
            </a:extLst>
          </a:blip>
          <a:srcRect l="8995" t="5370" r="7824" b="6215"/>
          <a:stretch/>
        </p:blipFill>
        <p:spPr bwMode="auto">
          <a:xfrm>
            <a:off x="2044133" y="2011322"/>
            <a:ext cx="4720998" cy="2758917"/>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371055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0A9DBB-6945-4212-8C68-F147EBB760EF}"/>
              </a:ext>
            </a:extLst>
          </p:cNvPr>
          <p:cNvSpPr>
            <a:spLocks noGrp="1"/>
          </p:cNvSpPr>
          <p:nvPr>
            <p:ph type="title"/>
          </p:nvPr>
        </p:nvSpPr>
        <p:spPr>
          <a:xfrm>
            <a:off x="306977" y="222001"/>
            <a:ext cx="7886700" cy="392362"/>
          </a:xfrm>
        </p:spPr>
        <p:txBody>
          <a:bodyPr>
            <a:normAutofit fontScale="90000"/>
          </a:bodyPr>
          <a:lstStyle/>
          <a:p>
            <a:r>
              <a:rPr lang="es-MX" dirty="0">
                <a:latin typeface="+mn-lt"/>
              </a:rPr>
              <a:t>Funcionamiento:</a:t>
            </a:r>
          </a:p>
        </p:txBody>
      </p:sp>
      <p:sp>
        <p:nvSpPr>
          <p:cNvPr id="3" name="Marcador de contenido 2">
            <a:extLst>
              <a:ext uri="{FF2B5EF4-FFF2-40B4-BE49-F238E27FC236}">
                <a16:creationId xmlns:a16="http://schemas.microsoft.com/office/drawing/2014/main" id="{FF052108-B3F0-4800-AB51-2D9AE9F0553D}"/>
              </a:ext>
            </a:extLst>
          </p:cNvPr>
          <p:cNvSpPr>
            <a:spLocks noGrp="1"/>
          </p:cNvSpPr>
          <p:nvPr>
            <p:ph idx="1"/>
          </p:nvPr>
        </p:nvSpPr>
        <p:spPr>
          <a:xfrm>
            <a:off x="306978" y="785813"/>
            <a:ext cx="6714308" cy="3846910"/>
          </a:xfrm>
        </p:spPr>
        <p:txBody>
          <a:bodyPr/>
          <a:lstStyle/>
          <a:p>
            <a:pPr algn="just">
              <a:lnSpc>
                <a:spcPct val="150000"/>
              </a:lnSpc>
              <a:spcAft>
                <a:spcPts val="600"/>
              </a:spcAft>
            </a:pPr>
            <a:r>
              <a:rPr lang="es-MX" sz="1350" dirty="0">
                <a:latin typeface="Arial" panose="020B0604020202020204" pitchFamily="34" charset="0"/>
                <a:ea typeface="Calibri" panose="020F0502020204030204" pitchFamily="34" charset="0"/>
                <a:cs typeface="Times New Roman" panose="02020603050405020304" pitchFamily="18" charset="0"/>
              </a:rPr>
              <a:t>Este tipo de sensor este compuesto por un conjunto de capas, la primera capa solo puede captar la cantidad de luz recibida.</a:t>
            </a:r>
            <a:endParaRPr lang="es-MX" sz="1350" dirty="0">
              <a:latin typeface="Constantia" panose="02030602050306030303" pitchFamily="18" charset="0"/>
              <a:ea typeface="Calibri" panose="020F0502020204030204" pitchFamily="34" charset="0"/>
              <a:cs typeface="Times New Roman" panose="02020603050405020304" pitchFamily="18" charset="0"/>
            </a:endParaRPr>
          </a:p>
          <a:p>
            <a:pPr algn="just">
              <a:lnSpc>
                <a:spcPct val="150000"/>
              </a:lnSpc>
              <a:spcAft>
                <a:spcPts val="600"/>
              </a:spcAft>
            </a:pPr>
            <a:r>
              <a:rPr lang="es-MX" sz="1350" dirty="0">
                <a:latin typeface="Arial" panose="020B0604020202020204" pitchFamily="34" charset="0"/>
                <a:ea typeface="Calibri" panose="020F0502020204030204" pitchFamily="34" charset="0"/>
                <a:cs typeface="Times New Roman" panose="02020603050405020304" pitchFamily="18" charset="0"/>
              </a:rPr>
              <a:t>En la capa siguiente para obtener el color se utiliza un filtro de Bayer RGB, el cual utiliza un conjunto de </a:t>
            </a:r>
            <a:r>
              <a:rPr lang="es-MX" sz="1350" dirty="0" err="1">
                <a:latin typeface="Arial" panose="020B0604020202020204" pitchFamily="34" charset="0"/>
                <a:ea typeface="Calibri" panose="020F0502020204030204" pitchFamily="34" charset="0"/>
                <a:cs typeface="Times New Roman" panose="02020603050405020304" pitchFamily="18" charset="0"/>
              </a:rPr>
              <a:t>de</a:t>
            </a:r>
            <a:r>
              <a:rPr lang="es-MX" sz="1350" dirty="0">
                <a:latin typeface="Arial" panose="020B0604020202020204" pitchFamily="34" charset="0"/>
                <a:ea typeface="Calibri" panose="020F0502020204030204" pitchFamily="34" charset="0"/>
                <a:cs typeface="Times New Roman" panose="02020603050405020304" pitchFamily="18" charset="0"/>
              </a:rPr>
              <a:t> cuatro pixeles los cuales cada uno guarda un color de la imagen por pixel (1 Rojo, 1 Azul y 2 Verdes), así que cada pixel guarda un valor de voltaje distinto.</a:t>
            </a:r>
            <a:endParaRPr lang="es-MX" sz="1350" dirty="0">
              <a:latin typeface="Constantia" panose="02030602050306030303" pitchFamily="18" charset="0"/>
              <a:ea typeface="Calibri" panose="020F0502020204030204" pitchFamily="34" charset="0"/>
              <a:cs typeface="Times New Roman" panose="02020603050405020304" pitchFamily="18" charset="0"/>
            </a:endParaRPr>
          </a:p>
          <a:p>
            <a:pPr>
              <a:lnSpc>
                <a:spcPct val="100000"/>
              </a:lnSpc>
              <a:spcAft>
                <a:spcPts val="450"/>
              </a:spcAft>
            </a:pPr>
            <a:endParaRPr lang="es-ES" dirty="0"/>
          </a:p>
          <a:p>
            <a:pPr>
              <a:lnSpc>
                <a:spcPct val="100000"/>
              </a:lnSpc>
              <a:spcAft>
                <a:spcPts val="450"/>
              </a:spcAft>
            </a:pPr>
            <a:endParaRPr lang="es-MX" dirty="0"/>
          </a:p>
        </p:txBody>
      </p:sp>
      <p:pic>
        <p:nvPicPr>
          <p:cNvPr id="6" name="Imagen 5" descr="Resultado de imagen de como funciona un sensor cmos">
            <a:extLst>
              <a:ext uri="{FF2B5EF4-FFF2-40B4-BE49-F238E27FC236}">
                <a16:creationId xmlns:a16="http://schemas.microsoft.com/office/drawing/2014/main" id="{5260F7D0-EFE2-4CDF-969C-0E3A0D00B9D2}"/>
              </a:ext>
            </a:extLst>
          </p:cNvPr>
          <p:cNvPicPr/>
          <p:nvPr/>
        </p:nvPicPr>
        <p:blipFill rotWithShape="1">
          <a:blip r:embed="rId2">
            <a:extLst>
              <a:ext uri="{28A0092B-C50C-407E-A947-70E740481C1C}">
                <a14:useLocalDpi xmlns:a14="http://schemas.microsoft.com/office/drawing/2010/main" val="0"/>
              </a:ext>
            </a:extLst>
          </a:blip>
          <a:srcRect t="7767" b="7269"/>
          <a:stretch/>
        </p:blipFill>
        <p:spPr bwMode="auto">
          <a:xfrm>
            <a:off x="2453986" y="2895601"/>
            <a:ext cx="4017169" cy="1908572"/>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802975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0A9DBB-6945-4212-8C68-F147EBB760EF}"/>
              </a:ext>
            </a:extLst>
          </p:cNvPr>
          <p:cNvSpPr>
            <a:spLocks noGrp="1"/>
          </p:cNvSpPr>
          <p:nvPr>
            <p:ph type="title"/>
          </p:nvPr>
        </p:nvSpPr>
        <p:spPr>
          <a:xfrm>
            <a:off x="306977" y="222001"/>
            <a:ext cx="7886700" cy="392362"/>
          </a:xfrm>
        </p:spPr>
        <p:txBody>
          <a:bodyPr>
            <a:normAutofit fontScale="90000"/>
          </a:bodyPr>
          <a:lstStyle/>
          <a:p>
            <a:r>
              <a:rPr lang="es-MX" dirty="0">
                <a:latin typeface="+mn-lt"/>
              </a:rPr>
              <a:t>Funcionamiento:</a:t>
            </a:r>
          </a:p>
        </p:txBody>
      </p:sp>
      <p:sp>
        <p:nvSpPr>
          <p:cNvPr id="3" name="Marcador de contenido 2">
            <a:extLst>
              <a:ext uri="{FF2B5EF4-FFF2-40B4-BE49-F238E27FC236}">
                <a16:creationId xmlns:a16="http://schemas.microsoft.com/office/drawing/2014/main" id="{FF052108-B3F0-4800-AB51-2D9AE9F0553D}"/>
              </a:ext>
            </a:extLst>
          </p:cNvPr>
          <p:cNvSpPr>
            <a:spLocks noGrp="1"/>
          </p:cNvSpPr>
          <p:nvPr>
            <p:ph idx="1"/>
          </p:nvPr>
        </p:nvSpPr>
        <p:spPr>
          <a:xfrm>
            <a:off x="306978" y="785813"/>
            <a:ext cx="6714308" cy="3846910"/>
          </a:xfrm>
        </p:spPr>
        <p:txBody>
          <a:bodyPr/>
          <a:lstStyle/>
          <a:p>
            <a:pPr>
              <a:lnSpc>
                <a:spcPct val="100000"/>
              </a:lnSpc>
              <a:spcAft>
                <a:spcPts val="450"/>
              </a:spcAft>
            </a:pPr>
            <a:endParaRPr lang="es-ES" dirty="0"/>
          </a:p>
          <a:p>
            <a:pPr>
              <a:lnSpc>
                <a:spcPct val="100000"/>
              </a:lnSpc>
              <a:spcAft>
                <a:spcPts val="450"/>
              </a:spcAft>
            </a:pPr>
            <a:endParaRPr lang="es-MX" dirty="0"/>
          </a:p>
        </p:txBody>
      </p:sp>
      <p:pic>
        <p:nvPicPr>
          <p:cNvPr id="6" name="Imagen 5">
            <a:extLst>
              <a:ext uri="{FF2B5EF4-FFF2-40B4-BE49-F238E27FC236}">
                <a16:creationId xmlns:a16="http://schemas.microsoft.com/office/drawing/2014/main" id="{47BFEA61-DE5B-45E7-96D7-7F20F68B31D7}"/>
              </a:ext>
            </a:extLst>
          </p:cNvPr>
          <p:cNvPicPr/>
          <p:nvPr/>
        </p:nvPicPr>
        <p:blipFill rotWithShape="1">
          <a:blip r:embed="rId2">
            <a:extLst>
              <a:ext uri="{28A0092B-C50C-407E-A947-70E740481C1C}">
                <a14:useLocalDpi xmlns:a14="http://schemas.microsoft.com/office/drawing/2010/main" val="0"/>
              </a:ext>
            </a:extLst>
          </a:blip>
          <a:srcRect l="2256" t="1691" r="5159"/>
          <a:stretch/>
        </p:blipFill>
        <p:spPr bwMode="auto">
          <a:xfrm>
            <a:off x="1199163" y="614363"/>
            <a:ext cx="5873150" cy="40183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96192916"/>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1449</TotalTime>
  <Words>1193</Words>
  <Application>Microsoft Office PowerPoint</Application>
  <PresentationFormat>Presentación en pantalla (16:9)</PresentationFormat>
  <Paragraphs>73</Paragraphs>
  <Slides>19</Slides>
  <Notes>10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19</vt:i4>
      </vt:variant>
    </vt:vector>
  </HeadingPairs>
  <TitlesOfParts>
    <vt:vector size="28" baseType="lpstr">
      <vt:lpstr>Constantia</vt:lpstr>
      <vt:lpstr>NexusSerif</vt:lpstr>
      <vt:lpstr>Roboto</vt:lpstr>
      <vt:lpstr>Lato</vt:lpstr>
      <vt:lpstr>Symbol</vt:lpstr>
      <vt:lpstr>Raleway</vt:lpstr>
      <vt:lpstr>Calibri</vt:lpstr>
      <vt:lpstr>Arial</vt:lpstr>
      <vt:lpstr>Streamline</vt:lpstr>
      <vt:lpstr>Sensores de imagen CMOS</vt:lpstr>
      <vt:lpstr>Contenido</vt:lpstr>
      <vt:lpstr>Que es un sensor CMOS</vt:lpstr>
      <vt:lpstr>Tipos de Sensores CMOS</vt:lpstr>
      <vt:lpstr>Estructura y Operación a nivel semiconductor</vt:lpstr>
      <vt:lpstr>Presentación de PowerPoint</vt:lpstr>
      <vt:lpstr>Funcionamiento:</vt:lpstr>
      <vt:lpstr>Funcionamiento:</vt:lpstr>
      <vt:lpstr>Funcionamiento:</vt:lpstr>
      <vt:lpstr>Funcionamiento:</vt:lpstr>
      <vt:lpstr>Presentación de PowerPoint</vt:lpstr>
      <vt:lpstr>Características principales del sensor y parámetros </vt:lpstr>
      <vt:lpstr>Presentación de PowerPoint</vt:lpstr>
      <vt:lpstr>Presentación de PowerPoint</vt:lpstr>
      <vt:lpstr>Presentación de PowerPoint</vt:lpstr>
      <vt:lpstr>Presentación de PowerPoint</vt:lpstr>
      <vt:lpstr>Ventajas y desventajas </vt:lpstr>
      <vt:lpstr>Dispositivos Comerciales </vt:lpstr>
      <vt:lpstr>Referencias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Sensores de imagen CMOS</dc:title>
  <dc:creator>Adrian Torres sanchez</dc:creator>
  <cp:lastModifiedBy>MOISES EZEQUIEL DOMINGUEZ SALCEDO</cp:lastModifiedBy>
  <cp:revision>18</cp:revision>
  <dcterms:modified xsi:type="dcterms:W3CDTF">2021-02-23T21:51:14Z</dcterms:modified>
</cp:coreProperties>
</file>