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0" r:id="rId2"/>
    <p:sldId id="282" r:id="rId3"/>
    <p:sldId id="283" r:id="rId4"/>
    <p:sldId id="287" r:id="rId5"/>
    <p:sldId id="288" r:id="rId6"/>
    <p:sldId id="286" r:id="rId7"/>
    <p:sldId id="284" r:id="rId8"/>
    <p:sldId id="285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70" autoAdjust="0"/>
  </p:normalViewPr>
  <p:slideViewPr>
    <p:cSldViewPr>
      <p:cViewPr varScale="1">
        <p:scale>
          <a:sx n="72" d="100"/>
          <a:sy n="72" d="100"/>
        </p:scale>
        <p:origin x="130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57EFFFD-C372-470D-ADFD-69D14BC8AB9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16E90F9-706A-400D-89BB-10D510D6FA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215CB1B2-EBEA-475F-97B4-069EDC794CB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BD3C06E2-5D1D-4CB7-B1B0-686BBBCE98D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FAF3E4E-449E-4970-8F0F-0B9761BF26AC}" type="slidenum">
              <a:rPr lang="en-US" altLang="en-US"/>
              <a:pPr/>
              <a:t>‹Nº›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8037A8CE-7518-44B1-A7B1-8171280697E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445A279-FDFA-420C-92B5-138DAF3DC9E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B773E8B7-AEB2-42BA-BAEB-A724258209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9901742B-8C4A-46A5-8C8B-E20C698415B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4D3E3970-54C9-41B6-AF69-4BA91134AAC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id="{ABAF47DF-6E33-4ECD-9A5D-42652EA587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B19FAEA-B58C-47C6-BB2D-5E20B6FC7A3C}" type="slidenum">
              <a:rPr lang="en-US" altLang="en-US"/>
              <a:pPr/>
              <a:t>‹Nº›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Rectangle 32">
            <a:extLst>
              <a:ext uri="{FF2B5EF4-FFF2-40B4-BE49-F238E27FC236}">
                <a16:creationId xmlns:a16="http://schemas.microsoft.com/office/drawing/2014/main" id="{FB1A28BD-6590-496A-9B36-822EE43ECAC0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3962400" y="634119"/>
            <a:ext cx="4770120" cy="1033567"/>
          </a:xfrm>
        </p:spPr>
        <p:txBody>
          <a:bodyPr/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altLang="en-US" noProof="0"/>
              <a:t>Haga clic para modificar el estilo de título del patrón</a:t>
            </a:r>
            <a:endParaRPr lang="en-US" altLang="en-US" noProof="0" dirty="0"/>
          </a:p>
        </p:txBody>
      </p:sp>
      <p:sp>
        <p:nvSpPr>
          <p:cNvPr id="3105" name="Rectangle 33">
            <a:extLst>
              <a:ext uri="{FF2B5EF4-FFF2-40B4-BE49-F238E27FC236}">
                <a16:creationId xmlns:a16="http://schemas.microsoft.com/office/drawing/2014/main" id="{F84E9268-9FF2-44DD-88CA-DB8A10FBEE5A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962400" y="2133600"/>
            <a:ext cx="2026920" cy="7620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1800"/>
            </a:lvl1pPr>
          </a:lstStyle>
          <a:p>
            <a:pPr lvl="0"/>
            <a:r>
              <a:rPr lang="es-ES" altLang="en-US" noProof="0"/>
              <a:t>Haga clic para modificar el estilo de subtítulo del patrón</a:t>
            </a:r>
            <a:endParaRPr lang="en-US" alt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ABE1B-C362-48AB-B898-8D997A61E2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7000" y="2133600"/>
            <a:ext cx="2255838" cy="762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B72091E-4DB6-42C6-A51E-69DDC67829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3581401"/>
            <a:ext cx="2255838" cy="762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F957ACF-57A2-46EE-A067-74F66003B5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3581401"/>
            <a:ext cx="2255838" cy="762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C82F83B-5EDE-4E25-A828-E9221D7882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7000" y="4495800"/>
            <a:ext cx="2255838" cy="152400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Bullet point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AD5C-A850-4279-B89D-E357D9B1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0FC4B-D1DE-4A08-8E35-7C871C685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14269-549B-4E9F-AEC7-F47DDD3F49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CBD29-814F-44CA-8496-CD85679DD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CDB36-28F9-4C2F-A2BF-570F5034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AC9164-AED5-4865-8E8B-78011625AB05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336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C5367D-92D5-497A-8D22-D1A3A2115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96100" y="228600"/>
            <a:ext cx="1638300" cy="5943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FCDC9-1F16-4523-946D-CC54BEE2E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81200" y="228600"/>
            <a:ext cx="4762500" cy="59436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F7222-D4A3-41E9-9DF6-C5283BDA979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6088-0FB1-4761-B616-5A424470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35CE-454D-4F67-85CA-A9E0CDF7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B4A7C-FC4D-4A51-8BCB-26771A5213AE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77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6499-425C-4624-9B94-65C7ACA7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6BD70-9FEA-447D-A0E6-7DB07ADE4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2F8E1-1579-4AA6-A49E-E58D1992235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2BCCC-7CF2-468B-B89E-012631A2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A3712-9AEF-435E-BCF4-2E6EC295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CE1BD4-C33B-471E-8B42-13B1183EA4DD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21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B1D32-E939-477D-9533-66F4819E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DC9DD-E0A7-40E3-B6A3-B74C98D0C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C7F4D-09C3-4AE5-964B-94AF3BC8F87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D3166-580C-446C-9DA2-E42D14D8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747FB-B7B1-418D-94CA-722F27E9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1DCB5-1589-4FA0-B4C4-1311E80B700E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081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3D37F-72FA-4BA6-BAA4-6697AF83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00E72-92F2-42AA-B55F-2970D7B4F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0" y="1371600"/>
            <a:ext cx="3048000" cy="48006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11472-84D3-46A8-ABD0-A170B5357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0" y="1371600"/>
            <a:ext cx="3048000" cy="48006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E8A28-7279-451A-89B5-3406EC8377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71CCE-3D57-4A2B-9274-E90724818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1C7E2-59AF-4F3A-8674-D2A8E70B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FA96B-42ED-4D1F-BDB3-EF8F8A893362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28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C6A4-EE01-4CC2-84E6-E00C1C3F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06FA1-1559-4E63-8DF4-7B85FD104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1F418-202E-4CCC-9BD2-EE26DE049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3878C-06DF-421E-BB01-BB3235459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BFA2C-9783-4643-929B-632DA9298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B52B8E-A3F6-4C78-925A-A1A0F61A61A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BEF24C-BB7F-4FBA-8984-B3A4CCDA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D0703C-0BB1-45A0-BAD0-B1F281F2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3D797E-F050-4655-8DC5-72CA3B36FF20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61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8F65-23FA-4A0C-A990-2CD464ED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80465-B14C-4E44-9741-EFBCD4622DA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A436C-D9FD-4BAD-AD81-0C5860B89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C0A3D-327E-48DC-AF55-BDF57E88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0E428-C365-4269-8FA4-87199479C46F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024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8B7C4-4314-40E6-8220-C85537EB0A4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27EE38-B070-42BE-BDF4-CA34DB10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1DE98-8832-4547-BB54-B8379FEC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09F59-478A-4E27-AA6C-93996219674B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913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BBFC-FDB7-41BB-8295-C33E7D99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10034-5A5A-4B6B-AFDC-E04E323F3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7F003-6627-465E-BD3A-5FF43AB5F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4272F-8D9A-47F7-AC58-AF9D3E4D1D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C64E5-D9BC-4DAF-AD9D-5083F74E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1FF44-6B67-4C7E-B350-05135B41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D7AE4-0F19-486E-9642-C7B39CE22003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445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FAE1-DB6F-426B-BDA7-6C43A6D2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457375-2DB2-4752-9259-4E0BC2D24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99706-D017-498F-8F61-0D239BC62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AD366-7EC6-4450-BF65-BF4F97B1CE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A87F6-6142-4341-830E-CD983A79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09493-B0A7-4E7C-9879-A4261BFA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E9392-48E8-4A2F-866E-F939455220F9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53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32">
            <a:extLst>
              <a:ext uri="{FF2B5EF4-FFF2-40B4-BE49-F238E27FC236}">
                <a16:creationId xmlns:a16="http://schemas.microsoft.com/office/drawing/2014/main" id="{777DD606-0BE3-4056-BF4E-A404E81BD3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28600"/>
            <a:ext cx="6553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título del patrón</a:t>
            </a:r>
            <a:endParaRPr lang="en-US" altLang="en-US" dirty="0"/>
          </a:p>
        </p:txBody>
      </p:sp>
      <p:sp>
        <p:nvSpPr>
          <p:cNvPr id="1057" name="Rectangle 33">
            <a:extLst>
              <a:ext uri="{FF2B5EF4-FFF2-40B4-BE49-F238E27FC236}">
                <a16:creationId xmlns:a16="http://schemas.microsoft.com/office/drawing/2014/main" id="{438F66EB-EBB6-44AD-8E06-1D7A0F6F33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371600"/>
            <a:ext cx="6248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  <a:endParaRPr lang="en-US" altLang="en-US" dirty="0"/>
          </a:p>
        </p:txBody>
      </p:sp>
      <p:sp>
        <p:nvSpPr>
          <p:cNvPr id="1068" name="Rectangle 44">
            <a:extLst>
              <a:ext uri="{FF2B5EF4-FFF2-40B4-BE49-F238E27FC236}">
                <a16:creationId xmlns:a16="http://schemas.microsoft.com/office/drawing/2014/main" id="{2A43D83E-D73A-48DC-97C9-0C28862BD03B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524000" y="6324600"/>
            <a:ext cx="1371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69" name="Rectangle 45">
            <a:extLst>
              <a:ext uri="{FF2B5EF4-FFF2-40B4-BE49-F238E27FC236}">
                <a16:creationId xmlns:a16="http://schemas.microsoft.com/office/drawing/2014/main" id="{AEABD327-63E4-48DC-87F6-DDA30CA48FB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24600"/>
            <a:ext cx="426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70" name="Rectangle 46">
            <a:extLst>
              <a:ext uri="{FF2B5EF4-FFF2-40B4-BE49-F238E27FC236}">
                <a16:creationId xmlns:a16="http://schemas.microsoft.com/office/drawing/2014/main" id="{9CFE78C1-3F1F-4775-AA90-5FC251F1AA2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324600"/>
            <a:ext cx="1066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fld id="{C66FDBF8-BD82-48E3-809B-2C8F898F2C55}" type="slidenum">
              <a:rPr lang="en-US" altLang="en-US"/>
              <a:pPr/>
              <a:t>‹Nº›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anose="020B0604030504040204" pitchFamily="34" charset="0"/>
        <a:buChar char="−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anose="020B0604030504040204" pitchFamily="34" charset="0"/>
        <a:buChar char="−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cpt.org/sa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285A2-BED4-4EE5-87AB-986C992D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59" y="2454965"/>
            <a:ext cx="7486650" cy="990600"/>
          </a:xfrm>
        </p:spPr>
        <p:txBody>
          <a:bodyPr/>
          <a:lstStyle/>
          <a:p>
            <a:pPr algn="ctr"/>
            <a:r>
              <a:rPr lang="es-ES" sz="2400" dirty="0">
                <a:solidFill>
                  <a:srgbClr val="0070C0"/>
                </a:solidFill>
              </a:rPr>
              <a:t>Implementación del uso de HealthRecover, un dispositivo para monitorizar y promover la recuperación de la funcionalidad del miembro superior después </a:t>
            </a:r>
            <a:r>
              <a:rPr lang="en-US" sz="2400" dirty="0">
                <a:solidFill>
                  <a:srgbClr val="0070C0"/>
                </a:solidFill>
              </a:rPr>
              <a:t>de un </a:t>
            </a:r>
            <a:r>
              <a:rPr lang="en-US" sz="2400" dirty="0" err="1">
                <a:solidFill>
                  <a:srgbClr val="0070C0"/>
                </a:solidFill>
              </a:rPr>
              <a:t>accidente</a:t>
            </a:r>
            <a:r>
              <a:rPr lang="en-US" sz="2400" dirty="0">
                <a:solidFill>
                  <a:srgbClr val="0070C0"/>
                </a:solidFill>
              </a:rPr>
              <a:t> cerebrovascular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4AE9564-5FA7-499F-82ED-DE62BD51023B}"/>
              </a:ext>
            </a:extLst>
          </p:cNvPr>
          <p:cNvSpPr txBox="1"/>
          <p:nvPr/>
        </p:nvSpPr>
        <p:spPr>
          <a:xfrm>
            <a:off x="2655093" y="3733800"/>
            <a:ext cx="41767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Equipo</a:t>
            </a:r>
            <a:r>
              <a:rPr lang="en-US" sz="1400" b="1" dirty="0"/>
              <a:t> de </a:t>
            </a:r>
            <a:r>
              <a:rPr lang="en-US" sz="1400" b="1" dirty="0" err="1"/>
              <a:t>Investigación</a:t>
            </a:r>
            <a:endParaRPr lang="en-US" sz="1400" b="1" dirty="0"/>
          </a:p>
          <a:p>
            <a:pPr algn="ctr"/>
            <a:endParaRPr lang="es-ES" sz="1400" b="1" dirty="0"/>
          </a:p>
          <a:p>
            <a:pPr algn="ctr"/>
            <a:r>
              <a:rPr lang="es-ES" sz="1400" b="1" dirty="0"/>
              <a:t>Health Recover: </a:t>
            </a:r>
            <a:r>
              <a:rPr lang="es-ES" sz="1400" dirty="0"/>
              <a:t>Lisset </a:t>
            </a:r>
            <a:r>
              <a:rPr lang="es-ES" sz="1400" dirty="0" err="1"/>
              <a:t>Cangalaya</a:t>
            </a:r>
            <a:r>
              <a:rPr lang="es-ES" sz="1400" dirty="0"/>
              <a:t>, Alejandro </a:t>
            </a:r>
            <a:r>
              <a:rPr lang="es-ES" sz="1400" dirty="0" err="1"/>
              <a:t>Garcia</a:t>
            </a:r>
            <a:r>
              <a:rPr lang="es-ES" sz="1400" dirty="0"/>
              <a:t>, Claudia </a:t>
            </a:r>
            <a:r>
              <a:rPr lang="es-ES" sz="1400" dirty="0" err="1"/>
              <a:t>Huaman</a:t>
            </a:r>
            <a:r>
              <a:rPr lang="es-ES" sz="1400" dirty="0"/>
              <a:t>, </a:t>
            </a:r>
            <a:r>
              <a:rPr lang="es-ES" sz="1400" dirty="0" err="1"/>
              <a:t>Maria</a:t>
            </a:r>
            <a:r>
              <a:rPr lang="es-ES" sz="1400" dirty="0"/>
              <a:t> Rospigliosi, Diego Flores, Silvana </a:t>
            </a:r>
            <a:r>
              <a:rPr lang="es-ES" sz="1400" dirty="0" err="1"/>
              <a:t>Gambini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</a:p>
          <a:p>
            <a:pPr algn="ctr"/>
            <a:endParaRPr lang="en-US" sz="1400" b="1" dirty="0">
              <a:solidFill>
                <a:srgbClr val="0070C0"/>
              </a:solidFill>
            </a:endParaRPr>
          </a:p>
          <a:p>
            <a:pPr algn="ctr"/>
            <a:r>
              <a:rPr lang="es-ES" sz="1400" b="1" dirty="0"/>
              <a:t>CONEVID: </a:t>
            </a:r>
            <a:r>
              <a:rPr lang="es-ES" sz="1400" dirty="0"/>
              <a:t>Germán Málaga, María Lazo, Miguel Moscoso, Janeth Tenorio</a:t>
            </a:r>
          </a:p>
          <a:p>
            <a:pPr algn="ctr"/>
            <a:endParaRPr lang="es-ES" sz="1400" b="1" dirty="0"/>
          </a:p>
          <a:p>
            <a:pPr algn="ctr"/>
            <a:r>
              <a:rPr lang="es-ES" sz="1400" b="1" dirty="0"/>
              <a:t>Ingeniería Biomédica: </a:t>
            </a:r>
            <a:r>
              <a:rPr lang="es-ES" sz="1400" dirty="0"/>
              <a:t>Pierre Padilla, Moisés Meza, </a:t>
            </a:r>
            <a:r>
              <a:rPr lang="en-US" sz="1400" dirty="0"/>
              <a:t>Daniel Fernandez, Diego Palacios, Luis Salazar</a:t>
            </a:r>
          </a:p>
          <a:p>
            <a:pPr algn="ctr"/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2A3D020-CE9A-430E-860D-CC16BBF2C53A}"/>
              </a:ext>
            </a:extLst>
          </p:cNvPr>
          <p:cNvSpPr txBox="1">
            <a:spLocks/>
          </p:cNvSpPr>
          <p:nvPr/>
        </p:nvSpPr>
        <p:spPr bwMode="auto">
          <a:xfrm>
            <a:off x="1143000" y="788193"/>
            <a:ext cx="7200900" cy="50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dirty="0">
                <a:solidFill>
                  <a:srgbClr val="0070C0"/>
                </a:solidFill>
              </a:rPr>
              <a:t>Reporte </a:t>
            </a:r>
            <a:r>
              <a:rPr lang="en-US" dirty="0" err="1">
                <a:solidFill>
                  <a:srgbClr val="0070C0"/>
                </a:solidFill>
              </a:rPr>
              <a:t>Octubre</a:t>
            </a:r>
            <a:r>
              <a:rPr lang="en-US" dirty="0">
                <a:solidFill>
                  <a:srgbClr val="0070C0"/>
                </a:solidFill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70798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 descr="rectangle">
            <a:extLst>
              <a:ext uri="{FF2B5EF4-FFF2-40B4-BE49-F238E27FC236}">
                <a16:creationId xmlns:a16="http://schemas.microsoft.com/office/drawing/2014/main" id="{72EA3ADD-50A0-4BEF-9F40-67022F249696}"/>
              </a:ext>
            </a:extLst>
          </p:cNvPr>
          <p:cNvSpPr/>
          <p:nvPr/>
        </p:nvSpPr>
        <p:spPr bwMode="auto">
          <a:xfrm>
            <a:off x="0" y="0"/>
            <a:ext cx="1447800" cy="6858000"/>
          </a:xfrm>
          <a:prstGeom prst="rect">
            <a:avLst/>
          </a:prstGeom>
          <a:solidFill>
            <a:schemeClr val="accent3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19" name="Graphic 18" descr="Bullseye">
            <a:extLst>
              <a:ext uri="{FF2B5EF4-FFF2-40B4-BE49-F238E27FC236}">
                <a16:creationId xmlns:a16="http://schemas.microsoft.com/office/drawing/2014/main" id="{A701FE3C-0662-4769-BA43-34D25FD9C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800" y="2743201"/>
            <a:ext cx="914400" cy="914400"/>
          </a:xfrm>
          <a:prstGeom prst="rect">
            <a:avLst/>
          </a:prstGeom>
        </p:spPr>
      </p:pic>
      <p:sp>
        <p:nvSpPr>
          <p:cNvPr id="9" name="Title 11">
            <a:extLst>
              <a:ext uri="{FF2B5EF4-FFF2-40B4-BE49-F238E27FC236}">
                <a16:creationId xmlns:a16="http://schemas.microsoft.com/office/drawing/2014/main" id="{AD205B7B-D93C-4D79-89B4-C4CCE1DE1A77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1766629" y="304800"/>
            <a:ext cx="6965891" cy="533400"/>
          </a:xfrm>
        </p:spPr>
        <p:txBody>
          <a:bodyPr/>
          <a:lstStyle/>
          <a:p>
            <a:r>
              <a:rPr lang="en-US" altLang="en-US" dirty="0" err="1"/>
              <a:t>Estudio</a:t>
            </a:r>
            <a:endParaRPr lang="en-U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7E88EDF-7EDF-49D7-A274-45DA560EA230}"/>
              </a:ext>
            </a:extLst>
          </p:cNvPr>
          <p:cNvSpPr txBox="1"/>
          <p:nvPr/>
        </p:nvSpPr>
        <p:spPr>
          <a:xfrm>
            <a:off x="1752601" y="838200"/>
            <a:ext cx="67817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b="1" dirty="0"/>
              <a:t>Objetivo general: </a:t>
            </a:r>
            <a:r>
              <a:rPr lang="es-ES" sz="1600" dirty="0"/>
              <a:t>Ensayo clínico aleatorizado, multicéntrico, simple ciego, de Fase III con dos grupos paralelos para probar la eficacia de HealthRecover en mejorar la funcionalidad del miembro superior y reducir los tiempos de recuperación en aquellos que lo utilizan.</a:t>
            </a:r>
          </a:p>
          <a:p>
            <a:pPr algn="just"/>
            <a:endParaRPr lang="es-ES" sz="1600" dirty="0"/>
          </a:p>
          <a:p>
            <a:pPr algn="just"/>
            <a:r>
              <a:rPr lang="es-ES" sz="1600" b="1" dirty="0"/>
              <a:t>Población y lugar: </a:t>
            </a:r>
            <a:r>
              <a:rPr lang="es-ES" sz="1600" dirty="0"/>
              <a:t>Se enrolarán, previo consentimiento informado, en el estudio 88 sujetos adultos (≥18 años de edad) con diagnóstico de ACV en los seis meses previos de 04 establecimientos de salud de Lima, Peru.</a:t>
            </a:r>
          </a:p>
          <a:p>
            <a:pPr algn="just"/>
            <a:endParaRPr lang="es-ES" sz="1600" b="1" dirty="0"/>
          </a:p>
          <a:p>
            <a:pPr algn="just"/>
            <a:r>
              <a:rPr lang="es-ES" sz="1600" b="1" dirty="0"/>
              <a:t>Entregables: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Dispositivo wearable y app funcional para tele rehabilitación – Febrero 2020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Plataforma web especializada para la atención en Terapia Física y Rehabilitación – Diciembre 2019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Publicación del estudio en revista científica (Temáticas: Terapia Física o Biomecánica) – Diciembre 2021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Presentación del estudio en congreso: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hlinkClick r:id="rId4"/>
              </a:rPr>
              <a:t>South </a:t>
            </a:r>
            <a:r>
              <a:rPr lang="es-ES" sz="1600" dirty="0" err="1">
                <a:hlinkClick r:id="rId4"/>
              </a:rPr>
              <a:t>America</a:t>
            </a:r>
            <a:r>
              <a:rPr lang="es-ES" sz="1600" dirty="0">
                <a:hlinkClick r:id="rId4"/>
              </a:rPr>
              <a:t> </a:t>
            </a:r>
            <a:r>
              <a:rPr lang="es-ES" sz="1600" dirty="0" err="1">
                <a:hlinkClick r:id="rId4"/>
              </a:rPr>
              <a:t>Region</a:t>
            </a:r>
            <a:r>
              <a:rPr lang="es-ES" sz="1600" dirty="0">
                <a:hlinkClick r:id="rId4"/>
              </a:rPr>
              <a:t> </a:t>
            </a:r>
            <a:r>
              <a:rPr lang="es-ES" sz="1600" dirty="0" err="1">
                <a:hlinkClick r:id="rId4"/>
              </a:rPr>
              <a:t>Congress</a:t>
            </a:r>
            <a:r>
              <a:rPr lang="es-ES" sz="1600" dirty="0">
                <a:hlinkClick r:id="rId4"/>
              </a:rPr>
              <a:t> of </a:t>
            </a:r>
            <a:r>
              <a:rPr lang="es-ES" sz="1600" dirty="0" err="1">
                <a:hlinkClick r:id="rId4"/>
              </a:rPr>
              <a:t>the</a:t>
            </a:r>
            <a:r>
              <a:rPr lang="es-ES" sz="1600" dirty="0">
                <a:hlinkClick r:id="rId4"/>
              </a:rPr>
              <a:t> </a:t>
            </a:r>
            <a:r>
              <a:rPr lang="es-ES" sz="1600" dirty="0" err="1">
                <a:hlinkClick r:id="rId4"/>
              </a:rPr>
              <a:t>World</a:t>
            </a:r>
            <a:r>
              <a:rPr lang="es-ES" sz="1600" dirty="0">
                <a:hlinkClick r:id="rId4"/>
              </a:rPr>
              <a:t> </a:t>
            </a:r>
            <a:r>
              <a:rPr lang="es-ES" sz="1600" dirty="0" err="1">
                <a:hlinkClick r:id="rId4"/>
              </a:rPr>
              <a:t>Confederation</a:t>
            </a:r>
            <a:r>
              <a:rPr lang="es-ES" sz="1600" dirty="0">
                <a:hlinkClick r:id="rId4"/>
              </a:rPr>
              <a:t> of </a:t>
            </a:r>
            <a:r>
              <a:rPr lang="es-ES" sz="1600" dirty="0" err="1">
                <a:hlinkClick r:id="rId4"/>
              </a:rPr>
              <a:t>Physical</a:t>
            </a:r>
            <a:r>
              <a:rPr lang="es-ES" sz="1600" dirty="0">
                <a:hlinkClick r:id="rId4"/>
              </a:rPr>
              <a:t> </a:t>
            </a:r>
            <a:r>
              <a:rPr lang="es-ES" sz="1600" dirty="0" err="1">
                <a:hlinkClick r:id="rId4"/>
              </a:rPr>
              <a:t>Therapy</a:t>
            </a:r>
            <a:r>
              <a:rPr lang="es-ES" sz="1600" dirty="0"/>
              <a:t> (Lima, Peru) – Agosto 2020</a:t>
            </a:r>
          </a:p>
        </p:txBody>
      </p:sp>
    </p:spTree>
    <p:extLst>
      <p:ext uri="{BB962C8B-B14F-4D97-AF65-F5344CB8AC3E}">
        <p14:creationId xmlns:p14="http://schemas.microsoft.com/office/powerpoint/2010/main" val="144716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109;g633fb24849_4_0">
            <a:extLst>
              <a:ext uri="{FF2B5EF4-FFF2-40B4-BE49-F238E27FC236}">
                <a16:creationId xmlns:a16="http://schemas.microsoft.com/office/drawing/2014/main" id="{D84CAB17-1E3D-4307-93B5-CC92114675B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0145" t="22476" r="17580" b="7524"/>
          <a:stretch/>
        </p:blipFill>
        <p:spPr>
          <a:xfrm>
            <a:off x="2499450" y="892054"/>
            <a:ext cx="3839549" cy="24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10;g633fb24849_4_0">
            <a:extLst>
              <a:ext uri="{FF2B5EF4-FFF2-40B4-BE49-F238E27FC236}">
                <a16:creationId xmlns:a16="http://schemas.microsoft.com/office/drawing/2014/main" id="{30FEA0EB-379B-47A8-A7A6-6281454D3E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6160" t="18642" r="29093" b="44033"/>
          <a:stretch/>
        </p:blipFill>
        <p:spPr>
          <a:xfrm>
            <a:off x="1578750" y="3848752"/>
            <a:ext cx="6009149" cy="2673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1;g633fb24849_4_0">
            <a:extLst>
              <a:ext uri="{FF2B5EF4-FFF2-40B4-BE49-F238E27FC236}">
                <a16:creationId xmlns:a16="http://schemas.microsoft.com/office/drawing/2014/main" id="{133CF76C-6616-4215-9F0D-EC332AD41ED9}"/>
              </a:ext>
            </a:extLst>
          </p:cNvPr>
          <p:cNvSpPr txBox="1"/>
          <p:nvPr/>
        </p:nvSpPr>
        <p:spPr>
          <a:xfrm>
            <a:off x="1461600" y="152400"/>
            <a:ext cx="6539400" cy="12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Ejecución</a:t>
            </a:r>
            <a:r>
              <a:rPr lang="en-US" sz="3200" b="1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de Kinect con Kernel</a:t>
            </a:r>
            <a:endParaRPr sz="3200" b="1" dirty="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12;g633fb24849_4_0">
            <a:extLst>
              <a:ext uri="{FF2B5EF4-FFF2-40B4-BE49-F238E27FC236}">
                <a16:creationId xmlns:a16="http://schemas.microsoft.com/office/drawing/2014/main" id="{AA5FE241-B465-409B-BDE2-AF76D372C0AD}"/>
              </a:ext>
            </a:extLst>
          </p:cNvPr>
          <p:cNvSpPr txBox="1"/>
          <p:nvPr/>
        </p:nvSpPr>
        <p:spPr>
          <a:xfrm>
            <a:off x="1578750" y="3175540"/>
            <a:ext cx="61329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Ejecución de Kinect con R.O.S</a:t>
            </a:r>
            <a:endParaRPr sz="3200" b="1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27343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8;g633fb24849_3_10">
            <a:extLst>
              <a:ext uri="{FF2B5EF4-FFF2-40B4-BE49-F238E27FC236}">
                <a16:creationId xmlns:a16="http://schemas.microsoft.com/office/drawing/2014/main" id="{4324A317-ADD7-42DB-9904-13E40266C8E2}"/>
              </a:ext>
            </a:extLst>
          </p:cNvPr>
          <p:cNvSpPr txBox="1">
            <a:spLocks/>
          </p:cNvSpPr>
          <p:nvPr/>
        </p:nvSpPr>
        <p:spPr bwMode="auto">
          <a:xfrm>
            <a:off x="2657899" y="263098"/>
            <a:ext cx="4770000" cy="65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spcFirstLastPara="1" vert="horz" wrap="square" lIns="92075" tIns="46025" rIns="92075" bIns="46025" numCol="1" anchor="b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PhidgetSpatial 3x3x3</a:t>
            </a:r>
          </a:p>
        </p:txBody>
      </p:sp>
      <p:sp>
        <p:nvSpPr>
          <p:cNvPr id="5" name="Google Shape;119;g633fb24849_3_10">
            <a:extLst>
              <a:ext uri="{FF2B5EF4-FFF2-40B4-BE49-F238E27FC236}">
                <a16:creationId xmlns:a16="http://schemas.microsoft.com/office/drawing/2014/main" id="{565485B1-D2A1-4DB6-ACF9-382764388763}"/>
              </a:ext>
            </a:extLst>
          </p:cNvPr>
          <p:cNvSpPr txBox="1">
            <a:spLocks/>
          </p:cNvSpPr>
          <p:nvPr/>
        </p:nvSpPr>
        <p:spPr bwMode="auto">
          <a:xfrm>
            <a:off x="838200" y="700075"/>
            <a:ext cx="7848599" cy="121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anose="020B0604030504040204" pitchFamily="34" charset="0"/>
              <a:buChar char="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anose="020B0604030504040204" pitchFamily="34" charset="0"/>
              <a:buChar char="−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ES" dirty="0"/>
              <a:t>Es un IMU que recopila los datos del giroscopio y acelerómetro, </a:t>
            </a:r>
          </a:p>
        </p:txBody>
      </p:sp>
      <p:pic>
        <p:nvPicPr>
          <p:cNvPr id="6" name="Google Shape;122;g633fb24849_3_10">
            <a:extLst>
              <a:ext uri="{FF2B5EF4-FFF2-40B4-BE49-F238E27FC236}">
                <a16:creationId xmlns:a16="http://schemas.microsoft.com/office/drawing/2014/main" id="{8C0B7A93-851B-49B8-81F1-A1F2DC5334D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81284" y="1720350"/>
            <a:ext cx="2714113" cy="17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23;g633fb24849_3_10">
            <a:extLst>
              <a:ext uri="{FF2B5EF4-FFF2-40B4-BE49-F238E27FC236}">
                <a16:creationId xmlns:a16="http://schemas.microsoft.com/office/drawing/2014/main" id="{C61F6CF3-ED84-4595-A5BD-CB5140CD75F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198" y="1692125"/>
            <a:ext cx="1560501" cy="17086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24;g633fb24849_3_10">
            <a:extLst>
              <a:ext uri="{FF2B5EF4-FFF2-40B4-BE49-F238E27FC236}">
                <a16:creationId xmlns:a16="http://schemas.microsoft.com/office/drawing/2014/main" id="{224E54A5-5E9D-478D-98C9-D1BAAF623815}"/>
              </a:ext>
            </a:extLst>
          </p:cNvPr>
          <p:cNvSpPr txBox="1">
            <a:spLocks/>
          </p:cNvSpPr>
          <p:nvPr/>
        </p:nvSpPr>
        <p:spPr bwMode="auto">
          <a:xfrm>
            <a:off x="2088000" y="3569110"/>
            <a:ext cx="4770000" cy="65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spcFirstLastPara="1" vert="horz" wrap="square" lIns="92075" tIns="46025" rIns="92075" bIns="46025" numCol="1" anchor="b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Myo</a:t>
            </a:r>
            <a:r>
              <a:rPr lang="en-US" dirty="0"/>
              <a:t> Armband</a:t>
            </a:r>
          </a:p>
        </p:txBody>
      </p:sp>
      <p:pic>
        <p:nvPicPr>
          <p:cNvPr id="9" name="Google Shape;125;g633fb24849_3_10">
            <a:extLst>
              <a:ext uri="{FF2B5EF4-FFF2-40B4-BE49-F238E27FC236}">
                <a16:creationId xmlns:a16="http://schemas.microsoft.com/office/drawing/2014/main" id="{BE9B83BE-F952-4583-86C4-03CA12EDD78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800" y="4295711"/>
            <a:ext cx="2245985" cy="233368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26;g633fb24849_3_10">
            <a:extLst>
              <a:ext uri="{FF2B5EF4-FFF2-40B4-BE49-F238E27FC236}">
                <a16:creationId xmlns:a16="http://schemas.microsoft.com/office/drawing/2014/main" id="{7C51692A-0567-4B40-A517-3AF4E839621B}"/>
              </a:ext>
            </a:extLst>
          </p:cNvPr>
          <p:cNvSpPr txBox="1">
            <a:spLocks/>
          </p:cNvSpPr>
          <p:nvPr/>
        </p:nvSpPr>
        <p:spPr bwMode="auto">
          <a:xfrm>
            <a:off x="990600" y="4677300"/>
            <a:ext cx="3391407" cy="129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anose="020B0604030504040204" pitchFamily="34" charset="0"/>
              <a:buChar char="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anose="020B0604030504040204" pitchFamily="34" charset="0"/>
              <a:buChar char="−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ES" dirty="0"/>
              <a:t>Visualización de los datos del </a:t>
            </a:r>
            <a:r>
              <a:rPr lang="es-ES" dirty="0" err="1"/>
              <a:t>Myo</a:t>
            </a:r>
            <a:r>
              <a:rPr lang="es-ES" dirty="0"/>
              <a:t> en R.O.S</a:t>
            </a:r>
          </a:p>
        </p:txBody>
      </p:sp>
      <p:pic>
        <p:nvPicPr>
          <p:cNvPr id="11" name="Google Shape;127;g633fb24849_3_10">
            <a:extLst>
              <a:ext uri="{FF2B5EF4-FFF2-40B4-BE49-F238E27FC236}">
                <a16:creationId xmlns:a16="http://schemas.microsoft.com/office/drawing/2014/main" id="{869FD6D4-904B-4A62-9B94-47258F35B95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5025" y="1748563"/>
            <a:ext cx="2245975" cy="1652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390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2;g6500d63bcd_1_10">
            <a:extLst>
              <a:ext uri="{FF2B5EF4-FFF2-40B4-BE49-F238E27FC236}">
                <a16:creationId xmlns:a16="http://schemas.microsoft.com/office/drawing/2014/main" id="{976A5664-D0E0-4C81-A1F9-8348BF3BBF18}"/>
              </a:ext>
            </a:extLst>
          </p:cNvPr>
          <p:cNvSpPr txBox="1">
            <a:spLocks/>
          </p:cNvSpPr>
          <p:nvPr/>
        </p:nvSpPr>
        <p:spPr bwMode="auto">
          <a:xfrm>
            <a:off x="838200" y="685800"/>
            <a:ext cx="4770000" cy="5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spcFirstLastPara="1" vert="horz" wrap="square" lIns="92075" tIns="46025" rIns="92075" bIns="46025" numCol="1" anchor="b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Framework </a:t>
            </a:r>
          </a:p>
        </p:txBody>
      </p:sp>
      <p:sp>
        <p:nvSpPr>
          <p:cNvPr id="5" name="Google Shape;135;g6500d63bcd_1_10">
            <a:extLst>
              <a:ext uri="{FF2B5EF4-FFF2-40B4-BE49-F238E27FC236}">
                <a16:creationId xmlns:a16="http://schemas.microsoft.com/office/drawing/2014/main" id="{F2795D7F-87C0-4899-867A-4ED662C39C59}"/>
              </a:ext>
            </a:extLst>
          </p:cNvPr>
          <p:cNvSpPr txBox="1">
            <a:spLocks/>
          </p:cNvSpPr>
          <p:nvPr/>
        </p:nvSpPr>
        <p:spPr>
          <a:xfrm>
            <a:off x="838200" y="1295400"/>
            <a:ext cx="5670600" cy="49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342900" indent="-34290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anose="020B0604030504040204" pitchFamily="34" charset="0"/>
              <a:buChar char="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anose="020B0604030504040204" pitchFamily="34" charset="0"/>
              <a:buChar char="−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ES" dirty="0"/>
              <a:t>Para el área de trabajo se usará en lo sucesivo: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ES" u="sng" dirty="0"/>
              <a:t>Recolección de movimientos del experto: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u="sng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ES" dirty="0"/>
              <a:t>- Kinect: ROS y </a:t>
            </a:r>
            <a:r>
              <a:rPr lang="es-ES" dirty="0" err="1"/>
              <a:t>Breckel</a:t>
            </a:r>
            <a:r>
              <a:rPr lang="es-ES" dirty="0"/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ES" dirty="0"/>
              <a:t>- </a:t>
            </a:r>
            <a:r>
              <a:rPr lang="es-ES" dirty="0" err="1"/>
              <a:t>Myo</a:t>
            </a:r>
            <a:r>
              <a:rPr lang="es-ES" dirty="0"/>
              <a:t>, </a:t>
            </a:r>
            <a:r>
              <a:rPr lang="es-ES" dirty="0" err="1"/>
              <a:t>PhidgetSpatial</a:t>
            </a:r>
            <a:r>
              <a:rPr lang="es-ES" dirty="0"/>
              <a:t> (apoyo).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ES" u="sng" dirty="0"/>
              <a:t>Recolección de movimientos del paciente: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u="sng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ES" dirty="0"/>
              <a:t>Health Recover: </a:t>
            </a:r>
          </a:p>
          <a:p>
            <a:pPr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-"/>
            </a:pPr>
            <a:r>
              <a:rPr lang="es-ES" dirty="0"/>
              <a:t>Esp32 (ultra </a:t>
            </a:r>
            <a:r>
              <a:rPr lang="es-ES" dirty="0" err="1"/>
              <a:t>low</a:t>
            </a:r>
            <a:r>
              <a:rPr lang="es-ES" dirty="0"/>
              <a:t> </a:t>
            </a:r>
            <a:r>
              <a:rPr lang="es-ES" dirty="0" err="1"/>
              <a:t>power</a:t>
            </a:r>
            <a:r>
              <a:rPr lang="es-ES" dirty="0"/>
              <a:t>, 4 </a:t>
            </a:r>
            <a:r>
              <a:rPr lang="es-ES" dirty="0" err="1"/>
              <a:t>format</a:t>
            </a:r>
            <a:r>
              <a:rPr lang="es-ES" dirty="0"/>
              <a:t> de </a:t>
            </a:r>
            <a:r>
              <a:rPr lang="es-ES" dirty="0" err="1"/>
              <a:t>sleep</a:t>
            </a:r>
            <a:r>
              <a:rPr lang="es-ES" dirty="0"/>
              <a:t>, BLE, WIF, dual </a:t>
            </a:r>
            <a:r>
              <a:rPr lang="es-ES" dirty="0" err="1"/>
              <a:t>core</a:t>
            </a:r>
            <a:r>
              <a:rPr lang="es-ES" dirty="0"/>
              <a:t>).</a:t>
            </a:r>
          </a:p>
          <a:p>
            <a:pPr marL="45720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dirty="0"/>
          </a:p>
          <a:p>
            <a:pPr marL="45720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319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2AB099D-CBEA-4F6A-A5BD-1AAE8ADF2A2C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466145" y="432160"/>
            <a:ext cx="4770120" cy="600886"/>
          </a:xfrm>
        </p:spPr>
        <p:txBody>
          <a:bodyPr/>
          <a:lstStyle/>
          <a:p>
            <a:r>
              <a:rPr lang="en-US" altLang="en-US" dirty="0" err="1"/>
              <a:t>Progreso</a:t>
            </a:r>
            <a:endParaRPr lang="en-US" dirty="0"/>
          </a:p>
        </p:txBody>
      </p:sp>
      <p:pic>
        <p:nvPicPr>
          <p:cNvPr id="19" name="Graphic 18" descr="Bullseye">
            <a:extLst>
              <a:ext uri="{FF2B5EF4-FFF2-40B4-BE49-F238E27FC236}">
                <a16:creationId xmlns:a16="http://schemas.microsoft.com/office/drawing/2014/main" id="{A701FE3C-0662-4769-BA43-34D25FD9C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800" y="2743201"/>
            <a:ext cx="914400" cy="9144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20C68B3-535D-40DF-AEE8-539F82050F85}"/>
              </a:ext>
            </a:extLst>
          </p:cNvPr>
          <p:cNvSpPr txBox="1"/>
          <p:nvPr/>
        </p:nvSpPr>
        <p:spPr>
          <a:xfrm>
            <a:off x="466145" y="1261646"/>
            <a:ext cx="5943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b="1" dirty="0"/>
              <a:t>Inicio de COMPONENTE 4: </a:t>
            </a:r>
            <a:r>
              <a:rPr lang="es-ES" sz="1600" dirty="0">
                <a:solidFill>
                  <a:srgbClr val="0070C0"/>
                </a:solidFill>
              </a:rPr>
              <a:t>Enero 2019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96C9BFB-0275-4329-B22C-1A02658F4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237362"/>
            <a:ext cx="7239000" cy="27156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DBA68E3E-35D2-447A-A1EB-824BD698AC76}"/>
              </a:ext>
            </a:extLst>
          </p:cNvPr>
          <p:cNvSpPr/>
          <p:nvPr/>
        </p:nvSpPr>
        <p:spPr>
          <a:xfrm>
            <a:off x="6066484" y="5026223"/>
            <a:ext cx="17059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/>
              <a:t>Según FONDECYT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4679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 descr="Bullseye">
            <a:extLst>
              <a:ext uri="{FF2B5EF4-FFF2-40B4-BE49-F238E27FC236}">
                <a16:creationId xmlns:a16="http://schemas.microsoft.com/office/drawing/2014/main" id="{A701FE3C-0662-4769-BA43-34D25FD9C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800" y="2743201"/>
            <a:ext cx="914400" cy="9144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526804D-5B9C-42A4-8C1E-C41CCCA6C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62" y="1795462"/>
            <a:ext cx="7991475" cy="3267075"/>
          </a:xfrm>
          <a:prstGeom prst="rect">
            <a:avLst/>
          </a:prstGeom>
        </p:spPr>
      </p:pic>
      <p:sp>
        <p:nvSpPr>
          <p:cNvPr id="9" name="Title 11">
            <a:extLst>
              <a:ext uri="{FF2B5EF4-FFF2-40B4-BE49-F238E27FC236}">
                <a16:creationId xmlns:a16="http://schemas.microsoft.com/office/drawing/2014/main" id="{5EA0F28E-FDBB-4782-ABE7-C9221990653C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466145" y="432160"/>
            <a:ext cx="4770120" cy="600886"/>
          </a:xfrm>
        </p:spPr>
        <p:txBody>
          <a:bodyPr/>
          <a:lstStyle/>
          <a:p>
            <a:r>
              <a:rPr lang="en-US" altLang="en-US" dirty="0" err="1"/>
              <a:t>Progreso</a:t>
            </a:r>
            <a:endParaRPr lang="en-U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5352531-C0AD-42E8-82B5-756918F4A251}"/>
              </a:ext>
            </a:extLst>
          </p:cNvPr>
          <p:cNvSpPr txBox="1"/>
          <p:nvPr/>
        </p:nvSpPr>
        <p:spPr>
          <a:xfrm>
            <a:off x="466145" y="1261646"/>
            <a:ext cx="5943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b="1" dirty="0"/>
              <a:t>Inicio de COMPONENTE 4: </a:t>
            </a:r>
            <a:r>
              <a:rPr lang="es-ES" sz="1600" dirty="0">
                <a:solidFill>
                  <a:srgbClr val="0070C0"/>
                </a:solidFill>
              </a:rPr>
              <a:t>Octubre 2019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11F9917-D739-48E9-B689-10DFFA12EEC0}"/>
              </a:ext>
            </a:extLst>
          </p:cNvPr>
          <p:cNvSpPr/>
          <p:nvPr/>
        </p:nvSpPr>
        <p:spPr bwMode="auto">
          <a:xfrm>
            <a:off x="6163256" y="1600200"/>
            <a:ext cx="237544" cy="358140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Dot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77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 descr="Bullseye">
            <a:extLst>
              <a:ext uri="{FF2B5EF4-FFF2-40B4-BE49-F238E27FC236}">
                <a16:creationId xmlns:a16="http://schemas.microsoft.com/office/drawing/2014/main" id="{A701FE3C-0662-4769-BA43-34D25FD9C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800" y="2743201"/>
            <a:ext cx="914400" cy="914400"/>
          </a:xfrm>
          <a:prstGeom prst="rect">
            <a:avLst/>
          </a:prstGeom>
        </p:spPr>
      </p:pic>
      <p:sp>
        <p:nvSpPr>
          <p:cNvPr id="9" name="Title 11">
            <a:extLst>
              <a:ext uri="{FF2B5EF4-FFF2-40B4-BE49-F238E27FC236}">
                <a16:creationId xmlns:a16="http://schemas.microsoft.com/office/drawing/2014/main" id="{5EA0F28E-FDBB-4782-ABE7-C9221990653C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466145" y="432160"/>
            <a:ext cx="4770120" cy="600886"/>
          </a:xfrm>
        </p:spPr>
        <p:txBody>
          <a:bodyPr/>
          <a:lstStyle/>
          <a:p>
            <a:r>
              <a:rPr lang="en-US" altLang="en-US" dirty="0" err="1"/>
              <a:t>Progreso</a:t>
            </a:r>
            <a:endParaRPr lang="en-U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5352531-C0AD-42E8-82B5-756918F4A251}"/>
              </a:ext>
            </a:extLst>
          </p:cNvPr>
          <p:cNvSpPr txBox="1"/>
          <p:nvPr/>
        </p:nvSpPr>
        <p:spPr>
          <a:xfrm>
            <a:off x="466145" y="1261646"/>
            <a:ext cx="5943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b="1" dirty="0"/>
              <a:t>Inicio de COMPONENTE 4: </a:t>
            </a:r>
            <a:r>
              <a:rPr lang="es-ES" sz="1600" dirty="0">
                <a:solidFill>
                  <a:srgbClr val="0070C0"/>
                </a:solidFill>
              </a:rPr>
              <a:t>Octubre 2019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C5E8451-61A3-40C6-830A-4527B0A5F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45" y="1828800"/>
            <a:ext cx="7992055" cy="385425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1C1400FE-C7B2-4872-8F9A-93B368CB31CF}"/>
              </a:ext>
            </a:extLst>
          </p:cNvPr>
          <p:cNvSpPr/>
          <p:nvPr/>
        </p:nvSpPr>
        <p:spPr bwMode="auto">
          <a:xfrm>
            <a:off x="6010856" y="1600200"/>
            <a:ext cx="237544" cy="4191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Dot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8247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5">
      <a:majorFont>
        <a:latin typeface="Gill Sans MT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5D58A"/>
        </a:accent1>
        <a:accent2>
          <a:srgbClr val="CCCC00"/>
        </a:accent2>
        <a:accent3>
          <a:srgbClr val="FFFFFF"/>
        </a:accent3>
        <a:accent4>
          <a:srgbClr val="2A2A00"/>
        </a:accent4>
        <a:accent5>
          <a:srgbClr val="F0E7C4"/>
        </a:accent5>
        <a:accent6>
          <a:srgbClr val="B9B900"/>
        </a:accent6>
        <a:hlink>
          <a:srgbClr val="9999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8EA1C0"/>
        </a:lt1>
        <a:dk2>
          <a:srgbClr val="FFFFFF"/>
        </a:dk2>
        <a:lt2>
          <a:srgbClr val="5F5F5F"/>
        </a:lt2>
        <a:accent1>
          <a:srgbClr val="B6CDDE"/>
        </a:accent1>
        <a:accent2>
          <a:srgbClr val="8A7CA2"/>
        </a:accent2>
        <a:accent3>
          <a:srgbClr val="C6CDDC"/>
        </a:accent3>
        <a:accent4>
          <a:srgbClr val="000000"/>
        </a:accent4>
        <a:accent5>
          <a:srgbClr val="D7E3EC"/>
        </a:accent5>
        <a:accent6>
          <a:srgbClr val="7D7092"/>
        </a:accent6>
        <a:hlink>
          <a:srgbClr val="3366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2A2A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3F0BDFB3-A02E-4750-9937-20DA601AFC4E}" vid="{0A02C0FF-F743-4CC9-AED1-FABD7A147A0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tf06207074</Template>
  <TotalTime>741</TotalTime>
  <Words>365</Words>
  <Application>Microsoft Office PowerPoint</Application>
  <PresentationFormat>Presentación en pantalla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Gill Sans</vt:lpstr>
      <vt:lpstr>Gill Sans MT</vt:lpstr>
      <vt:lpstr>Gill Sans Nova Light</vt:lpstr>
      <vt:lpstr>Times New Roman</vt:lpstr>
      <vt:lpstr>Verdana</vt:lpstr>
      <vt:lpstr>Wingdings</vt:lpstr>
      <vt:lpstr>Default Design</vt:lpstr>
      <vt:lpstr>Implementación del uso de HealthRecover, un dispositivo para monitorizar y promover la recuperación de la funcionalidad del miembro superior después de un accidente cerebrovascular</vt:lpstr>
      <vt:lpstr>Estudio</vt:lpstr>
      <vt:lpstr>Presentación de PowerPoint</vt:lpstr>
      <vt:lpstr>Presentación de PowerPoint</vt:lpstr>
      <vt:lpstr>Presentación de PowerPoint</vt:lpstr>
      <vt:lpstr>Progreso</vt:lpstr>
      <vt:lpstr>Progreso</vt:lpstr>
      <vt:lpstr>Progreso</vt:lpstr>
    </vt:vector>
  </TitlesOfParts>
  <Manager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de Proyecto</dc:title>
  <dc:subject/>
  <dc:creator>Pierre Padilla Huamantinco</dc:creator>
  <cp:keywords/>
  <dc:description/>
  <cp:lastModifiedBy>Pierre Padilla Huamantinco</cp:lastModifiedBy>
  <cp:revision>27</cp:revision>
  <cp:lastPrinted>1601-01-01T00:00:00Z</cp:lastPrinted>
  <dcterms:created xsi:type="dcterms:W3CDTF">2019-10-13T16:09:17Z</dcterms:created>
  <dcterms:modified xsi:type="dcterms:W3CDTF">2019-10-22T00:27:28Z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TC062070741033</vt:lpwstr>
  </property>
</Properties>
</file>