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Gill San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E5jyrzoStDc+jDgGrNAcnkMAx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illSans-bold.fntdata"/><Relationship Id="rId14" Type="http://schemas.openxmlformats.org/officeDocument/2006/relationships/font" Target="fonts/GillSans-regular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3fb24849_4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3fb24849_4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633fb24849_4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3fb24849_3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33fb24849_3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633fb24849_3_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00d63bcd_1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6500d63bcd_1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idx="10" type="dt"/>
          </p:nvPr>
        </p:nvSpPr>
        <p:spPr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1" type="ftr"/>
          </p:nvPr>
        </p:nvSpPr>
        <p:spPr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 rot="5400000">
            <a:off x="3009900" y="647700"/>
            <a:ext cx="48006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 rot="5400000">
            <a:off x="4743450" y="2381250"/>
            <a:ext cx="59436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 rot="5400000">
            <a:off x="1390650" y="819150"/>
            <a:ext cx="59436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ctrTitle"/>
          </p:nvPr>
        </p:nvSpPr>
        <p:spPr>
          <a:xfrm>
            <a:off x="3962400" y="634119"/>
            <a:ext cx="4770120" cy="103356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subTitle"/>
          </p:nvPr>
        </p:nvSpPr>
        <p:spPr>
          <a:xfrm>
            <a:off x="3962400" y="2133600"/>
            <a:ext cx="202692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1800"/>
              </a:spcBef>
              <a:spcAft>
                <a:spcPts val="0"/>
              </a:spcAft>
              <a:buSzPts val="1800"/>
              <a:buFont typeface="Noto Sans Symbols"/>
              <a:buNone/>
              <a:defRPr sz="1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2" type="body"/>
          </p:nvPr>
        </p:nvSpPr>
        <p:spPr>
          <a:xfrm>
            <a:off x="6477000" y="2133600"/>
            <a:ext cx="22558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8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440"/>
              </a:spcBef>
              <a:spcAft>
                <a:spcPts val="0"/>
              </a:spcAft>
              <a:buSzPts val="22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3" type="body"/>
          </p:nvPr>
        </p:nvSpPr>
        <p:spPr>
          <a:xfrm>
            <a:off x="6477000" y="3581401"/>
            <a:ext cx="22558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8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440"/>
              </a:spcBef>
              <a:spcAft>
                <a:spcPts val="0"/>
              </a:spcAft>
              <a:buSzPts val="22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4" type="body"/>
          </p:nvPr>
        </p:nvSpPr>
        <p:spPr>
          <a:xfrm>
            <a:off x="3962400" y="3581401"/>
            <a:ext cx="22558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8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440"/>
              </a:spcBef>
              <a:spcAft>
                <a:spcPts val="0"/>
              </a:spcAft>
              <a:buSzPts val="22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5" type="body"/>
          </p:nvPr>
        </p:nvSpPr>
        <p:spPr>
          <a:xfrm>
            <a:off x="6477000" y="4495800"/>
            <a:ext cx="2255838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30200" lvl="0" marL="457200" algn="l">
              <a:spcBef>
                <a:spcPts val="16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0" type="dt"/>
          </p:nvPr>
        </p:nvSpPr>
        <p:spPr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40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2286000" y="1371600"/>
            <a:ext cx="3048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486400" y="1371600"/>
            <a:ext cx="3048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4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4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algn="l">
              <a:spcBef>
                <a:spcPts val="32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−"/>
              <a:defRPr b="0" i="0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−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4294967295" type="ctrTitle"/>
          </p:nvPr>
        </p:nvSpPr>
        <p:spPr>
          <a:xfrm>
            <a:off x="4068763" y="990600"/>
            <a:ext cx="50751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Reporte 2019-I</a:t>
            </a:r>
            <a:br>
              <a:rPr b="1" i="0" lang="en-US" sz="3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1" i="0" lang="en-US" sz="20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Ingeniería Biomédica</a:t>
            </a:r>
            <a:br>
              <a:rPr b="1" i="0" lang="en-US" sz="20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1" i="0" lang="en-US" sz="20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Departamento Académico de Ingeniería</a:t>
            </a:r>
            <a:endParaRPr b="1" i="0" sz="20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"/>
          <p:cNvSpPr txBox="1"/>
          <p:nvPr>
            <p:ph idx="4294967295" type="subTitle"/>
          </p:nvPr>
        </p:nvSpPr>
        <p:spPr>
          <a:xfrm>
            <a:off x="4068763" y="3116263"/>
            <a:ext cx="50751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Health Recover</a:t>
            </a:r>
            <a:r>
              <a:rPr b="0" i="0" lang="en-US" sz="2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/ Laboratorio</a:t>
            </a:r>
            <a:r>
              <a:rPr lang="en-US">
                <a:solidFill>
                  <a:schemeClr val="dk2"/>
                </a:solidFill>
              </a:rPr>
              <a:t> de</a:t>
            </a:r>
            <a:r>
              <a:rPr b="0" i="0" lang="en-US" sz="2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Biod</a:t>
            </a:r>
            <a:r>
              <a:rPr lang="en-US">
                <a:solidFill>
                  <a:schemeClr val="dk2"/>
                </a:solidFill>
              </a:rPr>
              <a:t>iseño</a:t>
            </a:r>
            <a:endParaRPr>
              <a:solidFill>
                <a:schemeClr val="dk2"/>
              </a:solidFill>
            </a:endParaRPr>
          </a:p>
          <a:p>
            <a:pPr indent="-381000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-US">
                <a:solidFill>
                  <a:schemeClr val="dk2"/>
                </a:solidFill>
              </a:rPr>
              <a:t>Daniel Fernández Villar</a:t>
            </a:r>
            <a:endParaRPr>
              <a:solidFill>
                <a:schemeClr val="dk2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-US">
                <a:solidFill>
                  <a:schemeClr val="dk2"/>
                </a:solidFill>
              </a:rPr>
              <a:t>Diego Italo Palacios Espinoza</a:t>
            </a:r>
            <a:endParaRPr>
              <a:solidFill>
                <a:schemeClr val="dk2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-US">
                <a:solidFill>
                  <a:schemeClr val="dk2"/>
                </a:solidFill>
              </a:rPr>
              <a:t>Luis Eduardo Salazar Aguilar</a:t>
            </a:r>
            <a:endParaRPr>
              <a:solidFill>
                <a:schemeClr val="dk2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-US">
                <a:solidFill>
                  <a:schemeClr val="dk2"/>
                </a:solidFill>
              </a:rPr>
              <a:t>Moises Meza Rodriguez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descr="rectangle" id="91" name="Google Shape;91;p1"/>
          <p:cNvSpPr/>
          <p:nvPr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Meeting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2573338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ctrTitle"/>
          </p:nvPr>
        </p:nvSpPr>
        <p:spPr>
          <a:xfrm>
            <a:off x="3962400" y="634119"/>
            <a:ext cx="4770120" cy="103356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Progreso</a:t>
            </a:r>
            <a:endParaRPr/>
          </a:p>
        </p:txBody>
      </p:sp>
      <p:sp>
        <p:nvSpPr>
          <p:cNvPr descr="rectangle" id="98" name="Google Shape;98;p2"/>
          <p:cNvSpPr/>
          <p:nvPr/>
        </p:nvSpPr>
        <p:spPr>
          <a:xfrm>
            <a:off x="0" y="0"/>
            <a:ext cx="2895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ullseye"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0252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>
            <p:ph idx="2" type="body"/>
          </p:nvPr>
        </p:nvSpPr>
        <p:spPr>
          <a:xfrm>
            <a:off x="2808001" y="1905000"/>
            <a:ext cx="3375600" cy="4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2"/>
                </a:solidFill>
              </a:rPr>
              <a:t>Listar los logros o progresos desde la última reunión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US">
                <a:solidFill>
                  <a:schemeClr val="dk2"/>
                </a:solidFill>
              </a:rPr>
              <a:t>Se </a:t>
            </a:r>
            <a:r>
              <a:rPr lang="en-US">
                <a:solidFill>
                  <a:schemeClr val="dk2"/>
                </a:solidFill>
              </a:rPr>
              <a:t>analizó</a:t>
            </a:r>
            <a:r>
              <a:rPr lang="en-US">
                <a:solidFill>
                  <a:schemeClr val="dk2"/>
                </a:solidFill>
              </a:rPr>
              <a:t> y </a:t>
            </a:r>
            <a:r>
              <a:rPr lang="en-US">
                <a:solidFill>
                  <a:schemeClr val="dk2"/>
                </a:solidFill>
              </a:rPr>
              <a:t>comprendió</a:t>
            </a:r>
            <a:r>
              <a:rPr lang="en-US">
                <a:solidFill>
                  <a:schemeClr val="dk2"/>
                </a:solidFill>
              </a:rPr>
              <a:t> el funcionamiento del Hardware del dispositivo HR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US">
                <a:solidFill>
                  <a:schemeClr val="dk2"/>
                </a:solidFill>
              </a:rPr>
              <a:t>Se logró levantar la kinect mediante diferentes </a:t>
            </a:r>
            <a:r>
              <a:rPr lang="en-US">
                <a:solidFill>
                  <a:schemeClr val="dk2"/>
                </a:solidFill>
              </a:rPr>
              <a:t>métodos</a:t>
            </a:r>
            <a:r>
              <a:rPr lang="en-US">
                <a:solidFill>
                  <a:schemeClr val="dk2"/>
                </a:solidFill>
              </a:rPr>
              <a:t>(Breckel y R.O.S)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US">
                <a:solidFill>
                  <a:schemeClr val="dk2"/>
                </a:solidFill>
              </a:rPr>
              <a:t>Se levanto el phidgetSpatial 3x3x3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US">
                <a:solidFill>
                  <a:schemeClr val="dk2"/>
                </a:solidFill>
              </a:rPr>
              <a:t>Se levanto el Myo ArmBand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US">
                <a:solidFill>
                  <a:schemeClr val="dk2"/>
                </a:solidFill>
              </a:rPr>
              <a:t>Se dio un taller de Linux y R.O.S.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1" name="Google Shape;101;p2"/>
          <p:cNvSpPr txBox="1"/>
          <p:nvPr>
            <p:ph idx="4" type="body"/>
          </p:nvPr>
        </p:nvSpPr>
        <p:spPr>
          <a:xfrm>
            <a:off x="6104825" y="1905000"/>
            <a:ext cx="3020400" cy="47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2"/>
                </a:solidFill>
              </a:rPr>
              <a:t>Resaltar las cosas que hicieron posible el progreso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US">
                <a:solidFill>
                  <a:schemeClr val="dk2"/>
                </a:solidFill>
              </a:rPr>
              <a:t>Uso del programa Breckel Kinect para la obtención de puntos del esqueleto humano.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US">
                <a:solidFill>
                  <a:schemeClr val="dk2"/>
                </a:solidFill>
              </a:rPr>
              <a:t>Obtención de medidas del Phidget Control Panel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US">
                <a:solidFill>
                  <a:schemeClr val="dk2"/>
                </a:solidFill>
              </a:rPr>
              <a:t>Uso de Linux con R.O.S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US">
                <a:solidFill>
                  <a:schemeClr val="dk2"/>
                </a:solidFill>
              </a:rPr>
              <a:t>Interpretacion del </a:t>
            </a:r>
            <a:r>
              <a:rPr lang="en-US">
                <a:solidFill>
                  <a:schemeClr val="dk2"/>
                </a:solidFill>
              </a:rPr>
              <a:t>Myo Armband con R.O.S.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US">
                <a:solidFill>
                  <a:schemeClr val="dk2"/>
                </a:solidFill>
              </a:rPr>
              <a:t>Multisistema para instalar un segundo sistema operativo(GNU/Linux)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107" name="Google Shape;107;g633fb24849_4_0"/>
          <p:cNvSpPr/>
          <p:nvPr/>
        </p:nvSpPr>
        <p:spPr>
          <a:xfrm>
            <a:off x="0" y="0"/>
            <a:ext cx="2895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ullseye" id="108" name="Google Shape;108;g633fb24849_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51460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633fb24849_4_0"/>
          <p:cNvPicPr preferRelativeResize="0"/>
          <p:nvPr/>
        </p:nvPicPr>
        <p:blipFill rotWithShape="1">
          <a:blip r:embed="rId4">
            <a:alphaModFix/>
          </a:blip>
          <a:srcRect b="7524" l="20145" r="17580" t="22476"/>
          <a:stretch/>
        </p:blipFill>
        <p:spPr>
          <a:xfrm>
            <a:off x="3933450" y="713150"/>
            <a:ext cx="3839549" cy="24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633fb24849_4_0"/>
          <p:cNvPicPr preferRelativeResize="0"/>
          <p:nvPr/>
        </p:nvPicPr>
        <p:blipFill rotWithShape="1">
          <a:blip r:embed="rId5">
            <a:alphaModFix/>
          </a:blip>
          <a:srcRect b="44033" l="36160" r="29093" t="18642"/>
          <a:stretch/>
        </p:blipFill>
        <p:spPr>
          <a:xfrm>
            <a:off x="3012750" y="3683100"/>
            <a:ext cx="6009149" cy="267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633fb24849_4_0"/>
          <p:cNvSpPr txBox="1"/>
          <p:nvPr/>
        </p:nvSpPr>
        <p:spPr>
          <a:xfrm>
            <a:off x="2895600" y="0"/>
            <a:ext cx="65394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Ejecución</a:t>
            </a:r>
            <a:r>
              <a:rPr b="1"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de Kinect con Kernel</a:t>
            </a:r>
            <a:endParaRPr b="1" sz="32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g633fb24849_4_0"/>
          <p:cNvSpPr txBox="1"/>
          <p:nvPr/>
        </p:nvSpPr>
        <p:spPr>
          <a:xfrm>
            <a:off x="3012750" y="3009888"/>
            <a:ext cx="61329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Ejecución</a:t>
            </a:r>
            <a:r>
              <a:rPr b="1"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de Kinect con R.O.S</a:t>
            </a:r>
            <a:endParaRPr b="1" sz="32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33fb24849_3_10"/>
          <p:cNvSpPr txBox="1"/>
          <p:nvPr>
            <p:ph type="ctrTitle"/>
          </p:nvPr>
        </p:nvSpPr>
        <p:spPr>
          <a:xfrm>
            <a:off x="3594050" y="263098"/>
            <a:ext cx="4770000" cy="650400"/>
          </a:xfrm>
          <a:prstGeom prst="rect">
            <a:avLst/>
          </a:prstGeom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PhidgetSpatial 3x3x3</a:t>
            </a:r>
            <a:endParaRPr/>
          </a:p>
        </p:txBody>
      </p:sp>
      <p:sp>
        <p:nvSpPr>
          <p:cNvPr id="119" name="Google Shape;119;g633fb24849_3_10"/>
          <p:cNvSpPr txBox="1"/>
          <p:nvPr>
            <p:ph idx="1" type="subTitle"/>
          </p:nvPr>
        </p:nvSpPr>
        <p:spPr>
          <a:xfrm>
            <a:off x="3036388" y="700075"/>
            <a:ext cx="5396700" cy="121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Es un IMU que recopila los datos del giroscopio y acelerómetro, </a:t>
            </a:r>
            <a:endParaRPr/>
          </a:p>
        </p:txBody>
      </p:sp>
      <p:sp>
        <p:nvSpPr>
          <p:cNvPr descr="rectangle" id="120" name="Google Shape;120;g633fb24849_3_10"/>
          <p:cNvSpPr/>
          <p:nvPr/>
        </p:nvSpPr>
        <p:spPr>
          <a:xfrm>
            <a:off x="0" y="0"/>
            <a:ext cx="22479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ullseye" id="121" name="Google Shape;121;g633fb24849_3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" y="274320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633fb24849_3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435" y="1720350"/>
            <a:ext cx="2714113" cy="17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633fb24849_3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5349" y="1692125"/>
            <a:ext cx="1560501" cy="17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633fb24849_3_10"/>
          <p:cNvSpPr txBox="1"/>
          <p:nvPr>
            <p:ph type="ctrTitle"/>
          </p:nvPr>
        </p:nvSpPr>
        <p:spPr>
          <a:xfrm>
            <a:off x="3234250" y="3569110"/>
            <a:ext cx="4770000" cy="650400"/>
          </a:xfrm>
          <a:prstGeom prst="rect">
            <a:avLst/>
          </a:prstGeom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Myo Armband</a:t>
            </a:r>
            <a:endParaRPr/>
          </a:p>
        </p:txBody>
      </p:sp>
      <p:pic>
        <p:nvPicPr>
          <p:cNvPr id="125" name="Google Shape;125;g633fb24849_3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0050" y="4235860"/>
            <a:ext cx="2245985" cy="233368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633fb24849_3_10"/>
          <p:cNvSpPr txBox="1"/>
          <p:nvPr>
            <p:ph idx="1" type="subTitle"/>
          </p:nvPr>
        </p:nvSpPr>
        <p:spPr>
          <a:xfrm>
            <a:off x="2345344" y="4677300"/>
            <a:ext cx="2774700" cy="12999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Visualización</a:t>
            </a:r>
            <a:r>
              <a:rPr lang="en-US"/>
              <a:t> de los datos 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del Myo en R.O.S</a:t>
            </a:r>
            <a:endParaRPr/>
          </a:p>
        </p:txBody>
      </p:sp>
      <p:pic>
        <p:nvPicPr>
          <p:cNvPr id="127" name="Google Shape;127;g633fb24849_3_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1176" y="1748563"/>
            <a:ext cx="2245975" cy="165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500d63bcd_1_10"/>
          <p:cNvSpPr txBox="1"/>
          <p:nvPr>
            <p:ph type="ctrTitle"/>
          </p:nvPr>
        </p:nvSpPr>
        <p:spPr>
          <a:xfrm>
            <a:off x="3962400" y="634119"/>
            <a:ext cx="4770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Framework </a:t>
            </a:r>
            <a:endParaRPr/>
          </a:p>
        </p:txBody>
      </p:sp>
      <p:sp>
        <p:nvSpPr>
          <p:cNvPr descr="rectangle" id="133" name="Google Shape;133;g6500d63bcd_1_10"/>
          <p:cNvSpPr/>
          <p:nvPr/>
        </p:nvSpPr>
        <p:spPr>
          <a:xfrm>
            <a:off x="0" y="0"/>
            <a:ext cx="2895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ullseye" id="134" name="Google Shape;134;g6500d63bcd_1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0252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6500d63bcd_1_10"/>
          <p:cNvSpPr txBox="1"/>
          <p:nvPr>
            <p:ph idx="4" type="body"/>
          </p:nvPr>
        </p:nvSpPr>
        <p:spPr>
          <a:xfrm>
            <a:off x="3061800" y="1743000"/>
            <a:ext cx="5670600" cy="4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Para el área de trabajo se usará en lo sucesivo: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2"/>
                </a:solidFill>
              </a:rPr>
              <a:t>Recolección de movimientos del experto:</a:t>
            </a:r>
            <a:endParaRPr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- Kinect: ROS y Breckel.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- Myo, </a:t>
            </a:r>
            <a:r>
              <a:rPr lang="en-US">
                <a:solidFill>
                  <a:schemeClr val="dk2"/>
                </a:solidFill>
              </a:rPr>
              <a:t>PhidgetSpatial (apoyo).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2"/>
                </a:solidFill>
              </a:rPr>
              <a:t>Recolección de movimientos del paciente:</a:t>
            </a:r>
            <a:endParaRPr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Health Recover: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US">
                <a:solidFill>
                  <a:schemeClr val="dk2"/>
                </a:solidFill>
              </a:rPr>
              <a:t>Esp32 (ultra low power, 4 format de sleep, BLE, WIF, dual core).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140" name="Google Shape;140;p3"/>
          <p:cNvSpPr/>
          <p:nvPr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3"/>
          <p:cNvSpPr txBox="1"/>
          <p:nvPr>
            <p:ph type="ctrTitle"/>
          </p:nvPr>
        </p:nvSpPr>
        <p:spPr>
          <a:xfrm>
            <a:off x="3962400" y="634119"/>
            <a:ext cx="4770120" cy="103356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Próximos pasos</a:t>
            </a:r>
            <a:endParaRPr/>
          </a:p>
        </p:txBody>
      </p:sp>
      <p:pic>
        <p:nvPicPr>
          <p:cNvPr descr="Checklist" id="142" name="Google Shape;14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87" y="297179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"/>
          <p:cNvSpPr txBox="1"/>
          <p:nvPr>
            <p:ph idx="4" type="body"/>
          </p:nvPr>
        </p:nvSpPr>
        <p:spPr>
          <a:xfrm>
            <a:off x="3962400" y="1828800"/>
            <a:ext cx="49959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Al ser </a:t>
            </a:r>
            <a:r>
              <a:rPr lang="en-US"/>
              <a:t>más</a:t>
            </a:r>
            <a:r>
              <a:rPr lang="en-US"/>
              <a:t> viable el trabajo con R.O.S y </a:t>
            </a:r>
            <a:r>
              <a:rPr lang="en-US"/>
              <a:t>Python</a:t>
            </a:r>
            <a:r>
              <a:rPr lang="en-US"/>
              <a:t> se </a:t>
            </a:r>
            <a:r>
              <a:rPr lang="en-US"/>
              <a:t>procederá</a:t>
            </a:r>
            <a:r>
              <a:rPr lang="en-US"/>
              <a:t> a trabajar en esta plataforma y lo siguiente será almacenar los puntos en una base de datos( </a:t>
            </a:r>
            <a:r>
              <a:rPr lang="en-US"/>
              <a:t>MongoDB</a:t>
            </a:r>
            <a:r>
              <a:rPr lang="en-US"/>
              <a:t> 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Realizar una app para el funcionamiento en conjunto del dispositivo y la Kinect con otros posibles agregados a evaluar (</a:t>
            </a:r>
            <a:r>
              <a:rPr lang="en-US"/>
              <a:t>Myo ArmBand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type="ctrTitle"/>
          </p:nvPr>
        </p:nvSpPr>
        <p:spPr>
          <a:xfrm>
            <a:off x="3962400" y="634119"/>
            <a:ext cx="4770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CC0000"/>
                </a:solidFill>
              </a:rPr>
              <a:t>Riesgos </a:t>
            </a:r>
            <a:r>
              <a:rPr lang="en-US" sz="3000">
                <a:solidFill>
                  <a:srgbClr val="000000"/>
                </a:solidFill>
              </a:rPr>
              <a:t>/</a:t>
            </a:r>
            <a:r>
              <a:rPr lang="en-US" sz="3000"/>
              <a:t> Oportunidades</a:t>
            </a:r>
            <a:endParaRPr sz="3000"/>
          </a:p>
        </p:txBody>
      </p:sp>
      <p:sp>
        <p:nvSpPr>
          <p:cNvPr descr="rectangle" id="149" name="Google Shape;149;p4"/>
          <p:cNvSpPr/>
          <p:nvPr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ightbulb" id="150" name="Google Shape;15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29718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"/>
          <p:cNvSpPr txBox="1"/>
          <p:nvPr>
            <p:ph idx="1" type="subTitle"/>
          </p:nvPr>
        </p:nvSpPr>
        <p:spPr>
          <a:xfrm>
            <a:off x="3962400" y="2147850"/>
            <a:ext cx="4654200" cy="4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>
                <a:solidFill>
                  <a:schemeClr val="dk2"/>
                </a:solidFill>
              </a:rPr>
              <a:t>E</a:t>
            </a:r>
            <a:r>
              <a:rPr lang="en-US">
                <a:solidFill>
                  <a:schemeClr val="dk2"/>
                </a:solidFill>
              </a:rPr>
              <a:t>l phidget Spatial es muy preciso en su medición, ideal para movimientos muy leves como detección del movimiento radial de la muñeca.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>
                <a:solidFill>
                  <a:schemeClr val="dk2"/>
                </a:solidFill>
              </a:rPr>
              <a:t>El uso de la Kinect para el dispositivo ayuda a distinguir </a:t>
            </a:r>
            <a:r>
              <a:rPr lang="en-US">
                <a:solidFill>
                  <a:schemeClr val="dk2"/>
                </a:solidFill>
              </a:rPr>
              <a:t>movimientos</a:t>
            </a:r>
            <a:r>
              <a:rPr lang="en-US">
                <a:solidFill>
                  <a:schemeClr val="dk2"/>
                </a:solidFill>
              </a:rPr>
              <a:t> en tercera </a:t>
            </a:r>
            <a:r>
              <a:rPr lang="en-US">
                <a:solidFill>
                  <a:schemeClr val="dk2"/>
                </a:solidFill>
              </a:rPr>
              <a:t>dimensión</a:t>
            </a:r>
            <a:r>
              <a:rPr lang="en-US">
                <a:solidFill>
                  <a:schemeClr val="dk2"/>
                </a:solidFill>
              </a:rPr>
              <a:t>, es decir da un valor preciso en cuenta a movimientos particulares(como giros de la muñeca)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-US">
                <a:solidFill>
                  <a:srgbClr val="CC0000"/>
                </a:solidFill>
              </a:rPr>
              <a:t>El phidget Spatial es costoso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-US">
                <a:solidFill>
                  <a:srgbClr val="CC0000"/>
                </a:solidFill>
              </a:rPr>
              <a:t>El kinect esta desfasado y su instalación fue engorrosa. Se recomienda usar versiones actuales Kinect v2.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/>
          <p:nvPr>
            <p:ph type="ctrTitle"/>
          </p:nvPr>
        </p:nvSpPr>
        <p:spPr>
          <a:xfrm>
            <a:off x="3962400" y="634119"/>
            <a:ext cx="4770120" cy="103356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 </a:t>
            </a:r>
            <a:endParaRPr/>
          </a:p>
        </p:txBody>
      </p:sp>
      <p:sp>
        <p:nvSpPr>
          <p:cNvPr descr="rectangle" id="157" name="Google Shape;157;p5"/>
          <p:cNvSpPr/>
          <p:nvPr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aily Calendar" id="158" name="Google Shape;15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89560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 txBox="1"/>
          <p:nvPr>
            <p:ph idx="1" type="subTitle"/>
          </p:nvPr>
        </p:nvSpPr>
        <p:spPr>
          <a:xfrm>
            <a:off x="3962400" y="1667675"/>
            <a:ext cx="42009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Almacenar los puntos del brazo de las posturas de rehabilitación en una base de datos No SQL-MongoDB para la recopilación de ejercicios.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Integración de los dispositivos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Creación</a:t>
            </a:r>
            <a:r>
              <a:rPr lang="en-US"/>
              <a:t> de la interfaz entre el dispositivo y la kinect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