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7" r:id="rId2"/>
    <p:sldId id="258" r:id="rId3"/>
    <p:sldId id="259" r:id="rId4"/>
    <p:sldId id="323" r:id="rId5"/>
    <p:sldId id="358" r:id="rId6"/>
    <p:sldId id="349" r:id="rId7"/>
    <p:sldId id="370" r:id="rId8"/>
    <p:sldId id="351" r:id="rId9"/>
    <p:sldId id="359" r:id="rId10"/>
    <p:sldId id="350" r:id="rId11"/>
    <p:sldId id="372" r:id="rId12"/>
    <p:sldId id="375" r:id="rId13"/>
    <p:sldId id="374" r:id="rId14"/>
    <p:sldId id="371" r:id="rId15"/>
    <p:sldId id="376" r:id="rId16"/>
    <p:sldId id="377" r:id="rId17"/>
    <p:sldId id="378" r:id="rId18"/>
    <p:sldId id="379" r:id="rId19"/>
    <p:sldId id="380" r:id="rId20"/>
    <p:sldId id="364" r:id="rId21"/>
    <p:sldId id="346" r:id="rId22"/>
    <p:sldId id="347" r:id="rId23"/>
    <p:sldId id="381" r:id="rId24"/>
    <p:sldId id="366" r:id="rId25"/>
    <p:sldId id="367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Figtree Black" panose="020B0604020202020204" charset="0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4A5B7-533F-4799-B385-2B11417A4443}" v="2" dt="2025-05-28T22:01:06.673"/>
  </p1510:revLst>
</p1510:revInfo>
</file>

<file path=ppt/tableStyles.xml><?xml version="1.0" encoding="utf-8"?>
<a:tblStyleLst xmlns:a="http://schemas.openxmlformats.org/drawingml/2006/main" def="{DB90C0A7-1E36-417A-9BC2-E60CE5F279B3}">
  <a:tblStyle styleId="{DB90C0A7-1E36-417A-9BC2-E60CE5F27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4D6677-80EF-41B9-B992-9EB13E2903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 autoAdjust="0"/>
    <p:restoredTop sz="94648"/>
  </p:normalViewPr>
  <p:slideViewPr>
    <p:cSldViewPr snapToGrid="0">
      <p:cViewPr varScale="1">
        <p:scale>
          <a:sx n="147" d="100"/>
          <a:sy n="147" d="100"/>
        </p:scale>
        <p:origin x="51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" userId="0db359fad7ffbe1f" providerId="LiveId" clId="{6854A5B7-533F-4799-B385-2B11417A4443}"/>
    <pc:docChg chg="undo custSel modSld">
      <pc:chgData name="Alex C" userId="0db359fad7ffbe1f" providerId="LiveId" clId="{6854A5B7-533F-4799-B385-2B11417A4443}" dt="2025-05-28T22:07:08.228" v="829" actId="20577"/>
      <pc:docMkLst>
        <pc:docMk/>
      </pc:docMkLst>
      <pc:sldChg chg="modSp mod">
        <pc:chgData name="Alex C" userId="0db359fad7ffbe1f" providerId="LiveId" clId="{6854A5B7-533F-4799-B385-2B11417A4443}" dt="2025-05-28T21:25:37.109" v="34" actId="20577"/>
        <pc:sldMkLst>
          <pc:docMk/>
          <pc:sldMk cId="3888775563" sldId="350"/>
        </pc:sldMkLst>
        <pc:spChg chg="mod">
          <ac:chgData name="Alex C" userId="0db359fad7ffbe1f" providerId="LiveId" clId="{6854A5B7-533F-4799-B385-2B11417A4443}" dt="2025-05-28T21:25:37.109" v="34" actId="20577"/>
          <ac:spMkLst>
            <pc:docMk/>
            <pc:sldMk cId="3888775563" sldId="350"/>
            <ac:spMk id="3" creationId="{237476A6-1078-2FA8-86BD-73F4E56104ED}"/>
          </ac:spMkLst>
        </pc:spChg>
      </pc:sldChg>
      <pc:sldChg chg="addSp delSp modSp mod">
        <pc:chgData name="Alex C" userId="0db359fad7ffbe1f" providerId="LiveId" clId="{6854A5B7-533F-4799-B385-2B11417A4443}" dt="2025-05-28T22:00:53.180" v="736" actId="207"/>
        <pc:sldMkLst>
          <pc:docMk/>
          <pc:sldMk cId="3535367864" sldId="369"/>
        </pc:sldMkLst>
        <pc:spChg chg="del">
          <ac:chgData name="Alex C" userId="0db359fad7ffbe1f" providerId="LiveId" clId="{6854A5B7-533F-4799-B385-2B11417A4443}" dt="2025-05-28T21:26:17.584" v="36" actId="478"/>
          <ac:spMkLst>
            <pc:docMk/>
            <pc:sldMk cId="3535367864" sldId="369"/>
            <ac:spMk id="2" creationId="{0413AF9C-DA6E-7521-A429-AC7C9032BAED}"/>
          </ac:spMkLst>
        </pc:spChg>
        <pc:spChg chg="mod">
          <ac:chgData name="Alex C" userId="0db359fad7ffbe1f" providerId="LiveId" clId="{6854A5B7-533F-4799-B385-2B11417A4443}" dt="2025-05-28T22:00:53.180" v="736" actId="207"/>
          <ac:spMkLst>
            <pc:docMk/>
            <pc:sldMk cId="3535367864" sldId="369"/>
            <ac:spMk id="3" creationId="{10AF6B8D-AF36-023A-A651-467D307814E5}"/>
          </ac:spMkLst>
        </pc:spChg>
        <pc:picChg chg="add mod">
          <ac:chgData name="Alex C" userId="0db359fad7ffbe1f" providerId="LiveId" clId="{6854A5B7-533F-4799-B385-2B11417A4443}" dt="2025-05-28T21:35:25.350" v="176" actId="1076"/>
          <ac:picMkLst>
            <pc:docMk/>
            <pc:sldMk cId="3535367864" sldId="369"/>
            <ac:picMk id="5" creationId="{FE7A8EF5-382B-BF19-D1B0-D6AC7F0500C5}"/>
          </ac:picMkLst>
        </pc:picChg>
      </pc:sldChg>
      <pc:sldChg chg="modSp">
        <pc:chgData name="Alex C" userId="0db359fad7ffbe1f" providerId="LiveId" clId="{6854A5B7-533F-4799-B385-2B11417A4443}" dt="2025-05-28T22:01:05.007" v="738" actId="20578"/>
        <pc:sldMkLst>
          <pc:docMk/>
          <pc:sldMk cId="674922728" sldId="370"/>
        </pc:sldMkLst>
        <pc:spChg chg="mod">
          <ac:chgData name="Alex C" userId="0db359fad7ffbe1f" providerId="LiveId" clId="{6854A5B7-533F-4799-B385-2B11417A4443}" dt="2025-05-28T22:01:05.007" v="738" actId="20578"/>
          <ac:spMkLst>
            <pc:docMk/>
            <pc:sldMk cId="674922728" sldId="370"/>
            <ac:spMk id="3" creationId="{992283AE-4F22-D36B-F4F3-2C9E14EC845B}"/>
          </ac:spMkLst>
        </pc:spChg>
      </pc:sldChg>
      <pc:sldChg chg="addSp delSp modSp mod">
        <pc:chgData name="Alex C" userId="0db359fad7ffbe1f" providerId="LiveId" clId="{6854A5B7-533F-4799-B385-2B11417A4443}" dt="2025-05-28T22:01:41.522" v="745" actId="207"/>
        <pc:sldMkLst>
          <pc:docMk/>
          <pc:sldMk cId="2204527457" sldId="371"/>
        </pc:sldMkLst>
        <pc:spChg chg="del">
          <ac:chgData name="Alex C" userId="0db359fad7ffbe1f" providerId="LiveId" clId="{6854A5B7-533F-4799-B385-2B11417A4443}" dt="2025-05-28T21:53:07.363" v="580" actId="478"/>
          <ac:spMkLst>
            <pc:docMk/>
            <pc:sldMk cId="2204527457" sldId="371"/>
            <ac:spMk id="2" creationId="{4B9F3E38-FC00-F67A-C7A5-7742E50FD559}"/>
          </ac:spMkLst>
        </pc:spChg>
        <pc:spChg chg="mod">
          <ac:chgData name="Alex C" userId="0db359fad7ffbe1f" providerId="LiveId" clId="{6854A5B7-533F-4799-B385-2B11417A4443}" dt="2025-05-28T22:01:41.522" v="745" actId="207"/>
          <ac:spMkLst>
            <pc:docMk/>
            <pc:sldMk cId="2204527457" sldId="371"/>
            <ac:spMk id="3" creationId="{668AB6A5-247A-378E-55E8-EF0E7D5EB2A7}"/>
          </ac:spMkLst>
        </pc:spChg>
        <pc:picChg chg="add mod">
          <ac:chgData name="Alex C" userId="0db359fad7ffbe1f" providerId="LiveId" clId="{6854A5B7-533F-4799-B385-2B11417A4443}" dt="2025-05-28T21:53:35.093" v="586" actId="1076"/>
          <ac:picMkLst>
            <pc:docMk/>
            <pc:sldMk cId="2204527457" sldId="371"/>
            <ac:picMk id="5" creationId="{B3AF1099-7101-9162-8490-FFAFA53267E2}"/>
          </ac:picMkLst>
        </pc:picChg>
      </pc:sldChg>
      <pc:sldChg chg="addSp delSp modSp mod">
        <pc:chgData name="Alex C" userId="0db359fad7ffbe1f" providerId="LiveId" clId="{6854A5B7-533F-4799-B385-2B11417A4443}" dt="2025-05-28T22:06:07.612" v="827" actId="1076"/>
        <pc:sldMkLst>
          <pc:docMk/>
          <pc:sldMk cId="98272435" sldId="372"/>
        </pc:sldMkLst>
        <pc:spChg chg="del">
          <ac:chgData name="Alex C" userId="0db359fad7ffbe1f" providerId="LiveId" clId="{6854A5B7-533F-4799-B385-2B11417A4443}" dt="2025-05-28T21:38:24.148" v="182" actId="478"/>
          <ac:spMkLst>
            <pc:docMk/>
            <pc:sldMk cId="98272435" sldId="372"/>
            <ac:spMk id="2" creationId="{2A373383-CDD9-1399-BC95-BE0645A3582E}"/>
          </ac:spMkLst>
        </pc:spChg>
        <pc:spChg chg="mod">
          <ac:chgData name="Alex C" userId="0db359fad7ffbe1f" providerId="LiveId" clId="{6854A5B7-533F-4799-B385-2B11417A4443}" dt="2025-05-28T22:06:04.021" v="826" actId="20577"/>
          <ac:spMkLst>
            <pc:docMk/>
            <pc:sldMk cId="98272435" sldId="372"/>
            <ac:spMk id="3" creationId="{D416B197-E9CC-2FBA-1011-2BE71E38837A}"/>
          </ac:spMkLst>
        </pc:spChg>
        <pc:picChg chg="add mod">
          <ac:chgData name="Alex C" userId="0db359fad7ffbe1f" providerId="LiveId" clId="{6854A5B7-533F-4799-B385-2B11417A4443}" dt="2025-05-28T22:05:57.961" v="824" actId="1076"/>
          <ac:picMkLst>
            <pc:docMk/>
            <pc:sldMk cId="98272435" sldId="372"/>
            <ac:picMk id="5" creationId="{47CD8519-2DE0-0FFC-4AB2-582B94248C20}"/>
          </ac:picMkLst>
        </pc:picChg>
        <pc:picChg chg="add mod">
          <ac:chgData name="Alex C" userId="0db359fad7ffbe1f" providerId="LiveId" clId="{6854A5B7-533F-4799-B385-2B11417A4443}" dt="2025-05-28T22:06:07.612" v="827" actId="1076"/>
          <ac:picMkLst>
            <pc:docMk/>
            <pc:sldMk cId="98272435" sldId="372"/>
            <ac:picMk id="7" creationId="{86EE8475-62ED-DDEA-D8CB-8B6E7BD4B762}"/>
          </ac:picMkLst>
        </pc:picChg>
      </pc:sldChg>
      <pc:sldChg chg="addSp delSp modSp mod">
        <pc:chgData name="Alex C" userId="0db359fad7ffbe1f" providerId="LiveId" clId="{6854A5B7-533F-4799-B385-2B11417A4443}" dt="2025-05-28T22:01:20.590" v="739" actId="207"/>
        <pc:sldMkLst>
          <pc:docMk/>
          <pc:sldMk cId="109480337" sldId="373"/>
        </pc:sldMkLst>
        <pc:spChg chg="del">
          <ac:chgData name="Alex C" userId="0db359fad7ffbe1f" providerId="LiveId" clId="{6854A5B7-533F-4799-B385-2B11417A4443}" dt="2025-05-28T21:40:41.431" v="224" actId="478"/>
          <ac:spMkLst>
            <pc:docMk/>
            <pc:sldMk cId="109480337" sldId="373"/>
            <ac:spMk id="2" creationId="{56AF451A-4F10-591A-885D-38E171304A64}"/>
          </ac:spMkLst>
        </pc:spChg>
        <pc:spChg chg="mod">
          <ac:chgData name="Alex C" userId="0db359fad7ffbe1f" providerId="LiveId" clId="{6854A5B7-533F-4799-B385-2B11417A4443}" dt="2025-05-28T22:01:20.590" v="739" actId="207"/>
          <ac:spMkLst>
            <pc:docMk/>
            <pc:sldMk cId="109480337" sldId="373"/>
            <ac:spMk id="3" creationId="{F6CD2A57-A508-41F0-8AC0-1AC1AE040890}"/>
          </ac:spMkLst>
        </pc:spChg>
        <pc:picChg chg="add mod">
          <ac:chgData name="Alex C" userId="0db359fad7ffbe1f" providerId="LiveId" clId="{6854A5B7-533F-4799-B385-2B11417A4443}" dt="2025-05-28T21:42:14.326" v="230" actId="1076"/>
          <ac:picMkLst>
            <pc:docMk/>
            <pc:sldMk cId="109480337" sldId="373"/>
            <ac:picMk id="5" creationId="{A54A1409-5976-7D3D-0505-4C049C3F08FD}"/>
          </ac:picMkLst>
        </pc:picChg>
        <pc:picChg chg="add mod">
          <ac:chgData name="Alex C" userId="0db359fad7ffbe1f" providerId="LiveId" clId="{6854A5B7-533F-4799-B385-2B11417A4443}" dt="2025-05-28T21:43:02.168" v="337" actId="1076"/>
          <ac:picMkLst>
            <pc:docMk/>
            <pc:sldMk cId="109480337" sldId="373"/>
            <ac:picMk id="7" creationId="{6EF32973-A1DB-99F2-007C-780667D9B645}"/>
          </ac:picMkLst>
        </pc:picChg>
      </pc:sldChg>
      <pc:sldChg chg="addSp delSp modSp mod">
        <pc:chgData name="Alex C" userId="0db359fad7ffbe1f" providerId="LiveId" clId="{6854A5B7-533F-4799-B385-2B11417A4443}" dt="2025-05-28T22:01:37.048" v="744" actId="207"/>
        <pc:sldMkLst>
          <pc:docMk/>
          <pc:sldMk cId="246980141" sldId="374"/>
        </pc:sldMkLst>
        <pc:spChg chg="del">
          <ac:chgData name="Alex C" userId="0db359fad7ffbe1f" providerId="LiveId" clId="{6854A5B7-533F-4799-B385-2B11417A4443}" dt="2025-05-28T21:48:56.065" v="516" actId="478"/>
          <ac:spMkLst>
            <pc:docMk/>
            <pc:sldMk cId="246980141" sldId="374"/>
            <ac:spMk id="2" creationId="{6DEDB419-70DA-1A44-29FA-0689091F9ABC}"/>
          </ac:spMkLst>
        </pc:spChg>
        <pc:spChg chg="mod">
          <ac:chgData name="Alex C" userId="0db359fad7ffbe1f" providerId="LiveId" clId="{6854A5B7-533F-4799-B385-2B11417A4443}" dt="2025-05-28T22:01:37.048" v="744" actId="207"/>
          <ac:spMkLst>
            <pc:docMk/>
            <pc:sldMk cId="246980141" sldId="374"/>
            <ac:spMk id="3" creationId="{BFBEB260-CA94-1E41-6F11-C30A5912714C}"/>
          </ac:spMkLst>
        </pc:spChg>
        <pc:picChg chg="add mod">
          <ac:chgData name="Alex C" userId="0db359fad7ffbe1f" providerId="LiveId" clId="{6854A5B7-533F-4799-B385-2B11417A4443}" dt="2025-05-28T21:50:52.302" v="565" actId="1076"/>
          <ac:picMkLst>
            <pc:docMk/>
            <pc:sldMk cId="246980141" sldId="374"/>
            <ac:picMk id="5" creationId="{C1FAF9E5-E31A-1A9F-19C8-601A3C175DBD}"/>
          </ac:picMkLst>
        </pc:picChg>
        <pc:picChg chg="add mod">
          <ac:chgData name="Alex C" userId="0db359fad7ffbe1f" providerId="LiveId" clId="{6854A5B7-533F-4799-B385-2B11417A4443}" dt="2025-05-28T21:51:58.280" v="579" actId="1076"/>
          <ac:picMkLst>
            <pc:docMk/>
            <pc:sldMk cId="246980141" sldId="374"/>
            <ac:picMk id="7" creationId="{45F8A655-AF26-F454-F6F1-14D3E5430B3E}"/>
          </ac:picMkLst>
        </pc:picChg>
      </pc:sldChg>
      <pc:sldChg chg="addSp modSp mod">
        <pc:chgData name="Alex C" userId="0db359fad7ffbe1f" providerId="LiveId" clId="{6854A5B7-533F-4799-B385-2B11417A4443}" dt="2025-05-28T22:07:08.228" v="829" actId="20577"/>
        <pc:sldMkLst>
          <pc:docMk/>
          <pc:sldMk cId="772164232" sldId="375"/>
        </pc:sldMkLst>
        <pc:spChg chg="mod">
          <ac:chgData name="Alex C" userId="0db359fad7ffbe1f" providerId="LiveId" clId="{6854A5B7-533F-4799-B385-2B11417A4443}" dt="2025-05-28T22:01:30.185" v="743" actId="207"/>
          <ac:spMkLst>
            <pc:docMk/>
            <pc:sldMk cId="772164232" sldId="375"/>
            <ac:spMk id="2" creationId="{2142BD3F-C220-DADF-132D-BA750939F4AA}"/>
          </ac:spMkLst>
        </pc:spChg>
        <pc:spChg chg="mod">
          <ac:chgData name="Alex C" userId="0db359fad7ffbe1f" providerId="LiveId" clId="{6854A5B7-533F-4799-B385-2B11417A4443}" dt="2025-05-28T22:07:08.228" v="829" actId="20577"/>
          <ac:spMkLst>
            <pc:docMk/>
            <pc:sldMk cId="772164232" sldId="375"/>
            <ac:spMk id="3" creationId="{DF43DC37-2DE5-5CA2-FA16-C0150A269F1D}"/>
          </ac:spMkLst>
        </pc:spChg>
        <pc:picChg chg="add mod">
          <ac:chgData name="Alex C" userId="0db359fad7ffbe1f" providerId="LiveId" clId="{6854A5B7-533F-4799-B385-2B11417A4443}" dt="2025-05-28T21:57:13.507" v="670" actId="1076"/>
          <ac:picMkLst>
            <pc:docMk/>
            <pc:sldMk cId="772164232" sldId="375"/>
            <ac:picMk id="5" creationId="{8750CEE9-17B4-E39B-617C-BED37C8401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8116429e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8116429e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>
          <a:extLst>
            <a:ext uri="{FF2B5EF4-FFF2-40B4-BE49-F238E27FC236}">
              <a16:creationId xmlns:a16="http://schemas.microsoft.com/office/drawing/2014/main" id="{293EBF70-D40A-6CA3-2DB2-5BD14FFA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330b26925c_0_7:notes">
            <a:extLst>
              <a:ext uri="{FF2B5EF4-FFF2-40B4-BE49-F238E27FC236}">
                <a16:creationId xmlns:a16="http://schemas.microsoft.com/office/drawing/2014/main" id="{EBD44D6F-B734-B0F8-8C34-0ABE33C7C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330b26925c_0_7:notes">
            <a:extLst>
              <a:ext uri="{FF2B5EF4-FFF2-40B4-BE49-F238E27FC236}">
                <a16:creationId xmlns:a16="http://schemas.microsoft.com/office/drawing/2014/main" id="{C326BAD0-C1FE-2AF0-C806-2F02FD815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3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0EF6C28E-3036-1A87-C962-FD8B10C6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>
            <a:extLst>
              <a:ext uri="{FF2B5EF4-FFF2-40B4-BE49-F238E27FC236}">
                <a16:creationId xmlns:a16="http://schemas.microsoft.com/office/drawing/2014/main" id="{877FEB34-8A69-2FC9-9670-CBB043748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>
            <a:extLst>
              <a:ext uri="{FF2B5EF4-FFF2-40B4-BE49-F238E27FC236}">
                <a16:creationId xmlns:a16="http://schemas.microsoft.com/office/drawing/2014/main" id="{C3149F18-4293-D8F2-DD1A-B68B69C10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5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8281EB64-B644-A1E2-F9B3-24A50ABE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>
            <a:extLst>
              <a:ext uri="{FF2B5EF4-FFF2-40B4-BE49-F238E27FC236}">
                <a16:creationId xmlns:a16="http://schemas.microsoft.com/office/drawing/2014/main" id="{6AA2135C-9D5B-E08C-7A89-FF60797CA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>
            <a:extLst>
              <a:ext uri="{FF2B5EF4-FFF2-40B4-BE49-F238E27FC236}">
                <a16:creationId xmlns:a16="http://schemas.microsoft.com/office/drawing/2014/main" id="{263B921D-698F-5570-1FBE-68D7678BD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3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2D0BC715-3147-2C32-7096-D775F743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>
            <a:extLst>
              <a:ext uri="{FF2B5EF4-FFF2-40B4-BE49-F238E27FC236}">
                <a16:creationId xmlns:a16="http://schemas.microsoft.com/office/drawing/2014/main" id="{FBCE7F59-EB0B-4CE0-1D47-307718E20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>
            <a:extLst>
              <a:ext uri="{FF2B5EF4-FFF2-40B4-BE49-F238E27FC236}">
                <a16:creationId xmlns:a16="http://schemas.microsoft.com/office/drawing/2014/main" id="{89E8391B-0C31-343E-28D0-D6DE40DBB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6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8E9BDBA5-EEA7-A4F0-4D4A-107F312C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>
            <a:extLst>
              <a:ext uri="{FF2B5EF4-FFF2-40B4-BE49-F238E27FC236}">
                <a16:creationId xmlns:a16="http://schemas.microsoft.com/office/drawing/2014/main" id="{6AE20153-9DEB-A03E-434E-2F021CF24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>
            <a:extLst>
              <a:ext uri="{FF2B5EF4-FFF2-40B4-BE49-F238E27FC236}">
                <a16:creationId xmlns:a16="http://schemas.microsoft.com/office/drawing/2014/main" id="{E10A8EC8-21AD-F96B-0C2A-86DFDB7FE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6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57425" y="257800"/>
            <a:ext cx="8635513" cy="4634633"/>
          </a:xfrm>
          <a:custGeom>
            <a:avLst/>
            <a:gdLst/>
            <a:ahLst/>
            <a:cxnLst/>
            <a:rect l="l" t="t" r="r" b="b"/>
            <a:pathLst>
              <a:path w="362494" h="195678" extrusionOk="0">
                <a:moveTo>
                  <a:pt x="0" y="195414"/>
                </a:moveTo>
                <a:lnTo>
                  <a:pt x="0" y="0"/>
                </a:lnTo>
                <a:lnTo>
                  <a:pt x="23830" y="0"/>
                </a:lnTo>
                <a:lnTo>
                  <a:pt x="28871" y="8732"/>
                </a:lnTo>
                <a:lnTo>
                  <a:pt x="362494" y="8732"/>
                </a:lnTo>
                <a:lnTo>
                  <a:pt x="362494" y="195678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76200" dir="3000000" algn="bl" rotWithShape="0">
              <a:srgbClr val="16292D">
                <a:alpha val="20000"/>
              </a:srgbClr>
            </a:outerShdw>
          </a:effectLst>
        </p:spPr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374050" y="1414250"/>
            <a:ext cx="5118900" cy="15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263950" y="467325"/>
            <a:ext cx="8638800" cy="4428600"/>
            <a:chOff x="263950" y="467325"/>
            <a:chExt cx="8638800" cy="4428600"/>
          </a:xfrm>
        </p:grpSpPr>
        <p:cxnSp>
          <p:nvCxnSpPr>
            <p:cNvPr id="48" name="Google Shape;48;p8"/>
            <p:cNvCxnSpPr/>
            <p:nvPr/>
          </p:nvCxnSpPr>
          <p:spPr>
            <a:xfrm rot="10800000">
              <a:off x="263950" y="3767875"/>
              <a:ext cx="863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" name="Google Shape;49;p8"/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50" name="Google Shape;50;p8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51;p8"/>
              <p:cNvSpPr/>
              <p:nvPr/>
            </p:nvSpPr>
            <p:spPr>
              <a:xfrm>
                <a:off x="3219875" y="3718375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52;p8"/>
            <p:cNvSpPr/>
            <p:nvPr/>
          </p:nvSpPr>
          <p:spPr>
            <a:xfrm rot="10800000" flipH="1">
              <a:off x="6752757" y="2335147"/>
              <a:ext cx="748969" cy="1432703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9"/>
          <p:cNvGrpSpPr/>
          <p:nvPr/>
        </p:nvGrpSpPr>
        <p:grpSpPr>
          <a:xfrm>
            <a:off x="255900" y="254850"/>
            <a:ext cx="8632200" cy="4633800"/>
            <a:chOff x="255900" y="254850"/>
            <a:chExt cx="8632200" cy="4633800"/>
          </a:xfrm>
        </p:grpSpPr>
        <p:sp>
          <p:nvSpPr>
            <p:cNvPr id="133" name="Google Shape;133;p19"/>
            <p:cNvSpPr/>
            <p:nvPr/>
          </p:nvSpPr>
          <p:spPr>
            <a:xfrm>
              <a:off x="255900" y="254850"/>
              <a:ext cx="8632200" cy="4633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76200" dir="3000000" algn="bl" rotWithShape="0">
                <a:srgbClr val="16292D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255900" y="254850"/>
              <a:ext cx="990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1"/>
          </p:nvPr>
        </p:nvSpPr>
        <p:spPr>
          <a:xfrm>
            <a:off x="715100" y="1091600"/>
            <a:ext cx="51963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2"/>
          </p:nvPr>
        </p:nvSpPr>
        <p:spPr>
          <a:xfrm>
            <a:off x="715100" y="1958072"/>
            <a:ext cx="51963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3"/>
          </p:nvPr>
        </p:nvSpPr>
        <p:spPr>
          <a:xfrm>
            <a:off x="715100" y="3218177"/>
            <a:ext cx="51963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>
            <a:spLocks noGrp="1"/>
          </p:cNvSpPr>
          <p:nvPr>
            <p:ph type="pic" idx="4"/>
          </p:nvPr>
        </p:nvSpPr>
        <p:spPr>
          <a:xfrm>
            <a:off x="6154000" y="261225"/>
            <a:ext cx="2084400" cy="3489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0" name="Google Shape;140;p19"/>
          <p:cNvGrpSpPr/>
          <p:nvPr/>
        </p:nvGrpSpPr>
        <p:grpSpPr>
          <a:xfrm>
            <a:off x="264200" y="261225"/>
            <a:ext cx="8627700" cy="4634700"/>
            <a:chOff x="264200" y="261225"/>
            <a:chExt cx="8627700" cy="4634700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264200" y="4443150"/>
              <a:ext cx="8627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" name="Google Shape;142;p19"/>
            <p:cNvGrpSpPr/>
            <p:nvPr/>
          </p:nvGrpSpPr>
          <p:grpSpPr>
            <a:xfrm>
              <a:off x="8541425" y="261225"/>
              <a:ext cx="99000" cy="4634700"/>
              <a:chOff x="5360225" y="261225"/>
              <a:chExt cx="99000" cy="4634700"/>
            </a:xfrm>
          </p:grpSpPr>
          <p:cxnSp>
            <p:nvCxnSpPr>
              <p:cNvPr id="143" name="Google Shape;143;p19"/>
              <p:cNvCxnSpPr/>
              <p:nvPr/>
            </p:nvCxnSpPr>
            <p:spPr>
              <a:xfrm rot="10800000">
                <a:off x="5409750" y="261225"/>
                <a:ext cx="0" cy="46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19"/>
              <p:cNvSpPr/>
              <p:nvPr/>
            </p:nvSpPr>
            <p:spPr>
              <a:xfrm>
                <a:off x="5360225" y="4393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19"/>
            <p:cNvSpPr/>
            <p:nvPr/>
          </p:nvSpPr>
          <p:spPr>
            <a:xfrm rot="10800000" flipH="1">
              <a:off x="7291232" y="4063615"/>
              <a:ext cx="1299661" cy="37953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62876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257425" y="257800"/>
            <a:ext cx="8635513" cy="4634633"/>
          </a:xfrm>
          <a:custGeom>
            <a:avLst/>
            <a:gdLst/>
            <a:ahLst/>
            <a:cxnLst/>
            <a:rect l="l" t="t" r="r" b="b"/>
            <a:pathLst>
              <a:path w="362494" h="195678" extrusionOk="0">
                <a:moveTo>
                  <a:pt x="0" y="195414"/>
                </a:moveTo>
                <a:lnTo>
                  <a:pt x="0" y="0"/>
                </a:lnTo>
                <a:lnTo>
                  <a:pt x="23830" y="0"/>
                </a:lnTo>
                <a:lnTo>
                  <a:pt x="28871" y="8732"/>
                </a:lnTo>
                <a:lnTo>
                  <a:pt x="362494" y="8732"/>
                </a:lnTo>
                <a:lnTo>
                  <a:pt x="362494" y="195678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76200" dir="3000000" algn="bl" rotWithShape="0">
              <a:srgbClr val="16292D">
                <a:alpha val="20000"/>
              </a:srgbClr>
            </a:outerShdw>
          </a:effectLst>
        </p:spPr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331825" y="143632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4500" b="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331900" y="2279376"/>
            <a:ext cx="47403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>
            <a:off x="263950" y="467325"/>
            <a:ext cx="8638800" cy="4428600"/>
            <a:chOff x="263950" y="467325"/>
            <a:chExt cx="8638800" cy="4428600"/>
          </a:xfrm>
        </p:grpSpPr>
        <p:cxnSp>
          <p:nvCxnSpPr>
            <p:cNvPr id="58" name="Google Shape;58;p9"/>
            <p:cNvCxnSpPr/>
            <p:nvPr/>
          </p:nvCxnSpPr>
          <p:spPr>
            <a:xfrm rot="10800000">
              <a:off x="263950" y="3749275"/>
              <a:ext cx="863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" name="Google Shape;59;p9"/>
            <p:cNvGrpSpPr/>
            <p:nvPr/>
          </p:nvGrpSpPr>
          <p:grpSpPr>
            <a:xfrm>
              <a:off x="1458375" y="467325"/>
              <a:ext cx="99000" cy="4428600"/>
              <a:chOff x="3219875" y="467325"/>
              <a:chExt cx="99000" cy="4428600"/>
            </a:xfrm>
          </p:grpSpPr>
          <p:cxnSp>
            <p:nvCxnSpPr>
              <p:cNvPr id="60" name="Google Shape;60;p9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61;p9"/>
              <p:cNvSpPr/>
              <p:nvPr/>
            </p:nvSpPr>
            <p:spPr>
              <a:xfrm>
                <a:off x="3219875" y="3699775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 rot="-5400000" flipH="1">
              <a:off x="1904005" y="2917560"/>
              <a:ext cx="445835" cy="121756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/>
          <p:nvPr/>
        </p:nvSpPr>
        <p:spPr>
          <a:xfrm>
            <a:off x="257425" y="257800"/>
            <a:ext cx="8635513" cy="4634633"/>
          </a:xfrm>
          <a:custGeom>
            <a:avLst/>
            <a:gdLst/>
            <a:ahLst/>
            <a:cxnLst/>
            <a:rect l="l" t="t" r="r" b="b"/>
            <a:pathLst>
              <a:path w="362494" h="195678" extrusionOk="0">
                <a:moveTo>
                  <a:pt x="0" y="195414"/>
                </a:moveTo>
                <a:lnTo>
                  <a:pt x="0" y="0"/>
                </a:lnTo>
                <a:lnTo>
                  <a:pt x="23830" y="0"/>
                </a:lnTo>
                <a:lnTo>
                  <a:pt x="28871" y="8732"/>
                </a:lnTo>
                <a:lnTo>
                  <a:pt x="362494" y="8732"/>
                </a:lnTo>
                <a:lnTo>
                  <a:pt x="362494" y="195678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6" name="Google Shape;66;p10"/>
          <p:cNvGrpSpPr/>
          <p:nvPr/>
        </p:nvGrpSpPr>
        <p:grpSpPr>
          <a:xfrm>
            <a:off x="263950" y="467325"/>
            <a:ext cx="8638800" cy="4428600"/>
            <a:chOff x="263950" y="467325"/>
            <a:chExt cx="8638800" cy="4428600"/>
          </a:xfrm>
        </p:grpSpPr>
        <p:cxnSp>
          <p:nvCxnSpPr>
            <p:cNvPr id="67" name="Google Shape;67;p10"/>
            <p:cNvCxnSpPr/>
            <p:nvPr/>
          </p:nvCxnSpPr>
          <p:spPr>
            <a:xfrm rot="10800000">
              <a:off x="263950" y="844475"/>
              <a:ext cx="863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" name="Google Shape;68;p10"/>
            <p:cNvGrpSpPr/>
            <p:nvPr/>
          </p:nvGrpSpPr>
          <p:grpSpPr>
            <a:xfrm>
              <a:off x="8424000" y="467325"/>
              <a:ext cx="99000" cy="4428600"/>
              <a:chOff x="3219875" y="467325"/>
              <a:chExt cx="99000" cy="4428600"/>
            </a:xfrm>
          </p:grpSpPr>
          <p:cxnSp>
            <p:nvCxnSpPr>
              <p:cNvPr id="69" name="Google Shape;69;p10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0"/>
              <p:cNvSpPr/>
              <p:nvPr/>
            </p:nvSpPr>
            <p:spPr>
              <a:xfrm>
                <a:off x="3219875" y="794975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10"/>
            <p:cNvSpPr/>
            <p:nvPr/>
          </p:nvSpPr>
          <p:spPr>
            <a:xfrm rot="5400000" flipH="1">
              <a:off x="7638605" y="458610"/>
              <a:ext cx="445835" cy="121756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49000" cy="572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6"/>
          <p:cNvGrpSpPr/>
          <p:nvPr/>
        </p:nvGrpSpPr>
        <p:grpSpPr>
          <a:xfrm>
            <a:off x="255900" y="254850"/>
            <a:ext cx="8632200" cy="4633800"/>
            <a:chOff x="255900" y="254850"/>
            <a:chExt cx="8632200" cy="4633800"/>
          </a:xfrm>
        </p:grpSpPr>
        <p:sp>
          <p:nvSpPr>
            <p:cNvPr id="210" name="Google Shape;210;p26"/>
            <p:cNvSpPr/>
            <p:nvPr/>
          </p:nvSpPr>
          <p:spPr>
            <a:xfrm>
              <a:off x="255900" y="254850"/>
              <a:ext cx="8632200" cy="4633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76200" dir="3000000" algn="bl" rotWithShape="0">
                <a:srgbClr val="16292D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5900" y="254850"/>
              <a:ext cx="990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6"/>
          <p:cNvGrpSpPr/>
          <p:nvPr/>
        </p:nvGrpSpPr>
        <p:grpSpPr>
          <a:xfrm>
            <a:off x="263950" y="262109"/>
            <a:ext cx="8638800" cy="4633644"/>
            <a:chOff x="263950" y="262109"/>
            <a:chExt cx="8638800" cy="4633644"/>
          </a:xfrm>
        </p:grpSpPr>
        <p:cxnSp>
          <p:nvCxnSpPr>
            <p:cNvPr id="213" name="Google Shape;213;p26"/>
            <p:cNvCxnSpPr/>
            <p:nvPr/>
          </p:nvCxnSpPr>
          <p:spPr>
            <a:xfrm rot="10800000">
              <a:off x="263950" y="4367925"/>
              <a:ext cx="863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4" name="Google Shape;214;p26"/>
            <p:cNvGrpSpPr/>
            <p:nvPr/>
          </p:nvGrpSpPr>
          <p:grpSpPr>
            <a:xfrm>
              <a:off x="7449875" y="262109"/>
              <a:ext cx="99000" cy="4633644"/>
              <a:chOff x="3219900" y="467325"/>
              <a:chExt cx="99000" cy="4428600"/>
            </a:xfrm>
          </p:grpSpPr>
          <p:cxnSp>
            <p:nvCxnSpPr>
              <p:cNvPr id="215" name="Google Shape;215;p26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26"/>
              <p:cNvSpPr/>
              <p:nvPr/>
            </p:nvSpPr>
            <p:spPr>
              <a:xfrm>
                <a:off x="3219900" y="4341948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" name="Google Shape;217;p26"/>
            <p:cNvSpPr/>
            <p:nvPr/>
          </p:nvSpPr>
          <p:spPr>
            <a:xfrm rot="10800000">
              <a:off x="7501742" y="3780985"/>
              <a:ext cx="871842" cy="586940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255900" y="254850"/>
            <a:ext cx="8632200" cy="4633800"/>
            <a:chOff x="255900" y="254850"/>
            <a:chExt cx="8632200" cy="4633800"/>
          </a:xfrm>
        </p:grpSpPr>
        <p:sp>
          <p:nvSpPr>
            <p:cNvPr id="220" name="Google Shape;220;p27"/>
            <p:cNvSpPr/>
            <p:nvPr/>
          </p:nvSpPr>
          <p:spPr>
            <a:xfrm>
              <a:off x="255900" y="254850"/>
              <a:ext cx="8632200" cy="4633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76200" dir="3000000" algn="bl" rotWithShape="0">
                <a:srgbClr val="16292D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255900" y="254850"/>
              <a:ext cx="990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259300" y="262109"/>
            <a:ext cx="8632500" cy="4633644"/>
            <a:chOff x="259300" y="262109"/>
            <a:chExt cx="8632500" cy="4633644"/>
          </a:xfrm>
        </p:grpSpPr>
        <p:cxnSp>
          <p:nvCxnSpPr>
            <p:cNvPr id="223" name="Google Shape;223;p27"/>
            <p:cNvCxnSpPr/>
            <p:nvPr/>
          </p:nvCxnSpPr>
          <p:spPr>
            <a:xfrm rot="10800000">
              <a:off x="259300" y="4367925"/>
              <a:ext cx="8632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4" name="Google Shape;224;p27"/>
            <p:cNvGrpSpPr/>
            <p:nvPr/>
          </p:nvGrpSpPr>
          <p:grpSpPr>
            <a:xfrm>
              <a:off x="1094725" y="262109"/>
              <a:ext cx="99000" cy="4633644"/>
              <a:chOff x="3219875" y="467325"/>
              <a:chExt cx="99000" cy="4428600"/>
            </a:xfrm>
          </p:grpSpPr>
          <p:cxnSp>
            <p:nvCxnSpPr>
              <p:cNvPr id="225" name="Google Shape;225;p27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" name="Google Shape;226;p27"/>
              <p:cNvSpPr/>
              <p:nvPr/>
            </p:nvSpPr>
            <p:spPr>
              <a:xfrm>
                <a:off x="3219875" y="4318425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27"/>
            <p:cNvSpPr/>
            <p:nvPr/>
          </p:nvSpPr>
          <p:spPr>
            <a:xfrm rot="5400000">
              <a:off x="113910" y="3336195"/>
              <a:ext cx="1453325" cy="610136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7425" y="257800"/>
            <a:ext cx="8635513" cy="4634633"/>
          </a:xfrm>
          <a:custGeom>
            <a:avLst/>
            <a:gdLst/>
            <a:ahLst/>
            <a:cxnLst/>
            <a:rect l="l" t="t" r="r" b="b"/>
            <a:pathLst>
              <a:path w="362494" h="195678" extrusionOk="0">
                <a:moveTo>
                  <a:pt x="0" y="195414"/>
                </a:moveTo>
                <a:lnTo>
                  <a:pt x="0" y="0"/>
                </a:lnTo>
                <a:lnTo>
                  <a:pt x="23830" y="0"/>
                </a:lnTo>
                <a:lnTo>
                  <a:pt x="28871" y="8732"/>
                </a:lnTo>
                <a:lnTo>
                  <a:pt x="362494" y="8732"/>
                </a:lnTo>
                <a:lnTo>
                  <a:pt x="362494" y="195678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76200" dir="3000000" algn="bl" rotWithShape="0">
              <a:srgbClr val="16292D">
                <a:alpha val="20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3275" y="1573125"/>
            <a:ext cx="4596600" cy="15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3275" y="3312217"/>
            <a:ext cx="4596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79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255900" y="254850"/>
            <a:ext cx="8632200" cy="4633800"/>
            <a:chOff x="255900" y="254850"/>
            <a:chExt cx="8632200" cy="4633800"/>
          </a:xfrm>
        </p:grpSpPr>
        <p:sp>
          <p:nvSpPr>
            <p:cNvPr id="19" name="Google Shape;19;p4"/>
            <p:cNvSpPr/>
            <p:nvPr/>
          </p:nvSpPr>
          <p:spPr>
            <a:xfrm>
              <a:off x="255900" y="254850"/>
              <a:ext cx="8632200" cy="4633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76200" dir="3000000" algn="bl" rotWithShape="0">
                <a:srgbClr val="16292D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255900" y="254850"/>
              <a:ext cx="99000" cy="99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86675"/>
            <a:ext cx="7704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5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57425" y="257800"/>
            <a:ext cx="8635513" cy="4634633"/>
          </a:xfrm>
          <a:custGeom>
            <a:avLst/>
            <a:gdLst/>
            <a:ahLst/>
            <a:cxnLst/>
            <a:rect l="l" t="t" r="r" b="b"/>
            <a:pathLst>
              <a:path w="362494" h="195678" extrusionOk="0">
                <a:moveTo>
                  <a:pt x="0" y="195414"/>
                </a:moveTo>
                <a:lnTo>
                  <a:pt x="0" y="0"/>
                </a:lnTo>
                <a:lnTo>
                  <a:pt x="23830" y="0"/>
                </a:lnTo>
                <a:lnTo>
                  <a:pt x="28871" y="8732"/>
                </a:lnTo>
                <a:lnTo>
                  <a:pt x="362494" y="8732"/>
                </a:lnTo>
                <a:lnTo>
                  <a:pt x="362494" y="195678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76200" dir="3000000" algn="bl" rotWithShape="0">
              <a:srgbClr val="16292D">
                <a:alpha val="20000"/>
              </a:srgbClr>
            </a:outerShdw>
          </a:effectLst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64500" y="2690375"/>
            <a:ext cx="36351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gtree Black"/>
              <a:buNone/>
              <a:defRPr sz="3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64500" y="1745500"/>
            <a:ext cx="11175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gtree Black"/>
              <a:buNone/>
              <a:defRPr sz="60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257425" y="1183175"/>
            <a:ext cx="3349500" cy="3709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23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gtree Black"/>
              <a:buNone/>
              <a:defRPr sz="2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72" r:id="rId5"/>
    <p:sldLayoutId id="2147483673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357875" y="1142798"/>
            <a:ext cx="5667723" cy="1986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 Solitário: Uma Abordagem Matemática</a:t>
            </a:r>
            <a:endParaRPr dirty="0">
              <a:solidFill>
                <a:schemeClr val="lt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0" name="Google Shape;240;p31"/>
          <p:cNvGrpSpPr/>
          <p:nvPr/>
        </p:nvGrpSpPr>
        <p:grpSpPr>
          <a:xfrm>
            <a:off x="1038550" y="467325"/>
            <a:ext cx="1002725" cy="4418100"/>
            <a:chOff x="1038550" y="467325"/>
            <a:chExt cx="1002725" cy="4418100"/>
          </a:xfrm>
        </p:grpSpPr>
        <p:grpSp>
          <p:nvGrpSpPr>
            <p:cNvPr id="241" name="Google Shape;241;p31"/>
            <p:cNvGrpSpPr/>
            <p:nvPr/>
          </p:nvGrpSpPr>
          <p:grpSpPr>
            <a:xfrm>
              <a:off x="1942275" y="467325"/>
              <a:ext cx="99000" cy="4418100"/>
              <a:chOff x="3219875" y="467325"/>
              <a:chExt cx="99000" cy="4418100"/>
            </a:xfrm>
          </p:grpSpPr>
          <p:cxnSp>
            <p:nvCxnSpPr>
              <p:cNvPr id="242" name="Google Shape;242;p31"/>
              <p:cNvCxnSpPr/>
              <p:nvPr/>
            </p:nvCxnSpPr>
            <p:spPr>
              <a:xfrm rot="10800000">
                <a:off x="3269400" y="467325"/>
                <a:ext cx="0" cy="441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31"/>
              <p:cNvSpPr/>
              <p:nvPr/>
            </p:nvSpPr>
            <p:spPr>
              <a:xfrm>
                <a:off x="3219875" y="3125575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31"/>
            <p:cNvSpPr/>
            <p:nvPr/>
          </p:nvSpPr>
          <p:spPr>
            <a:xfrm rot="10800000" flipH="1">
              <a:off x="1038550" y="1850908"/>
              <a:ext cx="953250" cy="1324167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45" name="Google Shape;245;p31"/>
          <p:cNvCxnSpPr/>
          <p:nvPr/>
        </p:nvCxnSpPr>
        <p:spPr>
          <a:xfrm>
            <a:off x="264050" y="3175075"/>
            <a:ext cx="863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BEF22C8B-35EB-FC05-50D8-5A99885F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0" y="683335"/>
            <a:ext cx="1322051" cy="101098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E425A5-7224-DA89-68AF-469D6FDF894E}"/>
              </a:ext>
            </a:extLst>
          </p:cNvPr>
          <p:cNvSpPr txBox="1"/>
          <p:nvPr/>
        </p:nvSpPr>
        <p:spPr>
          <a:xfrm>
            <a:off x="2357875" y="3515256"/>
            <a:ext cx="405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>
                <a:solidFill>
                  <a:schemeClr val="tx1"/>
                </a:solidFill>
              </a:rPr>
              <a:t>Alexandra Calafate a100060</a:t>
            </a:r>
          </a:p>
          <a:p>
            <a:pPr algn="just"/>
            <a:r>
              <a:rPr lang="pt-PT" sz="1600" dirty="0">
                <a:solidFill>
                  <a:schemeClr val="tx1"/>
                </a:solidFill>
              </a:rPr>
              <a:t>André Sousa a87999</a:t>
            </a:r>
          </a:p>
          <a:p>
            <a:pPr algn="just"/>
            <a:r>
              <a:rPr lang="pt-PT" sz="1600" dirty="0">
                <a:solidFill>
                  <a:schemeClr val="tx1"/>
                </a:solidFill>
              </a:rPr>
              <a:t>Moisés Ferreira a97020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09B58-EE38-F5D1-AD66-B6242BF3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O jogo do Solitário e o corpo GF(4)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476A6-1078-2FA8-86BD-73F4E5610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05226"/>
            <a:ext cx="7443666" cy="2933048"/>
          </a:xfrm>
        </p:spPr>
        <p:txBody>
          <a:bodyPr/>
          <a:lstStyle/>
          <a:p>
            <a:pPr marL="152400" indent="0">
              <a:buNone/>
            </a:pPr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j-lt"/>
              </a:rPr>
              <a:t>Teremos o auxilio do corpo finito com 4 elementos, </a:t>
            </a:r>
            <a:r>
              <a:rPr lang="pt-PT" b="1" dirty="0">
                <a:solidFill>
                  <a:srgbClr val="000000"/>
                </a:solidFill>
                <a:latin typeface="+mj-lt"/>
              </a:rPr>
              <a:t>GF(4), </a:t>
            </a:r>
            <a:r>
              <a:rPr lang="pt-PT" dirty="0">
                <a:solidFill>
                  <a:srgbClr val="000000"/>
                </a:solidFill>
                <a:latin typeface="+mj-lt"/>
              </a:rPr>
              <a:t>que N.G. de </a:t>
            </a:r>
            <a:r>
              <a:rPr lang="pt-PT" dirty="0" err="1">
                <a:solidFill>
                  <a:srgbClr val="000000"/>
                </a:solidFill>
                <a:latin typeface="+mj-lt"/>
              </a:rPr>
              <a:t>Bruijn</a:t>
            </a:r>
            <a:r>
              <a:rPr lang="pt-PT" dirty="0">
                <a:solidFill>
                  <a:srgbClr val="000000"/>
                </a:solidFill>
                <a:latin typeface="+mj-lt"/>
              </a:rPr>
              <a:t> mostrou que pode ser utilizado para determinar em que posições é possível terminar o jogo, vencendo.</a:t>
            </a:r>
          </a:p>
          <a:p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agem 7" descr="Uma imagem com captura de ecrã, Tipo de letra, preto, texto&#10;&#10;Os conteúdos gerados por IA poderão estar incorretos.">
            <a:extLst>
              <a:ext uri="{FF2B5EF4-FFF2-40B4-BE49-F238E27FC236}">
                <a16:creationId xmlns:a16="http://schemas.microsoft.com/office/drawing/2014/main" id="{F5E0A134-4B1E-6A4B-5CB1-6FAEC564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83" y="1990878"/>
            <a:ext cx="468630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0A4178-52CD-3E7D-A190-1A1711AA6596}"/>
                  </a:ext>
                </a:extLst>
              </p:cNvPr>
              <p:cNvSpPr txBox="1"/>
              <p:nvPr/>
            </p:nvSpPr>
            <p:spPr>
              <a:xfrm>
                <a:off x="3000252" y="3568841"/>
                <a:ext cx="28831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PT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pt-PT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PT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pt-PT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10A4178-52CD-3E7D-A190-1A1711AA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52" y="3568841"/>
                <a:ext cx="2883162" cy="215444"/>
              </a:xfrm>
              <a:prstGeom prst="rect">
                <a:avLst/>
              </a:prstGeom>
              <a:blipFill>
                <a:blip r:embed="rId3"/>
                <a:stretch>
                  <a:fillRect l="-211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7755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50A4-9E02-6164-DCAF-A3DDCA6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D416B197-E9CC-2FBA-1011-2BE71E38837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4030" y="334012"/>
                <a:ext cx="7443666" cy="2933048"/>
              </a:xfrm>
            </p:spPr>
            <p:txBody>
              <a:bodyPr/>
              <a:lstStyle/>
              <a:p>
                <a:endParaRPr lang="pt-PT" dirty="0">
                  <a:solidFill>
                    <a:srgbClr val="000000"/>
                  </a:solidFill>
                </a:endParaRPr>
              </a:p>
              <a:p>
                <a:pPr marL="152400" indent="0">
                  <a:buNone/>
                </a:pPr>
                <a:endParaRPr lang="pt-PT" dirty="0">
                  <a:solidFill>
                    <a:srgbClr val="000000"/>
                  </a:solidFill>
                </a:endParaRPr>
              </a:p>
              <a:p>
                <a:pPr marL="152400" indent="0" algn="just">
                  <a:buNone/>
                </a:pP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Qualquer conjunto de peças no tabuleiro é uma situação. Se X for uma situação, definimos os números</a:t>
                </a:r>
              </a:p>
              <a:p>
                <a:pPr marL="152400" indent="0">
                  <a:buNone/>
                </a:pPr>
                <a:r>
                  <a:rPr lang="pt-PT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  <a:cs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pt-PT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</m:ctrlPr>
                        </m:dPr>
                        <m:e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PT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pt-PT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</m:ctrlPr>
                            </m:dPr>
                            <m:e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𝑖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,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𝑗</m:t>
                              </m:r>
                            </m:e>
                          </m:d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  <m:t>∈</m:t>
                          </m:r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PT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</m:ctrlPr>
                            </m:sSupPr>
                            <m:e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𝑖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+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</a:rPr>
                        <m:t>     </m:t>
                      </m:r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  <a:cs typeface="Cambria Math" panose="02040503050406030204" pitchFamily="18" charset="0"/>
                        </a:rPr>
                        <m:t>𝑒</m:t>
                      </m:r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  <a:cs typeface="Cambria Math" panose="02040503050406030204" pitchFamily="18" charset="0"/>
                        </a:rPr>
                        <m:t>     </m:t>
                      </m:r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  <a:cs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pt-PT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</m:ctrlPr>
                        </m:dPr>
                        <m:e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PT" sz="1400" b="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Helvetica Neue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pt-PT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pt-PT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</m:ctrlPr>
                            </m:dPr>
                            <m:e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𝑖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,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𝑗</m:t>
                              </m:r>
                            </m:e>
                          </m:d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  <m:t>∈</m:t>
                          </m:r>
                          <m:r>
                            <a:rPr lang="pt-PT" sz="14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Helvetica Neue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PT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</m:ctrlPr>
                            </m:sSupPr>
                            <m:e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𝑖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−</m:t>
                              </m:r>
                              <m:r>
                                <a:rPr lang="pt-PT" sz="14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Helvetica Neue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PT" sz="1800" dirty="0">
                  <a:effectLst/>
                  <a:latin typeface="Times New Roman" panose="02020603050405020304" pitchFamily="18" charset="0"/>
                  <a:ea typeface="Arial Unicode MS"/>
                </a:endParaRPr>
              </a:p>
              <a:p>
                <a:pPr marL="152400" indent="0">
                  <a:buNone/>
                </a:pPr>
                <a:endParaRPr lang="pt-PT" dirty="0">
                  <a:solidFill>
                    <a:srgbClr val="000000"/>
                  </a:solidFill>
                </a:endParaRPr>
              </a:p>
              <a:p>
                <a:pPr marL="152400" indent="0" algn="just">
                  <a:buNone/>
                </a:pP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Introduzimos o tabuleiro como um sistema de coordenadas. Ao centro são atribuídas as coordenadas (0,0) e o resto dos buracos referenciamos por pares (</a:t>
                </a:r>
                <a:r>
                  <a:rPr lang="pt-PT" dirty="0" err="1">
                    <a:solidFill>
                      <a:srgbClr val="000000"/>
                    </a:solidFill>
                    <a:latin typeface="+mn-lt"/>
                  </a:rPr>
                  <a:t>i,j</a:t>
                </a: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) em que </a:t>
                </a:r>
                <a:r>
                  <a:rPr lang="pt-PT" dirty="0" err="1">
                    <a:solidFill>
                      <a:srgbClr val="000000"/>
                    </a:solidFill>
                    <a:latin typeface="+mn-lt"/>
                  </a:rPr>
                  <a:t>i,j</a:t>
                </a: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l-GR" dirty="0">
                    <a:solidFill>
                      <a:srgbClr val="000000"/>
                    </a:solidFill>
                    <a:latin typeface="+mn-lt"/>
                  </a:rPr>
                  <a:t>ϵ</a:t>
                </a: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 {-3, -2, -1, 0, 1, 2, 3}.</a:t>
                </a:r>
              </a:p>
              <a:p>
                <a:pPr marL="152400" indent="0" algn="just">
                  <a:buNone/>
                </a:pPr>
                <a:endParaRPr lang="pt-PT" dirty="0">
                  <a:solidFill>
                    <a:srgbClr val="000000"/>
                  </a:solidFill>
                  <a:latin typeface="+mn-lt"/>
                </a:endParaRPr>
              </a:p>
              <a:p>
                <a:pPr marL="152400" indent="0" algn="just">
                  <a:buNone/>
                </a:pPr>
                <a:r>
                  <a:rPr lang="pt-PT" dirty="0">
                    <a:solidFill>
                      <a:srgbClr val="000000"/>
                    </a:solidFill>
                    <a:latin typeface="+mn-lt"/>
                  </a:rPr>
                  <a:t>O esquema seguinte vai ajudar-nos a contabilizar as diferentes potências de 𝛼 em cada situação. </a:t>
                </a:r>
              </a:p>
            </p:txBody>
          </p:sp>
        </mc:Choice>
        <mc:Fallback xmlns="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D416B197-E9CC-2FBA-1011-2BE71E38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4030" y="334012"/>
                <a:ext cx="7443666" cy="29330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Uma imagem com captura de ecrã, preto e branco, padrão, preto&#10;&#10;Os conteúdos gerados por IA poderão estar incorretos.">
            <a:extLst>
              <a:ext uri="{FF2B5EF4-FFF2-40B4-BE49-F238E27FC236}">
                <a16:creationId xmlns:a16="http://schemas.microsoft.com/office/drawing/2014/main" id="{89A75393-485B-BA21-6848-54C29D19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36" y="2621308"/>
            <a:ext cx="2206128" cy="18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4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8B1F-9245-C54E-76CC-A0F28D6D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F43DC37-2DE5-5CA2-FA16-C0150A26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84" y="690179"/>
            <a:ext cx="7443666" cy="2933048"/>
          </a:xfrm>
        </p:spPr>
        <p:txBody>
          <a:bodyPr/>
          <a:lstStyle/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Consideremos a situação X1 em que a posição livre inicial é (-1 , 3).</a:t>
            </a:r>
          </a:p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Concluímos, facilmente, a partir da definição das operações de GF(4),</a:t>
            </a:r>
          </a:p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que A(X1) é igual a</a:t>
            </a:r>
          </a:p>
          <a:p>
            <a:pPr marL="152400" indent="0" algn="just">
              <a:buNone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	   2α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+ 3α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0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+ 5α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+ 2α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      	= 0 + 0 + 0 + 0 + 1 + 0 + α + 0 + 0</a:t>
            </a:r>
          </a:p>
          <a:p>
            <a:pPr marL="152400" indent="0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= 1 + α = β</a:t>
            </a:r>
          </a:p>
          <a:p>
            <a:pPr marL="152400" indent="0" algn="just">
              <a:buNone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 e B(X1) é igual a</a:t>
            </a:r>
          </a:p>
          <a:p>
            <a:pPr marL="152400" indent="0" algn="just">
              <a:buNone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	  	   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2α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+ 5α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+ 3α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0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+ 5α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+ 4α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+ 1α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</a:t>
            </a:r>
          </a:p>
          <a:p>
            <a:pPr algn="just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      	= 0 + 0 + β + 0 + 1 + 0 + α + 0 + β</a:t>
            </a:r>
          </a:p>
          <a:p>
            <a:pPr algn="just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 	= α + 1 = β</a:t>
            </a:r>
            <a:endParaRPr lang="pt-PT" sz="1800" dirty="0">
              <a:solidFill>
                <a:srgbClr val="000000"/>
              </a:solidFill>
              <a:effectLst/>
              <a:latin typeface="+mn-lt"/>
              <a:ea typeface="Arial Unicode MS"/>
            </a:endParaRPr>
          </a:p>
        </p:txBody>
      </p:sp>
      <p:pic>
        <p:nvPicPr>
          <p:cNvPr id="6" name="Imagem 5" descr="Uma imagem com captura de ecrã, Gráficos, círculo, Saturação de cores&#10;&#10;Os conteúdos gerados por IA poderão estar incorretos.">
            <a:extLst>
              <a:ext uri="{FF2B5EF4-FFF2-40B4-BE49-F238E27FC236}">
                <a16:creationId xmlns:a16="http://schemas.microsoft.com/office/drawing/2014/main" id="{3B22B1C4-83FD-FE10-BD9B-7DC58EC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6" y="254317"/>
            <a:ext cx="3513182" cy="28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42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383F-1157-EC68-3448-F7E0E5A31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BEB260-CA94-1E41-6F11-C30A5912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92" y="519967"/>
            <a:ext cx="7443666" cy="3629133"/>
          </a:xfrm>
        </p:spPr>
        <p:txBody>
          <a:bodyPr/>
          <a:lstStyle/>
          <a:p>
            <a:pPr marL="152400" indent="0">
              <a:buNone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marL="152400" indent="0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Assim, se o jogo terminar com um só berlinde na posição (i , j), do tabuleiro, teremos que</a:t>
            </a:r>
          </a:p>
          <a:p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r>
              <a:rPr lang="pt-PT" dirty="0">
                <a:solidFill>
                  <a:srgbClr val="000000"/>
                </a:solidFill>
              </a:rPr>
              <a:t>		          </a:t>
            </a:r>
            <a:r>
              <a:rPr lang="pt-PT" dirty="0">
                <a:solidFill>
                  <a:srgbClr val="000000"/>
                </a:solidFill>
                <a:latin typeface="+mn-lt"/>
              </a:rPr>
              <a:t>A({(i , j)}) = A(X1) = β e </a:t>
            </a:r>
            <a:r>
              <a:rPr lang="pl-PL" dirty="0">
                <a:solidFill>
                  <a:srgbClr val="000000"/>
                </a:solidFill>
                <a:latin typeface="+mn-lt"/>
              </a:rPr>
              <a:t>B({(i</a:t>
            </a:r>
            <a:r>
              <a:rPr lang="pt-PT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dirty="0">
                <a:solidFill>
                  <a:srgbClr val="000000"/>
                </a:solidFill>
                <a:latin typeface="+mn-lt"/>
              </a:rPr>
              <a:t>,</a:t>
            </a:r>
            <a:r>
              <a:rPr lang="pt-PT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dirty="0">
                <a:solidFill>
                  <a:srgbClr val="000000"/>
                </a:solidFill>
                <a:latin typeface="+mn-lt"/>
              </a:rPr>
              <a:t>j)}) = B(X1) = β,</a:t>
            </a:r>
            <a:endParaRPr lang="pt-PT" dirty="0">
              <a:solidFill>
                <a:srgbClr val="000000"/>
              </a:solidFill>
              <a:latin typeface="+mn-lt"/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ou seja, 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α</a:t>
            </a:r>
            <a:r>
              <a:rPr lang="pt-PT" baseline="30000" dirty="0" err="1">
                <a:solidFill>
                  <a:srgbClr val="000000"/>
                </a:solidFill>
                <a:effectLst/>
                <a:latin typeface="+mn-lt"/>
                <a:ea typeface="Arial Unicode MS"/>
              </a:rPr>
              <a:t>i+j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β e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i-j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β</a:t>
            </a:r>
            <a:r>
              <a:rPr lang="pt-PT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pt-PT" dirty="0">
              <a:solidFill>
                <a:srgbClr val="000000"/>
              </a:solidFill>
            </a:endParaRPr>
          </a:p>
          <a:p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Considerando as igualdades anteriores e as potências sucessivas de α, que são</a:t>
            </a:r>
          </a:p>
          <a:p>
            <a:endParaRPr lang="pt-PT" dirty="0">
              <a:solidFill>
                <a:srgbClr val="000000"/>
              </a:solidFill>
            </a:endParaRPr>
          </a:p>
          <a:p>
            <a:endParaRPr lang="pt-PT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		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α,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1, 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β,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α,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0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1,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-1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β, </a:t>
            </a:r>
          </a:p>
          <a:p>
            <a:pPr marL="1828800" indent="0" algn="just">
              <a:lnSpc>
                <a:spcPct val="120000"/>
              </a:lnSpc>
              <a:buNone/>
            </a:pP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-2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α,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-3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1,    α</a:t>
            </a:r>
            <a:r>
              <a:rPr lang="pt-PT" baseline="30000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-4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 = β</a:t>
            </a:r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então a posição da peça final terá de satisfazer</a:t>
            </a:r>
          </a:p>
          <a:p>
            <a:pPr marL="152400" indent="0">
              <a:buNone/>
            </a:pPr>
            <a:endParaRPr lang="pt-PT" dirty="0">
              <a:solidFill>
                <a:srgbClr val="000000"/>
              </a:solidFill>
            </a:endParaRPr>
          </a:p>
          <a:p>
            <a:pPr marL="152400" indent="0"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Arial Unicode MS"/>
              </a:rPr>
              <a:t>	</a:t>
            </a:r>
            <a:r>
              <a:rPr lang="pt-PT" dirty="0">
                <a:solidFill>
                  <a:srgbClr val="000000"/>
                </a:solidFill>
                <a:effectLst/>
                <a:latin typeface="+mn-lt"/>
                <a:ea typeface="Arial Unicode MS"/>
              </a:rPr>
              <a:t>		i + j ϵ {-4, -1, 2} e i - j ϵ {-4, -1, 2}</a:t>
            </a:r>
            <a:endParaRPr lang="pt-PT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9801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CA45-0BE2-9147-75D1-C33A20B7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68AB6A5-247A-378E-55E8-EF0E7D5EB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902" y="665651"/>
            <a:ext cx="7443666" cy="3509390"/>
          </a:xfrm>
        </p:spPr>
        <p:txBody>
          <a:bodyPr/>
          <a:lstStyle/>
          <a:p>
            <a:pPr marL="152400" indent="0" algn="just">
              <a:buNone/>
            </a:pPr>
            <a:r>
              <a:rPr lang="pt-PT" dirty="0">
                <a:solidFill>
                  <a:srgbClr val="000000"/>
                </a:solidFill>
                <a:latin typeface="+mn-lt"/>
              </a:rPr>
              <a:t>Após a interseção das coordenadas que satisfazem estas condições, concluímos que as únicas posições finais possíveis são (2,0), (-1,0) e (-1,-3).</a:t>
            </a:r>
          </a:p>
        </p:txBody>
      </p:sp>
      <p:pic>
        <p:nvPicPr>
          <p:cNvPr id="4" name="Imagem 3" descr="Uma imagem com captura de ecrã, círculo, Gráficos, design&#10;&#10;Os conteúdos gerados por IA poderão estar incorretos.">
            <a:extLst>
              <a:ext uri="{FF2B5EF4-FFF2-40B4-BE49-F238E27FC236}">
                <a16:creationId xmlns:a16="http://schemas.microsoft.com/office/drawing/2014/main" id="{E3B7E172-82F3-19F5-8796-211E4A38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066800"/>
            <a:ext cx="3733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274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CB89-DE75-0568-2553-AB69B1D7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3D42-B9D6-06B7-40CB-8956F510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Análise geométrica do jogo do Solitário</a:t>
            </a:r>
            <a:br>
              <a:rPr lang="pt-PT" sz="2400" kern="1200" spc="-50" dirty="0">
                <a:solidFill>
                  <a:srgbClr val="404040"/>
                </a:solidFill>
                <a:latin typeface="Calibri Light"/>
              </a:rPr>
            </a:br>
            <a:endParaRPr lang="pt-PT" sz="3200" dirty="0"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24CFD-D606-E306-4381-3DAC978EA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64171"/>
            <a:ext cx="7443666" cy="2933048"/>
          </a:xfrm>
        </p:spPr>
        <p:txBody>
          <a:bodyPr/>
          <a:lstStyle/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/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A abordagem geométrica permite decompor o tabuleiro em blocos estratégicos o que simplifica a resolução do jogo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Esta segmentação reduz a complexidade a dividir o problema em partes mais pequenas, facilitando o raciocínio lógico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54069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D1-F4F8-76FD-015C-7B5B96321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885DE-69C2-E295-AF10-425B8D09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Blocos Lineares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72FDD-B95F-3273-1932-C06F2C9BB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64171"/>
            <a:ext cx="7443666" cy="29330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Blocos de 2 ou 3 casas alinhadas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Eliminação em apenas 3 movimentos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Úteis para zonas centrais ou extremidades do tabuleiro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captura de ecrã, file, quadrado, Retângulo&#10;&#10;Os conteúdos gerados por IA poderão estar incorretos.">
            <a:extLst>
              <a:ext uri="{FF2B5EF4-FFF2-40B4-BE49-F238E27FC236}">
                <a16:creationId xmlns:a16="http://schemas.microsoft.com/office/drawing/2014/main" id="{0DFE29C1-52EA-A994-5028-E3B4C4B1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20" y="2571750"/>
            <a:ext cx="55340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542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499B3-AF7E-3641-2BBE-85909902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22814-5943-C017-115F-8CFFA72E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Blocos Retangulares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3F2D9-3B5A-1F90-23E4-F9BF199E4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64171"/>
            <a:ext cx="7443666" cy="2933048"/>
          </a:xfrm>
        </p:spPr>
        <p:txBody>
          <a:bodyPr/>
          <a:lstStyle/>
          <a:p>
            <a:endParaRPr lang="pt-P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Blocos de 4 a 6 casas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Eliminação em 6 movimentos</a:t>
            </a:r>
          </a:p>
          <a:p>
            <a:endParaRPr lang="pt-PT" dirty="0"/>
          </a:p>
          <a:p>
            <a:pPr marL="15240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8" name="Imagem 7" descr="Uma imagem com captura de ecrã, Retângulo, file, quadrado&#10;&#10;Os conteúdos gerados por IA poderão estar incorretos.">
            <a:extLst>
              <a:ext uri="{FF2B5EF4-FFF2-40B4-BE49-F238E27FC236}">
                <a16:creationId xmlns:a16="http://schemas.microsoft.com/office/drawing/2014/main" id="{A466D50E-21AC-6CAE-672B-0030EFDA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188958"/>
            <a:ext cx="83629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324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1B660-7B6C-3379-ECD1-37A3A1311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F3F1C-9D53-4C5A-F9C6-55E79F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Blocos em 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8A2E1-A457-1DA3-1DFD-C57E1CCE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64171"/>
            <a:ext cx="7443666" cy="2933048"/>
          </a:xfrm>
        </p:spPr>
        <p:txBody>
          <a:bodyPr/>
          <a:lstStyle/>
          <a:p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Blocos em forma de L</a:t>
            </a:r>
          </a:p>
          <a:p>
            <a:endParaRPr lang="pt-PT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Eliminação em 6 movimentos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n-lt"/>
              </a:rPr>
              <a:t>Úteis para cantos 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marL="15240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captura de ecrã, quadrado, file, Retângulo&#10;&#10;Os conteúdos gerados por IA poderão estar incorretos.">
            <a:extLst>
              <a:ext uri="{FF2B5EF4-FFF2-40B4-BE49-F238E27FC236}">
                <a16:creationId xmlns:a16="http://schemas.microsoft.com/office/drawing/2014/main" id="{EFE54B31-19EA-15AC-B206-BAA75F4E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8" y="2519089"/>
            <a:ext cx="2266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20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ABBB-84F7-5D1A-4610-16A38D82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9FCCF2E-4CE6-EB20-4852-8CA1CABA9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293" y="687093"/>
            <a:ext cx="7443666" cy="2933048"/>
          </a:xfrm>
        </p:spPr>
        <p:txBody>
          <a:bodyPr/>
          <a:lstStyle/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A combinação dos blocos apresentados permite construir soluções completas com base na posição inicial da casa vazia e na simetria do tabuleiro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+mn-lt"/>
              </a:rPr>
              <a:t>	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Este método facilita tanto a resolução manual como a programação de algoritmos</a:t>
            </a:r>
          </a:p>
          <a:p>
            <a:endParaRPr lang="pt-PT" dirty="0"/>
          </a:p>
        </p:txBody>
      </p:sp>
      <p:pic>
        <p:nvPicPr>
          <p:cNvPr id="5" name="Imagem 4" descr="Uma imagem com quadrado, file, diagrama, Retângulo&#10;&#10;Os conteúdos gerados por IA poderão estar incorretos.">
            <a:extLst>
              <a:ext uri="{FF2B5EF4-FFF2-40B4-BE49-F238E27FC236}">
                <a16:creationId xmlns:a16="http://schemas.microsoft.com/office/drawing/2014/main" id="{C76F6E99-9108-3519-D824-B0099C9B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71" t="7007" r="9945" b="6329"/>
          <a:stretch/>
        </p:blipFill>
        <p:spPr>
          <a:xfrm>
            <a:off x="3316724" y="2021098"/>
            <a:ext cx="2154803" cy="215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650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720000" y="420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Estrutura do Projeto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0" y="706841"/>
            <a:ext cx="7704000" cy="419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200" lvl="1" indent="-198000">
              <a:spcBef>
                <a:spcPts val="3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1200" b="1" spc="-1" dirty="0">
              <a:latin typeface="Arial"/>
            </a:endParaRPr>
          </a:p>
          <a:p>
            <a:pPr marL="691200" lvl="1" indent="0">
              <a:spcBef>
                <a:spcPts val="300"/>
              </a:spcBef>
              <a:buClr>
                <a:srgbClr val="000000"/>
              </a:buClr>
              <a:buSzPct val="45000"/>
              <a:buNone/>
            </a:pPr>
            <a:endParaRPr lang="pt-PT" sz="1200" b="1" spc="-1" dirty="0">
              <a:latin typeface="Arial"/>
            </a:endParaRP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pt-PT" sz="1400" b="1" spc="-1" dirty="0">
                <a:latin typeface="Arial"/>
              </a:rPr>
              <a:t>1. Introdução</a:t>
            </a: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pt-PT" sz="1400" b="1" spc="-1" dirty="0">
              <a:latin typeface="Arial"/>
            </a:endParaRP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pt-PT" sz="1400" b="1" spc="-1" dirty="0">
                <a:latin typeface="Arial"/>
              </a:rPr>
              <a:t>2. O Jogo do Solitário</a:t>
            </a: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pt-PT" sz="1400" b="1" spc="-1" dirty="0">
              <a:latin typeface="Arial"/>
            </a:endParaRP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pt-PT" sz="1400" b="1" spc="-1" dirty="0">
                <a:latin typeface="Arial"/>
              </a:rPr>
              <a:t>3. Estudo matemático do Jogo do Solitário</a:t>
            </a: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pt-PT" sz="1400" b="1" spc="-1" dirty="0">
              <a:latin typeface="Arial"/>
            </a:endParaRP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pt-PT" sz="1400" b="1" spc="-1" dirty="0">
                <a:latin typeface="Arial"/>
              </a:rPr>
              <a:t>4. O Solitário na Computação</a:t>
            </a: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pt-PT" sz="1400" b="1" spc="-1" dirty="0">
              <a:latin typeface="Arial"/>
            </a:endParaRPr>
          </a:p>
          <a:p>
            <a:pPr marL="889200" lvl="1" indent="-198000">
              <a:spcBef>
                <a:spcPts val="300"/>
              </a:spcBef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pt-PT" sz="1400" b="1" spc="-1" dirty="0">
                <a:latin typeface="Arial"/>
              </a:rPr>
              <a:t>5. Conclusão</a:t>
            </a:r>
          </a:p>
          <a:p>
            <a:pPr marL="1148400" lvl="2" indent="0">
              <a:spcBef>
                <a:spcPts val="300"/>
              </a:spcBef>
              <a:buClr>
                <a:srgbClr val="000000"/>
              </a:buClr>
              <a:buSzPct val="45000"/>
              <a:buNone/>
            </a:pPr>
            <a:endParaRPr lang="pt-PT" sz="1200" spc="-1" dirty="0">
              <a:latin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P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75BD677B-A453-BD39-134E-DA3E3FA8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>
            <a:extLst>
              <a:ext uri="{FF2B5EF4-FFF2-40B4-BE49-F238E27FC236}">
                <a16:creationId xmlns:a16="http://schemas.microsoft.com/office/drawing/2014/main" id="{67B51A39-CF64-0161-27B1-2B0F87A8D3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7650" y="22142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280" name="Google Shape;280;p34">
            <a:extLst>
              <a:ext uri="{FF2B5EF4-FFF2-40B4-BE49-F238E27FC236}">
                <a16:creationId xmlns:a16="http://schemas.microsoft.com/office/drawing/2014/main" id="{64781670-18C4-B816-F901-5C62EA7CAA92}"/>
              </a:ext>
            </a:extLst>
          </p:cNvPr>
          <p:cNvGrpSpPr/>
          <p:nvPr/>
        </p:nvGrpSpPr>
        <p:grpSpPr>
          <a:xfrm>
            <a:off x="7449850" y="467325"/>
            <a:ext cx="522298" cy="4428600"/>
            <a:chOff x="7449850" y="467325"/>
            <a:chExt cx="522298" cy="4428600"/>
          </a:xfrm>
        </p:grpSpPr>
        <p:grpSp>
          <p:nvGrpSpPr>
            <p:cNvPr id="281" name="Google Shape;281;p34">
              <a:extLst>
                <a:ext uri="{FF2B5EF4-FFF2-40B4-BE49-F238E27FC236}">
                  <a16:creationId xmlns:a16="http://schemas.microsoft.com/office/drawing/2014/main" id="{E5666909-8C7C-4629-471D-9F26EDFA9B52}"/>
                </a:ext>
              </a:extLst>
            </p:cNvPr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282" name="Google Shape;282;p34">
                <a:extLst>
                  <a:ext uri="{FF2B5EF4-FFF2-40B4-BE49-F238E27FC236}">
                    <a16:creationId xmlns:a16="http://schemas.microsoft.com/office/drawing/2014/main" id="{68663C0A-2782-B30F-C286-6930CADEBD19}"/>
                  </a:ext>
                </a:extLst>
              </p:cNvPr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Google Shape;283;p34">
                <a:extLst>
                  <a:ext uri="{FF2B5EF4-FFF2-40B4-BE49-F238E27FC236}">
                    <a16:creationId xmlns:a16="http://schemas.microsoft.com/office/drawing/2014/main" id="{5F09BB3F-A5EE-4540-6065-5425E7234D86}"/>
                  </a:ext>
                </a:extLst>
              </p:cNvPr>
              <p:cNvSpPr/>
              <p:nvPr/>
            </p:nvSpPr>
            <p:spPr>
              <a:xfrm>
                <a:off x="3219875" y="2585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4">
              <a:extLst>
                <a:ext uri="{FF2B5EF4-FFF2-40B4-BE49-F238E27FC236}">
                  <a16:creationId xmlns:a16="http://schemas.microsoft.com/office/drawing/2014/main" id="{2BBB8661-E8D0-EC20-FF1C-26AA5BBDC458}"/>
                </a:ext>
              </a:extLst>
            </p:cNvPr>
            <p:cNvSpPr/>
            <p:nvPr/>
          </p:nvSpPr>
          <p:spPr>
            <a:xfrm flipH="1">
              <a:off x="7506008" y="2635175"/>
              <a:ext cx="466139" cy="62888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85" name="Google Shape;285;p34">
            <a:extLst>
              <a:ext uri="{FF2B5EF4-FFF2-40B4-BE49-F238E27FC236}">
                <a16:creationId xmlns:a16="http://schemas.microsoft.com/office/drawing/2014/main" id="{6396F39E-2A0A-1AFC-7BB3-B8371F69BFE1}"/>
              </a:ext>
            </a:extLst>
          </p:cNvPr>
          <p:cNvCxnSpPr>
            <a:cxnSpLocks/>
          </p:cNvCxnSpPr>
          <p:nvPr/>
        </p:nvCxnSpPr>
        <p:spPr>
          <a:xfrm flipH="1">
            <a:off x="1453116" y="2635175"/>
            <a:ext cx="7439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9218329-0F16-7768-4D91-E7C7B9723162}"/>
              </a:ext>
            </a:extLst>
          </p:cNvPr>
          <p:cNvSpPr txBox="1"/>
          <p:nvPr/>
        </p:nvSpPr>
        <p:spPr>
          <a:xfrm>
            <a:off x="1453116" y="2111930"/>
            <a:ext cx="579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tx1"/>
                </a:solidFill>
                <a:latin typeface="+mj-lt"/>
              </a:rPr>
              <a:t>O Solitário na Computação</a:t>
            </a:r>
            <a:endParaRPr lang="en-PT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Figtree Black"/>
            </a:endParaRPr>
          </a:p>
        </p:txBody>
      </p:sp>
    </p:spTree>
    <p:extLst>
      <p:ext uri="{BB962C8B-B14F-4D97-AF65-F5344CB8AC3E}">
        <p14:creationId xmlns:p14="http://schemas.microsoft.com/office/powerpoint/2010/main" val="126662036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E362E-05E4-CD39-92A1-756824495D48}"/>
              </a:ext>
            </a:extLst>
          </p:cNvPr>
          <p:cNvSpPr txBox="1"/>
          <p:nvPr/>
        </p:nvSpPr>
        <p:spPr>
          <a:xfrm>
            <a:off x="538843" y="1186755"/>
            <a:ext cx="80663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O Solitário pode também ser resolvido computacionalmente, tratando o tabuleiro como uma matriz.</a:t>
            </a:r>
          </a:p>
          <a:p>
            <a:pPr algn="just">
              <a:buClr>
                <a:schemeClr val="tx1"/>
              </a:buClr>
            </a:pPr>
            <a:endParaRPr lang="en-US" sz="1200" dirty="0"/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 O tabuleiro é </a:t>
            </a:r>
            <a:r>
              <a:rPr lang="en-US" sz="1200" dirty="0" err="1"/>
              <a:t>representado</a:t>
            </a:r>
            <a:r>
              <a:rPr lang="en-US" sz="1200" dirty="0"/>
              <a:t> como uma matriz 2D:</a:t>
            </a:r>
          </a:p>
          <a:p>
            <a:pPr lvl="3" algn="just">
              <a:buClr>
                <a:schemeClr val="tx1"/>
              </a:buClr>
            </a:pPr>
            <a:r>
              <a:rPr lang="en-US" sz="1200" dirty="0"/>
              <a:t>	1 </a:t>
            </a:r>
            <a:r>
              <a:rPr lang="en-US" sz="1200" dirty="0" err="1"/>
              <a:t>representa</a:t>
            </a:r>
            <a:r>
              <a:rPr lang="en-US" sz="1200" dirty="0"/>
              <a:t> uma casa com </a:t>
            </a:r>
            <a:r>
              <a:rPr lang="en-US" sz="1200" dirty="0" err="1"/>
              <a:t>peça</a:t>
            </a:r>
            <a:endParaRPr lang="en-US" sz="1200" dirty="0"/>
          </a:p>
          <a:p>
            <a:pPr algn="just">
              <a:buClr>
                <a:schemeClr val="tx1"/>
              </a:buClr>
            </a:pPr>
            <a:r>
              <a:rPr lang="en-US" sz="1200" dirty="0"/>
              <a:t>	0 </a:t>
            </a:r>
            <a:r>
              <a:rPr lang="en-US" sz="1200" dirty="0" err="1"/>
              <a:t>representa</a:t>
            </a:r>
            <a:r>
              <a:rPr lang="en-US" sz="1200" dirty="0"/>
              <a:t> uma casa vazia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Esta </a:t>
            </a:r>
            <a:r>
              <a:rPr lang="en-US" sz="1200" dirty="0" err="1"/>
              <a:t>estrutura</a:t>
            </a:r>
            <a:r>
              <a:rPr lang="en-US" sz="1200" dirty="0"/>
              <a:t> permite </a:t>
            </a:r>
            <a:r>
              <a:rPr lang="en-US" sz="1200" dirty="0" err="1"/>
              <a:t>implementar</a:t>
            </a:r>
            <a:r>
              <a:rPr lang="en-US" sz="1200" dirty="0"/>
              <a:t> algoritmos com </a:t>
            </a:r>
            <a:r>
              <a:rPr lang="en-US" sz="1200" dirty="0" err="1"/>
              <a:t>acesso</a:t>
            </a:r>
            <a:r>
              <a:rPr lang="en-US" sz="1200" dirty="0"/>
              <a:t> </a:t>
            </a:r>
            <a:r>
              <a:rPr lang="en-US" sz="1200" dirty="0" err="1"/>
              <a:t>direto</a:t>
            </a:r>
            <a:r>
              <a:rPr lang="en-US" sz="1200" dirty="0"/>
              <a:t> e </a:t>
            </a:r>
            <a:r>
              <a:rPr lang="en-US" sz="1200" dirty="0" err="1"/>
              <a:t>rápido</a:t>
            </a:r>
            <a:r>
              <a:rPr lang="en-US" sz="1200" dirty="0"/>
              <a:t> </a:t>
            </a:r>
            <a:r>
              <a:rPr lang="en-US" sz="1200" dirty="0" err="1"/>
              <a:t>às</a:t>
            </a:r>
            <a:r>
              <a:rPr lang="en-US" sz="1200" dirty="0"/>
              <a:t> </a:t>
            </a:r>
            <a:r>
              <a:rPr lang="en-US" sz="1200" dirty="0" err="1"/>
              <a:t>posições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82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ecrã&#10;&#10;Os conteúdos gerados por IA poderão estar incorretos.">
            <a:extLst>
              <a:ext uri="{FF2B5EF4-FFF2-40B4-BE49-F238E27FC236}">
                <a16:creationId xmlns:a16="http://schemas.microsoft.com/office/drawing/2014/main" id="{BB129BE9-2697-5889-0E49-3D92A57B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55" y="945543"/>
            <a:ext cx="6166289" cy="28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438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9BBC8-0C44-6A13-C74A-CE9B7A6E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57CEC-99F4-66F1-B18B-FA03AC2D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latin typeface="+mj-lt"/>
              </a:rPr>
              <a:t>Algoritmo de Resolução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93C24-0A33-F2D8-D8F1-220A5D22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852033"/>
            <a:ext cx="7443666" cy="2933048"/>
          </a:xfrm>
        </p:spPr>
        <p:txBody>
          <a:bodyPr/>
          <a:lstStyle/>
          <a:p>
            <a:endParaRPr lang="pt-P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j-lt"/>
              </a:rPr>
              <a:t>Utiliza-se o algoritmo de </a:t>
            </a:r>
            <a:r>
              <a:rPr lang="pt-PT" dirty="0" err="1">
                <a:solidFill>
                  <a:srgbClr val="000000"/>
                </a:solidFill>
                <a:latin typeface="+mj-lt"/>
              </a:rPr>
              <a:t>Backtracking</a:t>
            </a:r>
            <a:r>
              <a:rPr lang="pt-PT" dirty="0">
                <a:solidFill>
                  <a:srgbClr val="000000"/>
                </a:solidFill>
                <a:latin typeface="+mj-lt"/>
              </a:rPr>
              <a:t> para encontrar soluções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j-lt"/>
              </a:rPr>
              <a:t>Testa recursivamente os saltos válidos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j-lt"/>
              </a:rPr>
              <a:t>Reverte (</a:t>
            </a:r>
            <a:r>
              <a:rPr lang="pt-PT" dirty="0" err="1">
                <a:solidFill>
                  <a:srgbClr val="000000"/>
                </a:solidFill>
                <a:latin typeface="+mj-lt"/>
              </a:rPr>
              <a:t>backtrack</a:t>
            </a:r>
            <a:r>
              <a:rPr lang="pt-PT" dirty="0">
                <a:solidFill>
                  <a:srgbClr val="000000"/>
                </a:solidFill>
                <a:latin typeface="+mj-lt"/>
              </a:rPr>
              <a:t>) caso não haja solução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+mj-lt"/>
              </a:rPr>
              <a:t>Explora as 8 simetrias do tabuleiro para reduzir o tempo de execução  </a:t>
            </a:r>
          </a:p>
        </p:txBody>
      </p:sp>
      <p:pic>
        <p:nvPicPr>
          <p:cNvPr id="6" name="Imagem 5" descr="Uma imagem com text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6604CD65-1A31-2F20-BD6F-02554613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207" y="2464463"/>
            <a:ext cx="1823251" cy="17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968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C53B7E71-6CD8-917B-7C27-F13BDB181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>
            <a:extLst>
              <a:ext uri="{FF2B5EF4-FFF2-40B4-BE49-F238E27FC236}">
                <a16:creationId xmlns:a16="http://schemas.microsoft.com/office/drawing/2014/main" id="{93AA1DD0-49D0-8CDB-6E90-DE3549926B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7650" y="22142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5</a:t>
            </a:r>
            <a:endParaRPr dirty="0"/>
          </a:p>
        </p:txBody>
      </p:sp>
      <p:grpSp>
        <p:nvGrpSpPr>
          <p:cNvPr id="280" name="Google Shape;280;p34">
            <a:extLst>
              <a:ext uri="{FF2B5EF4-FFF2-40B4-BE49-F238E27FC236}">
                <a16:creationId xmlns:a16="http://schemas.microsoft.com/office/drawing/2014/main" id="{24D5B99A-A958-E082-FE04-9E0B9BC43926}"/>
              </a:ext>
            </a:extLst>
          </p:cNvPr>
          <p:cNvGrpSpPr/>
          <p:nvPr/>
        </p:nvGrpSpPr>
        <p:grpSpPr>
          <a:xfrm>
            <a:off x="7449850" y="467325"/>
            <a:ext cx="522298" cy="4428600"/>
            <a:chOff x="7449850" y="467325"/>
            <a:chExt cx="522298" cy="4428600"/>
          </a:xfrm>
        </p:grpSpPr>
        <p:grpSp>
          <p:nvGrpSpPr>
            <p:cNvPr id="281" name="Google Shape;281;p34">
              <a:extLst>
                <a:ext uri="{FF2B5EF4-FFF2-40B4-BE49-F238E27FC236}">
                  <a16:creationId xmlns:a16="http://schemas.microsoft.com/office/drawing/2014/main" id="{1E2792E7-E944-B26E-14E2-0316104DF87B}"/>
                </a:ext>
              </a:extLst>
            </p:cNvPr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282" name="Google Shape;282;p34">
                <a:extLst>
                  <a:ext uri="{FF2B5EF4-FFF2-40B4-BE49-F238E27FC236}">
                    <a16:creationId xmlns:a16="http://schemas.microsoft.com/office/drawing/2014/main" id="{00551212-6E96-32A3-C791-7EA7940381A6}"/>
                  </a:ext>
                </a:extLst>
              </p:cNvPr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Google Shape;283;p34">
                <a:extLst>
                  <a:ext uri="{FF2B5EF4-FFF2-40B4-BE49-F238E27FC236}">
                    <a16:creationId xmlns:a16="http://schemas.microsoft.com/office/drawing/2014/main" id="{1E426846-FC76-073B-F654-E2AC6DC94584}"/>
                  </a:ext>
                </a:extLst>
              </p:cNvPr>
              <p:cNvSpPr/>
              <p:nvPr/>
            </p:nvSpPr>
            <p:spPr>
              <a:xfrm>
                <a:off x="3219875" y="2585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4">
              <a:extLst>
                <a:ext uri="{FF2B5EF4-FFF2-40B4-BE49-F238E27FC236}">
                  <a16:creationId xmlns:a16="http://schemas.microsoft.com/office/drawing/2014/main" id="{C6208924-786C-C51F-6CD5-910CFBB7D4D9}"/>
                </a:ext>
              </a:extLst>
            </p:cNvPr>
            <p:cNvSpPr/>
            <p:nvPr/>
          </p:nvSpPr>
          <p:spPr>
            <a:xfrm flipH="1">
              <a:off x="7506008" y="2635175"/>
              <a:ext cx="466139" cy="62888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85" name="Google Shape;285;p34">
            <a:extLst>
              <a:ext uri="{FF2B5EF4-FFF2-40B4-BE49-F238E27FC236}">
                <a16:creationId xmlns:a16="http://schemas.microsoft.com/office/drawing/2014/main" id="{AA7E3EA5-D0C7-2589-1073-FBFF9C8A0BD7}"/>
              </a:ext>
            </a:extLst>
          </p:cNvPr>
          <p:cNvCxnSpPr>
            <a:cxnSpLocks/>
          </p:cNvCxnSpPr>
          <p:nvPr/>
        </p:nvCxnSpPr>
        <p:spPr>
          <a:xfrm flipH="1">
            <a:off x="1453116" y="2635175"/>
            <a:ext cx="7439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7F8554-629F-082D-914E-09F1D392F219}"/>
              </a:ext>
            </a:extLst>
          </p:cNvPr>
          <p:cNvSpPr txBox="1"/>
          <p:nvPr/>
        </p:nvSpPr>
        <p:spPr>
          <a:xfrm>
            <a:off x="1453116" y="2111955"/>
            <a:ext cx="579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tx1"/>
                </a:solidFill>
                <a:latin typeface="+mj-lt"/>
              </a:rPr>
              <a:t>Conclusão</a:t>
            </a:r>
            <a:endParaRPr lang="en-PT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Figtree Black"/>
            </a:endParaRPr>
          </a:p>
        </p:txBody>
      </p:sp>
    </p:spTree>
    <p:extLst>
      <p:ext uri="{BB962C8B-B14F-4D97-AF65-F5344CB8AC3E}">
        <p14:creationId xmlns:p14="http://schemas.microsoft.com/office/powerpoint/2010/main" val="401851556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3AE0C-D2CC-5DBA-70DC-846CD775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1002E-1D49-04CF-6EC5-4532FEE2FAF8}"/>
              </a:ext>
            </a:extLst>
          </p:cNvPr>
          <p:cNvSpPr txBox="1"/>
          <p:nvPr/>
        </p:nvSpPr>
        <p:spPr>
          <a:xfrm>
            <a:off x="538843" y="1440674"/>
            <a:ext cx="80663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Três abordagens complementares ao Solitário:</a:t>
            </a:r>
          </a:p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>
              <a:buClr>
                <a:schemeClr val="tx1"/>
              </a:buClr>
            </a:pPr>
            <a:r>
              <a:rPr lang="en-US" sz="1200" b="1" dirty="0"/>
              <a:t>	</a:t>
            </a:r>
            <a:r>
              <a:rPr lang="en-US" sz="1200" dirty="0"/>
              <a:t>Algébrica – com o corpo GF(4)</a:t>
            </a:r>
          </a:p>
          <a:p>
            <a:pPr algn="just">
              <a:buClr>
                <a:schemeClr val="tx1"/>
              </a:buClr>
            </a:pPr>
            <a:r>
              <a:rPr lang="en-US" sz="1200" b="1" dirty="0"/>
              <a:t>	</a:t>
            </a:r>
            <a:r>
              <a:rPr lang="en-US" sz="1200" dirty="0"/>
              <a:t>Geométrica – blocos ajudam a visualizar estratégias</a:t>
            </a:r>
          </a:p>
          <a:p>
            <a:pPr algn="just">
              <a:buClr>
                <a:schemeClr val="tx1"/>
              </a:buClr>
            </a:pPr>
            <a:r>
              <a:rPr lang="en-US" sz="1200" b="1" dirty="0"/>
              <a:t>	</a:t>
            </a:r>
            <a:r>
              <a:rPr lang="en-US" sz="1200" dirty="0"/>
              <a:t>Computacional – algoritmo de backtracking encontra soluções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Estas perspetivas revelam a profundidade matemática e lógica do jogo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96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 idx="2"/>
          </p:nvPr>
        </p:nvSpPr>
        <p:spPr>
          <a:xfrm>
            <a:off x="477650" y="22142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7449850" y="467325"/>
            <a:ext cx="522298" cy="4428600"/>
            <a:chOff x="7449850" y="467325"/>
            <a:chExt cx="522298" cy="4428600"/>
          </a:xfrm>
        </p:grpSpPr>
        <p:grpSp>
          <p:nvGrpSpPr>
            <p:cNvPr id="281" name="Google Shape;281;p34"/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282" name="Google Shape;282;p34"/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Google Shape;283;p34"/>
              <p:cNvSpPr/>
              <p:nvPr/>
            </p:nvSpPr>
            <p:spPr>
              <a:xfrm>
                <a:off x="3219875" y="2585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4"/>
            <p:cNvSpPr/>
            <p:nvPr/>
          </p:nvSpPr>
          <p:spPr>
            <a:xfrm flipH="1">
              <a:off x="7506008" y="2635175"/>
              <a:ext cx="466139" cy="62888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85" name="Google Shape;285;p34"/>
          <p:cNvCxnSpPr>
            <a:cxnSpLocks/>
          </p:cNvCxnSpPr>
          <p:nvPr/>
        </p:nvCxnSpPr>
        <p:spPr>
          <a:xfrm flipH="1">
            <a:off x="1453116" y="2635175"/>
            <a:ext cx="7439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8B7A23-E57C-45F6-A3E5-064D5677A2C1}"/>
              </a:ext>
            </a:extLst>
          </p:cNvPr>
          <p:cNvSpPr txBox="1"/>
          <p:nvPr/>
        </p:nvSpPr>
        <p:spPr>
          <a:xfrm>
            <a:off x="1453116" y="2111930"/>
            <a:ext cx="579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dk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Figtree Black"/>
              </a:rPr>
              <a:t>Introdução</a:t>
            </a:r>
            <a:endParaRPr lang="en-PT" sz="2400" dirty="0">
              <a:solidFill>
                <a:schemeClr val="dk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Figtree Black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>
          <a:extLst>
            <a:ext uri="{FF2B5EF4-FFF2-40B4-BE49-F238E27FC236}">
              <a16:creationId xmlns:a16="http://schemas.microsoft.com/office/drawing/2014/main" id="{33CCBA10-BC5E-34A7-7F63-AF3716970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7">
            <a:extLst>
              <a:ext uri="{FF2B5EF4-FFF2-40B4-BE49-F238E27FC236}">
                <a16:creationId xmlns:a16="http://schemas.microsoft.com/office/drawing/2014/main" id="{9DA9CEC3-F699-A8B0-4C8D-EFBA2FE38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201" y="418898"/>
            <a:ext cx="8255598" cy="660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PT" sz="2800" dirty="0">
                <a:effectLst/>
                <a:latin typeface="+mn-lt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" name="Google Shape;664;p47">
            <a:extLst>
              <a:ext uri="{FF2B5EF4-FFF2-40B4-BE49-F238E27FC236}">
                <a16:creationId xmlns:a16="http://schemas.microsoft.com/office/drawing/2014/main" id="{6D5A9F0E-1673-1FD3-F2CC-AC9D9ADC7961}"/>
              </a:ext>
            </a:extLst>
          </p:cNvPr>
          <p:cNvSpPr txBox="1">
            <a:spLocks/>
          </p:cNvSpPr>
          <p:nvPr/>
        </p:nvSpPr>
        <p:spPr>
          <a:xfrm>
            <a:off x="723966" y="992270"/>
            <a:ext cx="7511715" cy="31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Clr>
                <a:srgbClr val="000000"/>
              </a:buClr>
              <a:buSzTx/>
              <a:buNone/>
              <a:defRPr/>
            </a:pPr>
            <a:endParaRPr lang="pt-PT" b="1" dirty="0">
              <a:solidFill>
                <a:schemeClr val="bg2">
                  <a:lumMod val="10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/>
            </a:pPr>
            <a:endParaRPr lang="pt-PT" b="1" dirty="0">
              <a:solidFill>
                <a:schemeClr val="bg2">
                  <a:lumMod val="1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Origem remonta ao século XVII</a:t>
            </a: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lang="pt-PT" dirty="0">
              <a:solidFill>
                <a:schemeClr val="bg2">
                  <a:lumMod val="1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É visto apenas como um simples passatempo de lógica e paciência</a:t>
            </a: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lang="pt-PT" dirty="0">
              <a:solidFill>
                <a:schemeClr val="bg2">
                  <a:lumMod val="1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Iremos explorar como a matemática pode ser utilizada para estudar o jogo do Solitário</a:t>
            </a: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Corpo </a:t>
            </a: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GF(4)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contém exatamente 4 elementos, assim como propriedades algébricas</a:t>
            </a: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tx1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utilização deste corpo permite determinar a possibilidade de se alcançar uma solução a partir de um estado inicial</a:t>
            </a:r>
          </a:p>
          <a:p>
            <a:pPr marL="171450" indent="-171450" algn="just"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/>
            </a:pPr>
            <a:endParaRPr lang="pt-PT" b="1" dirty="0">
              <a:solidFill>
                <a:schemeClr val="bg2">
                  <a:lumMod val="10000"/>
                </a:schemeClr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/>
            </a:pPr>
            <a:endParaRPr lang="pt-PT" b="1" dirty="0">
              <a:solidFill>
                <a:schemeClr val="bg2">
                  <a:lumMod val="10000"/>
                </a:schemeClr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000000"/>
              </a:buClr>
              <a:buSzTx/>
              <a:defRPr/>
            </a:pPr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Clr>
                <a:srgbClr val="000000"/>
              </a:buClr>
              <a:buSzTx/>
              <a:defRPr/>
            </a:pPr>
            <a:endParaRPr lang="en-P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976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11724D67-5E01-BF11-5714-2BD207CD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>
            <a:extLst>
              <a:ext uri="{FF2B5EF4-FFF2-40B4-BE49-F238E27FC236}">
                <a16:creationId xmlns:a16="http://schemas.microsoft.com/office/drawing/2014/main" id="{C692702D-6291-1389-B81F-65D51271BA1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7650" y="2214250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280" name="Google Shape;280;p34">
            <a:extLst>
              <a:ext uri="{FF2B5EF4-FFF2-40B4-BE49-F238E27FC236}">
                <a16:creationId xmlns:a16="http://schemas.microsoft.com/office/drawing/2014/main" id="{A81D9FB0-4662-003E-079A-9F67F953AE52}"/>
              </a:ext>
            </a:extLst>
          </p:cNvPr>
          <p:cNvGrpSpPr/>
          <p:nvPr/>
        </p:nvGrpSpPr>
        <p:grpSpPr>
          <a:xfrm>
            <a:off x="7449850" y="467325"/>
            <a:ext cx="522298" cy="4428600"/>
            <a:chOff x="7449850" y="467325"/>
            <a:chExt cx="522298" cy="4428600"/>
          </a:xfrm>
        </p:grpSpPr>
        <p:grpSp>
          <p:nvGrpSpPr>
            <p:cNvPr id="281" name="Google Shape;281;p34">
              <a:extLst>
                <a:ext uri="{FF2B5EF4-FFF2-40B4-BE49-F238E27FC236}">
                  <a16:creationId xmlns:a16="http://schemas.microsoft.com/office/drawing/2014/main" id="{049FE40B-5804-9CCE-C3AB-83CB4C9ADE34}"/>
                </a:ext>
              </a:extLst>
            </p:cNvPr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282" name="Google Shape;282;p34">
                <a:extLst>
                  <a:ext uri="{FF2B5EF4-FFF2-40B4-BE49-F238E27FC236}">
                    <a16:creationId xmlns:a16="http://schemas.microsoft.com/office/drawing/2014/main" id="{B23DF40B-2CDB-EF4E-D981-02497705A772}"/>
                  </a:ext>
                </a:extLst>
              </p:cNvPr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Google Shape;283;p34">
                <a:extLst>
                  <a:ext uri="{FF2B5EF4-FFF2-40B4-BE49-F238E27FC236}">
                    <a16:creationId xmlns:a16="http://schemas.microsoft.com/office/drawing/2014/main" id="{E4A66BDE-3773-8EA8-5DD3-2CB226F491D5}"/>
                  </a:ext>
                </a:extLst>
              </p:cNvPr>
              <p:cNvSpPr/>
              <p:nvPr/>
            </p:nvSpPr>
            <p:spPr>
              <a:xfrm>
                <a:off x="3219875" y="2585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4">
              <a:extLst>
                <a:ext uri="{FF2B5EF4-FFF2-40B4-BE49-F238E27FC236}">
                  <a16:creationId xmlns:a16="http://schemas.microsoft.com/office/drawing/2014/main" id="{C56D141E-1484-C6C6-D98E-2C6E9CD61014}"/>
                </a:ext>
              </a:extLst>
            </p:cNvPr>
            <p:cNvSpPr/>
            <p:nvPr/>
          </p:nvSpPr>
          <p:spPr>
            <a:xfrm flipH="1">
              <a:off x="7506008" y="2635175"/>
              <a:ext cx="466139" cy="62888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85" name="Google Shape;285;p34">
            <a:extLst>
              <a:ext uri="{FF2B5EF4-FFF2-40B4-BE49-F238E27FC236}">
                <a16:creationId xmlns:a16="http://schemas.microsoft.com/office/drawing/2014/main" id="{372456BB-7555-055E-5B76-0A9F894B1B2B}"/>
              </a:ext>
            </a:extLst>
          </p:cNvPr>
          <p:cNvCxnSpPr>
            <a:cxnSpLocks/>
          </p:cNvCxnSpPr>
          <p:nvPr/>
        </p:nvCxnSpPr>
        <p:spPr>
          <a:xfrm flipH="1">
            <a:off x="1453116" y="2635175"/>
            <a:ext cx="7439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55528F-4CA4-909B-BB87-8A6E7842219F}"/>
              </a:ext>
            </a:extLst>
          </p:cNvPr>
          <p:cNvSpPr txBox="1"/>
          <p:nvPr/>
        </p:nvSpPr>
        <p:spPr>
          <a:xfrm>
            <a:off x="1453116" y="2111955"/>
            <a:ext cx="579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dk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Figtree Black"/>
              </a:rPr>
              <a:t>O Jogo do Solitário</a:t>
            </a:r>
            <a:endParaRPr lang="en-PT" sz="2400" dirty="0">
              <a:solidFill>
                <a:schemeClr val="dk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Figtree Black"/>
            </a:endParaRPr>
          </a:p>
        </p:txBody>
      </p:sp>
    </p:spTree>
    <p:extLst>
      <p:ext uri="{BB962C8B-B14F-4D97-AF65-F5344CB8AC3E}">
        <p14:creationId xmlns:p14="http://schemas.microsoft.com/office/powerpoint/2010/main" val="8738986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C948A-D48C-AF22-7E98-5707AB00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1842"/>
            <a:ext cx="7704000" cy="572700"/>
          </a:xfrm>
        </p:spPr>
        <p:txBody>
          <a:bodyPr/>
          <a:lstStyle/>
          <a:p>
            <a:r>
              <a:rPr lang="pt-PT" sz="2400" dirty="0">
                <a:latin typeface="+mj-lt"/>
              </a:rPr>
              <a:t>Contexto Histórico e Regras do Jogo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63270-2BFC-7176-31BA-BCF61558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924" y="686091"/>
            <a:ext cx="7772076" cy="3414006"/>
          </a:xfrm>
        </p:spPr>
        <p:txBody>
          <a:bodyPr/>
          <a:lstStyle/>
          <a:p>
            <a:pPr marL="152400" indent="0">
              <a:buNone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Jogo para um só jogador com origens no século XVII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Solitário tornou-se popular na corte de Luís XIV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 uma lenda que afirma que o jogo foi inventado por um prisioneiro francês, encarcerado na Bastilha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Tabuleiro mais tradicional tem a forma de uma cruz com 33 cavidades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jogo é composto por um conjunto de peças que são colocadas em todas as cavidades do tabuleiro deixando-se apenas uma casa vazia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objetivo do jogo é eliminar sucessivamente todas as peças do tabuleiro de modo a que no final reste apenas uma única peça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jogada consiste em deslocar uma peça sobre uma peça adjacente em linha reta para uma casa imediatamente a seguir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Considera-se que o jogador vence quando resta exatamente uma peça no tabuleiro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6C64F0-791B-7061-38BB-67A57A28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05" y="310208"/>
            <a:ext cx="13717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84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F007-8CE3-06E8-673F-5EF32AA3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12119-CE56-C1A1-95C2-C7A95C55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Desafios do Solitário</a:t>
            </a:r>
            <a:endParaRPr lang="pt-PT" sz="3200" dirty="0"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2283AE-4F22-D36B-F4F3-2C9E14EC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164171"/>
            <a:ext cx="7443666" cy="29330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solitário foi estudado intensivamente e várias soluções foram descobertas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Algumas soluções foram encontradas através de tentativa e erro e outras foram derivadas com a ajuda de métodos matemáticos rigorosos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Solução mais rápida para o Problema Central envolve 18 passos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PT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Foi encontrada por Ernest </a:t>
            </a:r>
            <a:r>
              <a:rPr lang="pt-PT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Bergholt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1912 e em 1964 John </a:t>
            </a:r>
            <a:r>
              <a:rPr lang="pt-PT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Beasley</a:t>
            </a:r>
            <a:r>
              <a:rPr lang="pt-PT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provou ser essa a solução mais curta para o Problema Central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solidFill>
                <a:schemeClr val="bg2">
                  <a:lumMod val="1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9227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CB21A29-C0D3-6BFB-16E5-61E3D34C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6" y="270854"/>
            <a:ext cx="7704000" cy="572700"/>
          </a:xfrm>
        </p:spPr>
        <p:txBody>
          <a:bodyPr/>
          <a:lstStyle/>
          <a:p>
            <a:r>
              <a:rPr lang="pt-PT" sz="2400" dirty="0">
                <a:latin typeface="+mj-lt"/>
              </a:rPr>
              <a:t>A Solução para o Problema Central</a:t>
            </a:r>
          </a:p>
        </p:txBody>
      </p:sp>
      <p:pic>
        <p:nvPicPr>
          <p:cNvPr id="9" name="Imagem 8" descr="Uma imagem com captura de ecrã&#10;&#10;Os conteúdos gerados por IA poderão estar incorretos.">
            <a:extLst>
              <a:ext uri="{FF2B5EF4-FFF2-40B4-BE49-F238E27FC236}">
                <a16:creationId xmlns:a16="http://schemas.microsoft.com/office/drawing/2014/main" id="{BD4F190C-3991-F63D-3057-0D7DB117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6" y="843554"/>
            <a:ext cx="2315482" cy="1191462"/>
          </a:xfrm>
          <a:prstGeom prst="rect">
            <a:avLst/>
          </a:prstGeom>
        </p:spPr>
      </p:pic>
      <p:pic>
        <p:nvPicPr>
          <p:cNvPr id="11" name="Imagem 10" descr="Uma imagem com captura de ecrã&#10;&#10;Os conteúdos gerados por IA poderão estar incorretos.">
            <a:extLst>
              <a:ext uri="{FF2B5EF4-FFF2-40B4-BE49-F238E27FC236}">
                <a16:creationId xmlns:a16="http://schemas.microsoft.com/office/drawing/2014/main" id="{381CFCF3-EB40-89BC-CC8E-F6DC4DC18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02" y="858218"/>
            <a:ext cx="2255072" cy="1176798"/>
          </a:xfrm>
          <a:prstGeom prst="rect">
            <a:avLst/>
          </a:prstGeom>
        </p:spPr>
      </p:pic>
      <p:pic>
        <p:nvPicPr>
          <p:cNvPr id="13" name="Imagem 12" descr="Uma imagem com captura de ecrã, espaço, preto, Objeto astronómico&#10;&#10;Os conteúdos gerados por IA poderão estar incorretos.">
            <a:extLst>
              <a:ext uri="{FF2B5EF4-FFF2-40B4-BE49-F238E27FC236}">
                <a16:creationId xmlns:a16="http://schemas.microsoft.com/office/drawing/2014/main" id="{EBB0BC84-E366-471E-7130-F56841452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73" y="828556"/>
            <a:ext cx="2342193" cy="1188235"/>
          </a:xfrm>
          <a:prstGeom prst="rect">
            <a:avLst/>
          </a:prstGeom>
        </p:spPr>
      </p:pic>
      <p:pic>
        <p:nvPicPr>
          <p:cNvPr id="15" name="Imagem 14" descr="Uma imagem com captura de ecrã&#10;&#10;Os conteúdos gerados por IA poderão estar incorretos.">
            <a:extLst>
              <a:ext uri="{FF2B5EF4-FFF2-40B4-BE49-F238E27FC236}">
                <a16:creationId xmlns:a16="http://schemas.microsoft.com/office/drawing/2014/main" id="{152FDD64-C925-12C2-5DFD-928BACBCC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41" y="2035016"/>
            <a:ext cx="2410971" cy="1240597"/>
          </a:xfrm>
          <a:prstGeom prst="rect">
            <a:avLst/>
          </a:prstGeom>
        </p:spPr>
      </p:pic>
      <p:pic>
        <p:nvPicPr>
          <p:cNvPr id="21" name="Imagem 20" descr="Uma imagem com captura de ecrã, espaço, preto, Objeto astronómico&#10;&#10;Os conteúdos gerados por IA poderão estar incorretos.">
            <a:extLst>
              <a:ext uri="{FF2B5EF4-FFF2-40B4-BE49-F238E27FC236}">
                <a16:creationId xmlns:a16="http://schemas.microsoft.com/office/drawing/2014/main" id="{94D86A19-7481-5C9C-8272-FDD03E19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137" y="2049680"/>
            <a:ext cx="2342193" cy="1182578"/>
          </a:xfrm>
          <a:prstGeom prst="rect">
            <a:avLst/>
          </a:prstGeom>
        </p:spPr>
      </p:pic>
      <p:pic>
        <p:nvPicPr>
          <p:cNvPr id="23" name="Imagem 22" descr="Uma imagem com captura de ecrã, preto&#10;&#10;Os conteúdos gerados por IA poderão estar incorretos.">
            <a:extLst>
              <a:ext uri="{FF2B5EF4-FFF2-40B4-BE49-F238E27FC236}">
                <a16:creationId xmlns:a16="http://schemas.microsoft.com/office/drawing/2014/main" id="{5971823A-2CEB-9D5B-5AF9-C8FADE734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295" y="2046803"/>
            <a:ext cx="2342193" cy="1217022"/>
          </a:xfrm>
          <a:prstGeom prst="rect">
            <a:avLst/>
          </a:prstGeom>
        </p:spPr>
      </p:pic>
      <p:pic>
        <p:nvPicPr>
          <p:cNvPr id="25" name="Imagem 24" descr="Uma imagem com captura de ecrã, preto, espaço, natureza&#10;&#10;Os conteúdos gerados por IA poderão estar incorretos.">
            <a:extLst>
              <a:ext uri="{FF2B5EF4-FFF2-40B4-BE49-F238E27FC236}">
                <a16:creationId xmlns:a16="http://schemas.microsoft.com/office/drawing/2014/main" id="{9C749C61-72DF-3AD7-CDED-46D1614FF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69" y="3263825"/>
            <a:ext cx="2249913" cy="1141500"/>
          </a:xfrm>
          <a:prstGeom prst="rect">
            <a:avLst/>
          </a:prstGeom>
        </p:spPr>
      </p:pic>
      <p:pic>
        <p:nvPicPr>
          <p:cNvPr id="27" name="Imagem 26" descr="Uma imagem com captura de ecrã, preto&#10;&#10;Os conteúdos gerados por IA poderão estar incorretos.">
            <a:extLst>
              <a:ext uri="{FF2B5EF4-FFF2-40B4-BE49-F238E27FC236}">
                <a16:creationId xmlns:a16="http://schemas.microsoft.com/office/drawing/2014/main" id="{A226865C-0024-EE2E-1162-99B80DE84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147" y="3240712"/>
            <a:ext cx="2410971" cy="1232143"/>
          </a:xfrm>
          <a:prstGeom prst="rect">
            <a:avLst/>
          </a:prstGeom>
        </p:spPr>
      </p:pic>
      <p:pic>
        <p:nvPicPr>
          <p:cNvPr id="29" name="Imagem 28" descr="Uma imagem com captura de ecrã&#10;&#10;Os conteúdos gerados por IA poderão estar incorretos.">
            <a:extLst>
              <a:ext uri="{FF2B5EF4-FFF2-40B4-BE49-F238E27FC236}">
                <a16:creationId xmlns:a16="http://schemas.microsoft.com/office/drawing/2014/main" id="{7403C037-17F8-8F21-07BF-E2BACC1C47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9553" y="3254012"/>
            <a:ext cx="2342194" cy="12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673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5B1F5688-12BC-21DF-7B7B-263CB838E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>
            <a:extLst>
              <a:ext uri="{FF2B5EF4-FFF2-40B4-BE49-F238E27FC236}">
                <a16:creationId xmlns:a16="http://schemas.microsoft.com/office/drawing/2014/main" id="{8AC33B8F-3940-F33A-048B-87D1A00820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67366" y="2214276"/>
            <a:ext cx="11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280" name="Google Shape;280;p34">
            <a:extLst>
              <a:ext uri="{FF2B5EF4-FFF2-40B4-BE49-F238E27FC236}">
                <a16:creationId xmlns:a16="http://schemas.microsoft.com/office/drawing/2014/main" id="{04F0060F-AF65-3159-1724-B886BA4F51C1}"/>
              </a:ext>
            </a:extLst>
          </p:cNvPr>
          <p:cNvGrpSpPr/>
          <p:nvPr/>
        </p:nvGrpSpPr>
        <p:grpSpPr>
          <a:xfrm>
            <a:off x="7449850" y="467325"/>
            <a:ext cx="522298" cy="4428600"/>
            <a:chOff x="7449850" y="467325"/>
            <a:chExt cx="522298" cy="4428600"/>
          </a:xfrm>
        </p:grpSpPr>
        <p:grpSp>
          <p:nvGrpSpPr>
            <p:cNvPr id="281" name="Google Shape;281;p34">
              <a:extLst>
                <a:ext uri="{FF2B5EF4-FFF2-40B4-BE49-F238E27FC236}">
                  <a16:creationId xmlns:a16="http://schemas.microsoft.com/office/drawing/2014/main" id="{D84C2480-6515-6A06-AB08-8EACD8F01490}"/>
                </a:ext>
              </a:extLst>
            </p:cNvPr>
            <p:cNvGrpSpPr/>
            <p:nvPr/>
          </p:nvGrpSpPr>
          <p:grpSpPr>
            <a:xfrm>
              <a:off x="7449850" y="467325"/>
              <a:ext cx="99000" cy="4428600"/>
              <a:chOff x="3219875" y="467325"/>
              <a:chExt cx="99000" cy="4428600"/>
            </a:xfrm>
          </p:grpSpPr>
          <p:cxnSp>
            <p:nvCxnSpPr>
              <p:cNvPr id="282" name="Google Shape;282;p34">
                <a:extLst>
                  <a:ext uri="{FF2B5EF4-FFF2-40B4-BE49-F238E27FC236}">
                    <a16:creationId xmlns:a16="http://schemas.microsoft.com/office/drawing/2014/main" id="{B1DACDA9-82EB-C3E7-16B6-EF9F7BDE8C7B}"/>
                  </a:ext>
                </a:extLst>
              </p:cNvPr>
              <p:cNvCxnSpPr/>
              <p:nvPr/>
            </p:nvCxnSpPr>
            <p:spPr>
              <a:xfrm rot="10800000">
                <a:off x="3269400" y="467325"/>
                <a:ext cx="0" cy="44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Google Shape;283;p34">
                <a:extLst>
                  <a:ext uri="{FF2B5EF4-FFF2-40B4-BE49-F238E27FC236}">
                    <a16:creationId xmlns:a16="http://schemas.microsoft.com/office/drawing/2014/main" id="{20FF1150-F161-6620-F64F-B286D84B616F}"/>
                  </a:ext>
                </a:extLst>
              </p:cNvPr>
              <p:cNvSpPr/>
              <p:nvPr/>
            </p:nvSpPr>
            <p:spPr>
              <a:xfrm>
                <a:off x="3219875" y="2585650"/>
                <a:ext cx="99000" cy="99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34">
              <a:extLst>
                <a:ext uri="{FF2B5EF4-FFF2-40B4-BE49-F238E27FC236}">
                  <a16:creationId xmlns:a16="http://schemas.microsoft.com/office/drawing/2014/main" id="{945B4A06-B761-75DA-8208-2D269B037A30}"/>
                </a:ext>
              </a:extLst>
            </p:cNvPr>
            <p:cNvSpPr/>
            <p:nvPr/>
          </p:nvSpPr>
          <p:spPr>
            <a:xfrm flipH="1">
              <a:off x="7506008" y="2635175"/>
              <a:ext cx="466139" cy="628885"/>
            </a:xfrm>
            <a:custGeom>
              <a:avLst/>
              <a:gdLst/>
              <a:ahLst/>
              <a:cxnLst/>
              <a:rect l="l" t="t" r="r" b="b"/>
              <a:pathLst>
                <a:path w="38130" h="38659" extrusionOk="0">
                  <a:moveTo>
                    <a:pt x="0" y="0"/>
                  </a:moveTo>
                  <a:lnTo>
                    <a:pt x="0" y="38659"/>
                  </a:lnTo>
                  <a:lnTo>
                    <a:pt x="38130" y="3865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PT"/>
            </a:p>
          </p:txBody>
        </p:sp>
      </p:grpSp>
      <p:cxnSp>
        <p:nvCxnSpPr>
          <p:cNvPr id="285" name="Google Shape;285;p34">
            <a:extLst>
              <a:ext uri="{FF2B5EF4-FFF2-40B4-BE49-F238E27FC236}">
                <a16:creationId xmlns:a16="http://schemas.microsoft.com/office/drawing/2014/main" id="{BD161103-7308-389E-B1F0-CBC0EC0A743A}"/>
              </a:ext>
            </a:extLst>
          </p:cNvPr>
          <p:cNvCxnSpPr>
            <a:cxnSpLocks/>
          </p:cNvCxnSpPr>
          <p:nvPr/>
        </p:nvCxnSpPr>
        <p:spPr>
          <a:xfrm flipH="1">
            <a:off x="1453116" y="2635175"/>
            <a:ext cx="74393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500B16-FDF1-FD29-870B-63D0F8FF0807}"/>
              </a:ext>
            </a:extLst>
          </p:cNvPr>
          <p:cNvSpPr txBox="1"/>
          <p:nvPr/>
        </p:nvSpPr>
        <p:spPr>
          <a:xfrm>
            <a:off x="1453116" y="2111955"/>
            <a:ext cx="579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gtree Black"/>
              </a:rPr>
              <a:t>Estudo Matemático do Jogo Solitário</a:t>
            </a:r>
            <a:endParaRPr lang="en-PT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gtree Black"/>
            </a:endParaRPr>
          </a:p>
        </p:txBody>
      </p:sp>
    </p:spTree>
    <p:extLst>
      <p:ext uri="{BB962C8B-B14F-4D97-AF65-F5344CB8AC3E}">
        <p14:creationId xmlns:p14="http://schemas.microsoft.com/office/powerpoint/2010/main" val="31715083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urgical Case Report by Slidesgo">
  <a:themeElements>
    <a:clrScheme name="Simple Light">
      <a:dk1>
        <a:srgbClr val="2C515A"/>
      </a:dk1>
      <a:lt1>
        <a:srgbClr val="398781"/>
      </a:lt1>
      <a:dk2>
        <a:srgbClr val="EAEFF3"/>
      </a:dk2>
      <a:lt2>
        <a:srgbClr val="41686D"/>
      </a:lt2>
      <a:accent1>
        <a:srgbClr val="8293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51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1080</Words>
  <Application>Microsoft Office PowerPoint</Application>
  <PresentationFormat>Apresentação no Ecrã (16:9)</PresentationFormat>
  <Paragraphs>177</Paragraphs>
  <Slides>25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5" baseType="lpstr">
      <vt:lpstr>Arial</vt:lpstr>
      <vt:lpstr>Times New Roman</vt:lpstr>
      <vt:lpstr>Calibri</vt:lpstr>
      <vt:lpstr>Courier New</vt:lpstr>
      <vt:lpstr>Roboto</vt:lpstr>
      <vt:lpstr>Wingdings</vt:lpstr>
      <vt:lpstr>Cambria Math</vt:lpstr>
      <vt:lpstr>Calibri Light</vt:lpstr>
      <vt:lpstr>Figtree Black</vt:lpstr>
      <vt:lpstr>Surgical Case Report by Slidesgo</vt:lpstr>
      <vt:lpstr>O Solitário: Uma Abordagem Matemática</vt:lpstr>
      <vt:lpstr>Estrutura do Projeto</vt:lpstr>
      <vt:lpstr>1</vt:lpstr>
      <vt:lpstr> </vt:lpstr>
      <vt:lpstr>2</vt:lpstr>
      <vt:lpstr>Contexto Histórico e Regras do Jogo</vt:lpstr>
      <vt:lpstr>Desafios do Solitário</vt:lpstr>
      <vt:lpstr>A Solução para o Problema Central</vt:lpstr>
      <vt:lpstr>3</vt:lpstr>
      <vt:lpstr>O jogo do Solitário e o corpo GF(4)</vt:lpstr>
      <vt:lpstr>Apresentação do PowerPoint</vt:lpstr>
      <vt:lpstr>Apresentação do PowerPoint</vt:lpstr>
      <vt:lpstr>Apresentação do PowerPoint</vt:lpstr>
      <vt:lpstr>Apresentação do PowerPoint</vt:lpstr>
      <vt:lpstr>Análise geométrica do jogo do Solitário </vt:lpstr>
      <vt:lpstr>Blocos Lineares</vt:lpstr>
      <vt:lpstr>Blocos Retangulares</vt:lpstr>
      <vt:lpstr>Blocos em L</vt:lpstr>
      <vt:lpstr>Apresentação do PowerPoint</vt:lpstr>
      <vt:lpstr>4</vt:lpstr>
      <vt:lpstr>Apresentação do PowerPoint</vt:lpstr>
      <vt:lpstr>Apresentação do PowerPoint</vt:lpstr>
      <vt:lpstr>Algoritmo de Resolução</vt:lpstr>
      <vt:lpstr>5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Diogo Dias</dc:creator>
  <cp:lastModifiedBy>Moisés Edgar Pereira Ferreira</cp:lastModifiedBy>
  <cp:revision>35</cp:revision>
  <dcterms:modified xsi:type="dcterms:W3CDTF">2025-05-29T21:34:55Z</dcterms:modified>
</cp:coreProperties>
</file>