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9" r:id="rId3"/>
    <p:sldId id="258" r:id="rId4"/>
    <p:sldId id="265" r:id="rId5"/>
    <p:sldId id="261" r:id="rId6"/>
    <p:sldId id="269" r:id="rId7"/>
    <p:sldId id="260" r:id="rId8"/>
    <p:sldId id="270" r:id="rId9"/>
    <p:sldId id="266" r:id="rId10"/>
    <p:sldId id="271" r:id="rId11"/>
    <p:sldId id="267" r:id="rId12"/>
    <p:sldId id="272" r:id="rId13"/>
    <p:sldId id="268" r:id="rId14"/>
    <p:sldId id="273" r:id="rId15"/>
    <p:sldId id="275" r:id="rId16"/>
    <p:sldId id="276" r:id="rId17"/>
    <p:sldId id="277" r:id="rId1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688BF"/>
    <a:srgbClr val="009BDF"/>
    <a:srgbClr val="047EBF"/>
    <a:srgbClr val="66CFFA"/>
    <a:srgbClr val="017AD7"/>
    <a:srgbClr val="0079D7"/>
    <a:srgbClr val="FED597"/>
    <a:srgbClr val="E9312D"/>
    <a:srgbClr val="FCD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878" y="-26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F3129-84FC-4D66-B126-98BA4463EDBA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CA042-11F6-4EBE-9659-180C0E67AA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18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684B-76EB-4DE4-A572-E0E4D0D020CE}" type="datetime1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ATALHOS DO WINDOWS PARA PIRATAS DA EFICIÊNCIA - MOISÉS HILEL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45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20ED-B1FB-41BF-9AF6-97285B5391B1}" type="datetime1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ATALHOS DO WINDOWS PARA PIRATAS DA EFICIÊNCIA - MOISÉS HILEL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75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D8BF-7C52-4F64-8622-20C74BAC27DD}" type="datetime1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ATALHOS DO WINDOWS PARA PIRATAS DA EFICIÊNCIA - MOISÉS HILEL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90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0C03-0975-48BF-84FB-12E685C8CB27}" type="datetime1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ATALHOS DO WINDOWS PARA PIRATAS DA EFICIÊNCIA - MOISÉS HILEL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36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C713-4CAE-4C44-8064-BA0EA6568755}" type="datetime1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ATALHOS DO WINDOWS PARA PIRATAS DA EFICIÊNCIA - MOISÉS HILEL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37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03BC-2C09-42E9-8861-61B771703379}" type="datetime1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ATALHOS DO WINDOWS PARA PIRATAS DA EFICIÊNCIA - MOISÉS HILEL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38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B5B0-8BDD-4A27-A8DB-2A1E90631EA4}" type="datetime1">
              <a:rPr lang="pt-BR" smtClean="0"/>
              <a:t>24/05/2024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ATALHOS DO WINDOWS PARA PIRATAS DA EFICIÊNCIA - MOISÉS HILEL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3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FF9C-9B3A-485E-B648-62858F938C6D}" type="datetime1">
              <a:rPr lang="pt-BR" smtClean="0"/>
              <a:t>24/05/2024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ATALHOS DO WINDOWS PARA PIRATAS DA EFICIÊNCIA - MOISÉS HILEL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39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15CC-24AB-44AC-8EC9-56FD8144A221}" type="datetime1">
              <a:rPr lang="pt-BR" smtClean="0"/>
              <a:t>24/05/2024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ATALHOS DO WINDOWS PARA PIRATAS DA EFICIÊNCIA - MOISÉS HILEL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06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7E5-3BDC-4665-B2FB-CF56906E6670}" type="datetime1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ATALHOS DO WINDOWS PARA PIRATAS DA EFICIÊNCIA - MOISÉS HILEL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43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5562-F946-4AD7-96E5-EB0136E135E0}" type="datetime1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ATALHOS DO WINDOWS PARA PIRATAS DA EFICIÊNCIA - MOISÉS HILEL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7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2FEB7-D607-46E4-B411-83572D912E81}" type="datetime1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ATALHOS DO WINDOWS PARA PIRATAS DA EFICIÊNCIA - MOISÉS HILEL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0E001-5106-49E2-9981-FA7045D7D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8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linkedin.com/in/mhilel-developer" TargetMode="External"/><Relationship Id="rId2" Type="http://schemas.openxmlformats.org/officeDocument/2006/relationships/hyperlink" Target="https://github.com/felipeAguiarCode/prompts-recipe-to-create-a-e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oiseshilel" TargetMode="External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8CEEB0C-560D-4027-8C1F-9220BB49985C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5F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1F6B225-62CF-4D98-9E7A-08C68C5F3EF8}"/>
              </a:ext>
            </a:extLst>
          </p:cNvPr>
          <p:cNvSpPr txBox="1"/>
          <p:nvPr/>
        </p:nvSpPr>
        <p:spPr>
          <a:xfrm>
            <a:off x="-1" y="385812"/>
            <a:ext cx="6858000" cy="769441"/>
          </a:xfrm>
          <a:prstGeom prst="rect">
            <a:avLst/>
          </a:prstGeom>
          <a:solidFill>
            <a:srgbClr val="0079D7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ATALHOS WINDOWS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CFC0A23-A26A-47A4-913B-758F081F6E31}"/>
              </a:ext>
            </a:extLst>
          </p:cNvPr>
          <p:cNvSpPr txBox="1"/>
          <p:nvPr/>
        </p:nvSpPr>
        <p:spPr>
          <a:xfrm>
            <a:off x="1" y="1188091"/>
            <a:ext cx="685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Impact" panose="020B0806030902050204" pitchFamily="34" charset="0"/>
              </a:rPr>
              <a:t>A BUSCA PELO TESOURO DOS PIRATAS DA EFICIÊNCIA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9766C62-D8DD-432A-B03F-71EF2C087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357701"/>
            <a:ext cx="6858000" cy="2548299"/>
          </a:xfrm>
          <a:prstGeom prst="rect">
            <a:avLst/>
          </a:prstGeom>
        </p:spPr>
      </p:pic>
      <p:sp>
        <p:nvSpPr>
          <p:cNvPr id="12" name="assinatura">
            <a:extLst>
              <a:ext uri="{FF2B5EF4-FFF2-40B4-BE49-F238E27FC236}">
                <a16:creationId xmlns:a16="http://schemas.microsoft.com/office/drawing/2014/main" id="{0B4D0E50-3023-4A36-95A3-B48DE3A82760}"/>
              </a:ext>
            </a:extLst>
          </p:cNvPr>
          <p:cNvSpPr txBox="1"/>
          <p:nvPr/>
        </p:nvSpPr>
        <p:spPr>
          <a:xfrm>
            <a:off x="2005263" y="8713859"/>
            <a:ext cx="2871537" cy="584775"/>
          </a:xfrm>
          <a:prstGeom prst="rect">
            <a:avLst/>
          </a:prstGeom>
          <a:solidFill>
            <a:srgbClr val="0079D7">
              <a:alpha val="85882"/>
            </a:srgb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MOISÉS HILEL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84AD84-31F2-4479-B311-EFC83F919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35" y="2194061"/>
            <a:ext cx="5059981" cy="5059981"/>
          </a:xfrm>
          <a:prstGeom prst="rect">
            <a:avLst/>
          </a:prstGeom>
        </p:spPr>
      </p:pic>
      <p:pic>
        <p:nvPicPr>
          <p:cNvPr id="21" name="logo_atalho">
            <a:extLst>
              <a:ext uri="{FF2B5EF4-FFF2-40B4-BE49-F238E27FC236}">
                <a16:creationId xmlns:a16="http://schemas.microsoft.com/office/drawing/2014/main" id="{97F77AF7-819D-4CE8-BFF0-C5DD6313B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40" y="4803982"/>
            <a:ext cx="711104" cy="711104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16" name="logo_windows">
            <a:extLst>
              <a:ext uri="{FF2B5EF4-FFF2-40B4-BE49-F238E27FC236}">
                <a16:creationId xmlns:a16="http://schemas.microsoft.com/office/drawing/2014/main" id="{A0F29517-DC77-4C6F-B3B5-288BDDF533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19"/>
          <a:stretch/>
        </p:blipFill>
        <p:spPr>
          <a:xfrm>
            <a:off x="5116808" y="4803982"/>
            <a:ext cx="732888" cy="6196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960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componente">
            <a:extLst>
              <a:ext uri="{FF2B5EF4-FFF2-40B4-BE49-F238E27FC236}">
                <a16:creationId xmlns:a16="http://schemas.microsoft.com/office/drawing/2014/main" id="{9B43B563-5919-4FC1-87B3-D7E1A17538A1}"/>
              </a:ext>
            </a:extLst>
          </p:cNvPr>
          <p:cNvSpPr txBox="1"/>
          <p:nvPr/>
        </p:nvSpPr>
        <p:spPr>
          <a:xfrm>
            <a:off x="684490" y="813007"/>
            <a:ext cx="3409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Edição de Texto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E45E6D2-FF5E-4FF5-A02F-F45890DC88E8}"/>
              </a:ext>
            </a:extLst>
          </p:cNvPr>
          <p:cNvSpPr/>
          <p:nvPr/>
        </p:nvSpPr>
        <p:spPr>
          <a:xfrm>
            <a:off x="568854" y="0"/>
            <a:ext cx="128336" cy="1440000"/>
          </a:xfrm>
          <a:prstGeom prst="rect">
            <a:avLst/>
          </a:prstGeom>
          <a:gradFill flip="none" rotWithShape="1">
            <a:gsLst>
              <a:gs pos="0">
                <a:srgbClr val="017AD7"/>
              </a:gs>
              <a:gs pos="52000">
                <a:schemeClr val="bg1">
                  <a:lumMod val="95000"/>
                </a:schemeClr>
              </a:gs>
              <a:gs pos="7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0BB2C0E-591B-40EE-9818-483C2A678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29310"/>
            <a:ext cx="6858000" cy="11766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3010712-03C6-4874-A793-19E72FEB5201}"/>
              </a:ext>
            </a:extLst>
          </p:cNvPr>
          <p:cNvSpPr txBox="1"/>
          <p:nvPr/>
        </p:nvSpPr>
        <p:spPr>
          <a:xfrm>
            <a:off x="568854" y="2864341"/>
            <a:ext cx="57356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Desfazer e Refazer Ações</a:t>
            </a:r>
          </a:p>
          <a:p>
            <a:r>
              <a:rPr lang="pt-BR" dirty="0" err="1"/>
              <a:t>Ctrl</a:t>
            </a:r>
            <a:r>
              <a:rPr lang="pt-BR" dirty="0"/>
              <a:t> + Z: Desfazer</a:t>
            </a:r>
          </a:p>
          <a:p>
            <a:r>
              <a:rPr lang="pt-BR" dirty="0"/>
              <a:t>	Exemplo: Cometeu um erro ao digitar um texto? 	Pressione </a:t>
            </a:r>
            <a:r>
              <a:rPr lang="pt-BR" dirty="0" err="1"/>
              <a:t>Ctrl</a:t>
            </a:r>
            <a:r>
              <a:rPr lang="pt-BR" dirty="0"/>
              <a:t> + Z para desfazer a última ação.</a:t>
            </a:r>
          </a:p>
          <a:p>
            <a:endParaRPr lang="pt-BR" dirty="0"/>
          </a:p>
          <a:p>
            <a:r>
              <a:rPr lang="pt-BR" dirty="0" err="1"/>
              <a:t>Ctrl</a:t>
            </a:r>
            <a:r>
              <a:rPr lang="pt-BR" dirty="0"/>
              <a:t> + Y: Refazer</a:t>
            </a:r>
          </a:p>
          <a:p>
            <a:r>
              <a:rPr lang="pt-BR" dirty="0"/>
              <a:t>	Exemplo: Desfez algo por engano? Use </a:t>
            </a:r>
            <a:r>
              <a:rPr lang="pt-BR" dirty="0" err="1"/>
              <a:t>Ctrl</a:t>
            </a:r>
            <a:r>
              <a:rPr lang="pt-BR" dirty="0"/>
              <a:t> + Y para 	refazer a ação desfeita.</a:t>
            </a:r>
          </a:p>
          <a:p>
            <a:endParaRPr lang="pt-BR" dirty="0"/>
          </a:p>
          <a:p>
            <a:r>
              <a:rPr lang="pt-BR" b="1" dirty="0"/>
              <a:t>Selecionar Tudo</a:t>
            </a:r>
          </a:p>
          <a:p>
            <a:r>
              <a:rPr lang="pt-BR" dirty="0" err="1"/>
              <a:t>Ctrl</a:t>
            </a:r>
            <a:r>
              <a:rPr lang="pt-BR" dirty="0"/>
              <a:t> + A: Selecionar tudo</a:t>
            </a:r>
          </a:p>
          <a:p>
            <a:r>
              <a:rPr lang="pt-BR" dirty="0"/>
              <a:t>	Exemplo: Quer selecionar todo o conteúdo de um 	documento de uma vez? Use </a:t>
            </a:r>
            <a:r>
              <a:rPr lang="pt-BR" dirty="0" err="1"/>
              <a:t>Ctrl</a:t>
            </a:r>
            <a:r>
              <a:rPr lang="pt-BR" dirty="0"/>
              <a:t> + A.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F59308-7AB6-4BF6-A9BA-C50292BA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bg2">
                    <a:lumMod val="25000"/>
                  </a:schemeClr>
                </a:solidFill>
              </a:rPr>
              <a:t>ATALHOS DO WINDOWS PARA PIRATAS DA EFICIÊNCIA - MOISÉS HILEL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015DCE-F0EB-444C-8E0E-8DC9211B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>
                <a:solidFill>
                  <a:schemeClr val="bg2">
                    <a:lumMod val="25000"/>
                  </a:schemeClr>
                </a:solidFill>
              </a:rPr>
              <a:t>10</a:t>
            </a:fld>
            <a:endParaRPr lang="pt-BR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FC4BBAD-AC08-46EB-B190-41A6DE616CD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68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508BFE41-001C-4DD3-860C-78558002ACB4}"/>
              </a:ext>
            </a:extLst>
          </p:cNvPr>
          <p:cNvSpPr txBox="1"/>
          <p:nvPr/>
        </p:nvSpPr>
        <p:spPr>
          <a:xfrm>
            <a:off x="1769949" y="1586403"/>
            <a:ext cx="34567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 w="57150">
                  <a:solidFill>
                    <a:srgbClr val="FFFFFF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802D654-EED5-40CB-AC73-A43C07B92E18}"/>
              </a:ext>
            </a:extLst>
          </p:cNvPr>
          <p:cNvSpPr/>
          <p:nvPr/>
        </p:nvSpPr>
        <p:spPr>
          <a:xfrm>
            <a:off x="362706" y="7001588"/>
            <a:ext cx="6132588" cy="96253"/>
          </a:xfrm>
          <a:prstGeom prst="rect">
            <a:avLst/>
          </a:prstGeom>
          <a:gradFill flip="none" rotWithShape="1">
            <a:gsLst>
              <a:gs pos="0">
                <a:srgbClr val="017AD7"/>
              </a:gs>
              <a:gs pos="52000">
                <a:schemeClr val="bg1">
                  <a:lumMod val="95000"/>
                </a:schemeClr>
              </a:gs>
              <a:gs pos="7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2A81D2-2273-4BE7-BE4F-8C41A3D7241F}"/>
              </a:ext>
            </a:extLst>
          </p:cNvPr>
          <p:cNvSpPr txBox="1"/>
          <p:nvPr/>
        </p:nvSpPr>
        <p:spPr>
          <a:xfrm>
            <a:off x="362706" y="4983981"/>
            <a:ext cx="613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" panose="020B0806030902050204" pitchFamily="34" charset="0"/>
              </a:rPr>
              <a:t>NAVEGAÇÃO NA WEB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C130D6A-9916-46D8-8724-AACABE3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29310"/>
            <a:ext cx="6858000" cy="117669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56BEEB-3529-4EDF-A33B-FB735DFA1B9D}"/>
              </a:ext>
            </a:extLst>
          </p:cNvPr>
          <p:cNvSpPr txBox="1"/>
          <p:nvPr/>
        </p:nvSpPr>
        <p:spPr>
          <a:xfrm>
            <a:off x="362706" y="7459579"/>
            <a:ext cx="613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Aprenda atalhos úteis para navegar na web de forma mais rápida e eficiente, como atualizar páginas e abrir novas abas no navegador.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8BD26FF-1C1C-4F80-83FD-CF2CDA3F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bg2">
                    <a:lumMod val="25000"/>
                  </a:schemeClr>
                </a:solidFill>
              </a:rPr>
              <a:t>ATALHOS DO WINDOWS PARA PIRATAS DA EFICIÊNCIA - MOISÉS HILEL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AA5A506-7B7C-4D31-AECB-8BD80D35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>
                <a:solidFill>
                  <a:schemeClr val="bg2">
                    <a:lumMod val="25000"/>
                  </a:schemeClr>
                </a:solidFill>
              </a:rPr>
              <a:t>11</a:t>
            </a:fld>
            <a:endParaRPr lang="pt-BR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7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componente">
            <a:extLst>
              <a:ext uri="{FF2B5EF4-FFF2-40B4-BE49-F238E27FC236}">
                <a16:creationId xmlns:a16="http://schemas.microsoft.com/office/drawing/2014/main" id="{9B43B563-5919-4FC1-87B3-D7E1A17538A1}"/>
              </a:ext>
            </a:extLst>
          </p:cNvPr>
          <p:cNvSpPr txBox="1"/>
          <p:nvPr/>
        </p:nvSpPr>
        <p:spPr>
          <a:xfrm>
            <a:off x="684490" y="813007"/>
            <a:ext cx="4158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Navegação na Web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E45E6D2-FF5E-4FF5-A02F-F45890DC88E8}"/>
              </a:ext>
            </a:extLst>
          </p:cNvPr>
          <p:cNvSpPr/>
          <p:nvPr/>
        </p:nvSpPr>
        <p:spPr>
          <a:xfrm>
            <a:off x="568854" y="0"/>
            <a:ext cx="128336" cy="1440000"/>
          </a:xfrm>
          <a:prstGeom prst="rect">
            <a:avLst/>
          </a:prstGeom>
          <a:gradFill flip="none" rotWithShape="1">
            <a:gsLst>
              <a:gs pos="0">
                <a:srgbClr val="017AD7"/>
              </a:gs>
              <a:gs pos="52000">
                <a:schemeClr val="bg1">
                  <a:lumMod val="95000"/>
                </a:schemeClr>
              </a:gs>
              <a:gs pos="7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0BB2C0E-591B-40EE-9818-483C2A678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29310"/>
            <a:ext cx="6858000" cy="11766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3010712-03C6-4874-A793-19E72FEB5201}"/>
              </a:ext>
            </a:extLst>
          </p:cNvPr>
          <p:cNvSpPr txBox="1"/>
          <p:nvPr/>
        </p:nvSpPr>
        <p:spPr>
          <a:xfrm>
            <a:off x="568854" y="2864341"/>
            <a:ext cx="57356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Atualizar Página</a:t>
            </a:r>
          </a:p>
          <a:p>
            <a:r>
              <a:rPr lang="pt-BR" dirty="0"/>
              <a:t>F5: Atualizar página</a:t>
            </a:r>
          </a:p>
          <a:p>
            <a:pPr lvl="1"/>
            <a:r>
              <a:rPr lang="pt-BR" dirty="0"/>
              <a:t>Exemplo: Precisa ver as atualizações de um site? Pressione F5 para recarregar a página.</a:t>
            </a:r>
          </a:p>
          <a:p>
            <a:pPr lvl="1"/>
            <a:endParaRPr lang="pt-BR" dirty="0"/>
          </a:p>
          <a:p>
            <a:r>
              <a:rPr lang="pt-BR" b="1" dirty="0"/>
              <a:t>Abrir Nova Aba</a:t>
            </a:r>
          </a:p>
          <a:p>
            <a:r>
              <a:rPr lang="pt-BR" dirty="0" err="1"/>
              <a:t>Ctrl</a:t>
            </a:r>
            <a:r>
              <a:rPr lang="pt-BR" dirty="0"/>
              <a:t> + T: Abrir uma nova aba no navegador</a:t>
            </a:r>
          </a:p>
          <a:p>
            <a:pPr lvl="1"/>
            <a:r>
              <a:rPr lang="pt-BR" dirty="0"/>
              <a:t>Exemplo: Quer abrir um novo site sem fechar o que já está visualizando? Use </a:t>
            </a:r>
            <a:r>
              <a:rPr lang="pt-BR" dirty="0" err="1"/>
              <a:t>Ctrl</a:t>
            </a:r>
            <a:r>
              <a:rPr lang="pt-BR" dirty="0"/>
              <a:t> + T para abrir uma nova aba.</a:t>
            </a:r>
          </a:p>
          <a:p>
            <a:pPr lvl="1"/>
            <a:endParaRPr lang="pt-BR" dirty="0"/>
          </a:p>
          <a:p>
            <a:r>
              <a:rPr lang="pt-BR" b="1" dirty="0"/>
              <a:t>Alternar entre abas</a:t>
            </a:r>
          </a:p>
          <a:p>
            <a:r>
              <a:rPr lang="pt-BR" dirty="0" err="1"/>
              <a:t>Ctrl</a:t>
            </a:r>
            <a:r>
              <a:rPr lang="pt-BR" dirty="0"/>
              <a:t> + </a:t>
            </a:r>
            <a:r>
              <a:rPr lang="pt-BR" dirty="0" err="1"/>
              <a:t>Tab</a:t>
            </a:r>
            <a:r>
              <a:rPr lang="pt-BR" dirty="0"/>
              <a:t>: Alterna para a próxima aba aberta.</a:t>
            </a:r>
          </a:p>
          <a:p>
            <a:endParaRPr lang="pt-BR" dirty="0"/>
          </a:p>
          <a:p>
            <a:r>
              <a:rPr lang="pt-BR" dirty="0" err="1"/>
              <a:t>Ctrl</a:t>
            </a:r>
            <a:r>
              <a:rPr lang="pt-BR" dirty="0"/>
              <a:t> + Shift + </a:t>
            </a:r>
            <a:r>
              <a:rPr lang="pt-BR" dirty="0" err="1"/>
              <a:t>Tab</a:t>
            </a:r>
            <a:r>
              <a:rPr lang="pt-BR" dirty="0"/>
              <a:t>: Alterna para a aba anterior.</a:t>
            </a:r>
          </a:p>
          <a:p>
            <a:endParaRPr lang="pt-BR" dirty="0"/>
          </a:p>
          <a:p>
            <a:r>
              <a:rPr lang="pt-BR" b="1" dirty="0"/>
              <a:t>Ir para a próxima página</a:t>
            </a:r>
          </a:p>
          <a:p>
            <a:r>
              <a:rPr lang="pt-BR" dirty="0" err="1"/>
              <a:t>Alt</a:t>
            </a:r>
            <a:r>
              <a:rPr lang="pt-BR" dirty="0"/>
              <a:t> + Seta para a direita: Avança para a próxima página na história do navegador.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ACA6C3-5CFB-4225-83F4-B6AC4122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bg2">
                    <a:lumMod val="25000"/>
                  </a:schemeClr>
                </a:solidFill>
              </a:rPr>
              <a:t>ATALHOS DO WINDOWS PARA PIRATAS DA EFICIÊNCIA - MOISÉS HILEL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1A6F2E-7E6C-45CE-BB07-B9BA649C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>
                <a:solidFill>
                  <a:schemeClr val="bg2">
                    <a:lumMod val="25000"/>
                  </a:schemeClr>
                </a:solidFill>
              </a:rPr>
              <a:t>12</a:t>
            </a:fld>
            <a:endParaRPr lang="pt-BR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7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FC4BBAD-AC08-46EB-B190-41A6DE616CD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68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508BFE41-001C-4DD3-860C-78558002ACB4}"/>
              </a:ext>
            </a:extLst>
          </p:cNvPr>
          <p:cNvSpPr txBox="1"/>
          <p:nvPr/>
        </p:nvSpPr>
        <p:spPr>
          <a:xfrm>
            <a:off x="1785991" y="1586403"/>
            <a:ext cx="34567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 w="57150">
                  <a:solidFill>
                    <a:srgbClr val="FFFFFF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802D654-EED5-40CB-AC73-A43C07B92E18}"/>
              </a:ext>
            </a:extLst>
          </p:cNvPr>
          <p:cNvSpPr/>
          <p:nvPr/>
        </p:nvSpPr>
        <p:spPr>
          <a:xfrm>
            <a:off x="362706" y="7001588"/>
            <a:ext cx="6132588" cy="96253"/>
          </a:xfrm>
          <a:prstGeom prst="rect">
            <a:avLst/>
          </a:prstGeom>
          <a:gradFill flip="none" rotWithShape="1">
            <a:gsLst>
              <a:gs pos="0">
                <a:srgbClr val="017AD7"/>
              </a:gs>
              <a:gs pos="52000">
                <a:schemeClr val="bg1">
                  <a:lumMod val="95000"/>
                </a:schemeClr>
              </a:gs>
              <a:gs pos="7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2A81D2-2273-4BE7-BE4F-8C41A3D7241F}"/>
              </a:ext>
            </a:extLst>
          </p:cNvPr>
          <p:cNvSpPr txBox="1"/>
          <p:nvPr/>
        </p:nvSpPr>
        <p:spPr>
          <a:xfrm>
            <a:off x="362706" y="4983981"/>
            <a:ext cx="613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" panose="020B0806030902050204" pitchFamily="34" charset="0"/>
              </a:rPr>
              <a:t>CONTROLE DO SISTEMA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C130D6A-9916-46D8-8724-AACABE3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29310"/>
            <a:ext cx="6858000" cy="117669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56BEEB-3529-4EDF-A33B-FB735DFA1B9D}"/>
              </a:ext>
            </a:extLst>
          </p:cNvPr>
          <p:cNvSpPr txBox="1"/>
          <p:nvPr/>
        </p:nvSpPr>
        <p:spPr>
          <a:xfrm>
            <a:off x="362706" y="7459579"/>
            <a:ext cx="613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Explorando atalhos úteis para controlar o sistema e acessar rapidamente as configurações essenciais do Windows.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50CA592-FD49-40FE-9D2E-FAF489A1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bg2">
                    <a:lumMod val="25000"/>
                  </a:schemeClr>
                </a:solidFill>
              </a:rPr>
              <a:t>ATALHOS DO WINDOWS PARA PIRATAS DA EFICIÊNCIA - MOISÉS HILEL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C4FAA51-8093-488C-966C-DAA5BEF7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>
                <a:solidFill>
                  <a:schemeClr val="bg2">
                    <a:lumMod val="25000"/>
                  </a:schemeClr>
                </a:solidFill>
              </a:rPr>
              <a:t>13</a:t>
            </a:fld>
            <a:endParaRPr lang="pt-BR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1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componente">
            <a:extLst>
              <a:ext uri="{FF2B5EF4-FFF2-40B4-BE49-F238E27FC236}">
                <a16:creationId xmlns:a16="http://schemas.microsoft.com/office/drawing/2014/main" id="{9B43B563-5919-4FC1-87B3-D7E1A17538A1}"/>
              </a:ext>
            </a:extLst>
          </p:cNvPr>
          <p:cNvSpPr txBox="1"/>
          <p:nvPr/>
        </p:nvSpPr>
        <p:spPr>
          <a:xfrm>
            <a:off x="684490" y="81300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Controle do Sistema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E45E6D2-FF5E-4FF5-A02F-F45890DC88E8}"/>
              </a:ext>
            </a:extLst>
          </p:cNvPr>
          <p:cNvSpPr/>
          <p:nvPr/>
        </p:nvSpPr>
        <p:spPr>
          <a:xfrm>
            <a:off x="568854" y="0"/>
            <a:ext cx="128336" cy="1440000"/>
          </a:xfrm>
          <a:prstGeom prst="rect">
            <a:avLst/>
          </a:prstGeom>
          <a:gradFill flip="none" rotWithShape="1">
            <a:gsLst>
              <a:gs pos="0">
                <a:srgbClr val="017AD7"/>
              </a:gs>
              <a:gs pos="52000">
                <a:schemeClr val="bg1">
                  <a:lumMod val="95000"/>
                </a:schemeClr>
              </a:gs>
              <a:gs pos="7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0BB2C0E-591B-40EE-9818-483C2A678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29310"/>
            <a:ext cx="6858000" cy="11766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3010712-03C6-4874-A793-19E72FEB5201}"/>
              </a:ext>
            </a:extLst>
          </p:cNvPr>
          <p:cNvSpPr txBox="1"/>
          <p:nvPr/>
        </p:nvSpPr>
        <p:spPr>
          <a:xfrm>
            <a:off x="568854" y="2864341"/>
            <a:ext cx="57356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Bloquear o Computador</a:t>
            </a:r>
          </a:p>
          <a:p>
            <a:r>
              <a:rPr lang="pt-BR" dirty="0"/>
              <a:t>Windows + L: Bloquear o computador</a:t>
            </a:r>
          </a:p>
          <a:p>
            <a:r>
              <a:rPr lang="pt-BR" dirty="0"/>
              <a:t>	Exemplo: Vai se afastar do computador e quer garantir 	a segurança? Pressione Windows + L para bloquear a 	tela.</a:t>
            </a:r>
          </a:p>
          <a:p>
            <a:endParaRPr lang="pt-BR" dirty="0"/>
          </a:p>
          <a:p>
            <a:r>
              <a:rPr lang="pt-BR" b="1" dirty="0"/>
              <a:t>Acessar Configurações do Sistema</a:t>
            </a:r>
          </a:p>
          <a:p>
            <a:r>
              <a:rPr lang="pt-BR" dirty="0"/>
              <a:t>Windows + I: Abrir Configurações</a:t>
            </a:r>
          </a:p>
          <a:p>
            <a:r>
              <a:rPr lang="pt-BR" dirty="0"/>
              <a:t>	Exemplo: Precisa ajustar configurações do sistema, 	como rede ou personalização? Use Windows + I para 	acessar rapidamente as Configurações.</a:t>
            </a:r>
          </a:p>
          <a:p>
            <a:endParaRPr lang="pt-BR" dirty="0"/>
          </a:p>
          <a:p>
            <a:r>
              <a:rPr lang="pt-BR" b="1" dirty="0"/>
              <a:t>Acessar Painel de Controle</a:t>
            </a:r>
          </a:p>
          <a:p>
            <a:r>
              <a:rPr lang="pt-BR" dirty="0"/>
              <a:t>Windows + R, depois </a:t>
            </a:r>
            <a:r>
              <a:rPr lang="pt-BR" dirty="0" err="1"/>
              <a:t>control</a:t>
            </a:r>
            <a:r>
              <a:rPr lang="pt-BR" dirty="0"/>
              <a:t>: Abrir o Painel de Controle</a:t>
            </a:r>
          </a:p>
          <a:p>
            <a:r>
              <a:rPr lang="pt-BR" dirty="0"/>
              <a:t>	Exemplo: Precisa acessar configurações mais 	avançadas do sistema? Use Windows + R, digite 	"</a:t>
            </a:r>
            <a:r>
              <a:rPr lang="pt-BR" dirty="0" err="1"/>
              <a:t>control</a:t>
            </a:r>
            <a:r>
              <a:rPr lang="pt-BR" dirty="0"/>
              <a:t>" e pressione </a:t>
            </a:r>
            <a:r>
              <a:rPr lang="pt-BR" dirty="0" err="1"/>
              <a:t>Enter</a:t>
            </a:r>
            <a:r>
              <a:rPr lang="pt-BR" dirty="0"/>
              <a:t> para abrir o Painel de 	Controle.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E0F09F-6E67-4615-8EF9-8FFBF486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bg2">
                    <a:lumMod val="25000"/>
                  </a:schemeClr>
                </a:solidFill>
              </a:rPr>
              <a:t>ATALHOS DO WINDOWS PARA PIRATAS DA EFICIÊNCIA - MOISÉS HILEL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68C2A6-9AB9-4A51-8812-4DC41079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>
                <a:solidFill>
                  <a:schemeClr val="bg2">
                    <a:lumMod val="25000"/>
                  </a:schemeClr>
                </a:solidFill>
              </a:rPr>
              <a:t>14</a:t>
            </a:fld>
            <a:endParaRPr lang="pt-BR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2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componente">
            <a:extLst>
              <a:ext uri="{FF2B5EF4-FFF2-40B4-BE49-F238E27FC236}">
                <a16:creationId xmlns:a16="http://schemas.microsoft.com/office/drawing/2014/main" id="{9B43B563-5919-4FC1-87B3-D7E1A17538A1}"/>
              </a:ext>
            </a:extLst>
          </p:cNvPr>
          <p:cNvSpPr txBox="1"/>
          <p:nvPr/>
        </p:nvSpPr>
        <p:spPr>
          <a:xfrm>
            <a:off x="684490" y="81300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Controle do Sistema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E45E6D2-FF5E-4FF5-A02F-F45890DC88E8}"/>
              </a:ext>
            </a:extLst>
          </p:cNvPr>
          <p:cNvSpPr/>
          <p:nvPr/>
        </p:nvSpPr>
        <p:spPr>
          <a:xfrm>
            <a:off x="568854" y="0"/>
            <a:ext cx="128336" cy="1440000"/>
          </a:xfrm>
          <a:prstGeom prst="rect">
            <a:avLst/>
          </a:prstGeom>
          <a:gradFill flip="none" rotWithShape="1">
            <a:gsLst>
              <a:gs pos="0">
                <a:srgbClr val="017AD7"/>
              </a:gs>
              <a:gs pos="52000">
                <a:schemeClr val="bg1">
                  <a:lumMod val="95000"/>
                </a:schemeClr>
              </a:gs>
              <a:gs pos="7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0BB2C0E-591B-40EE-9818-483C2A678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29310"/>
            <a:ext cx="6858000" cy="11766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3010712-03C6-4874-A793-19E72FEB5201}"/>
              </a:ext>
            </a:extLst>
          </p:cNvPr>
          <p:cNvSpPr txBox="1"/>
          <p:nvPr/>
        </p:nvSpPr>
        <p:spPr>
          <a:xfrm>
            <a:off x="568854" y="2864341"/>
            <a:ext cx="57356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Abrir Configurações de Data e Hora</a:t>
            </a:r>
          </a:p>
          <a:p>
            <a:r>
              <a:rPr lang="pt-BR" dirty="0"/>
              <a:t>Windows + R, depois </a:t>
            </a:r>
            <a:r>
              <a:rPr lang="pt-BR" dirty="0" err="1"/>
              <a:t>timedate.cpl</a:t>
            </a:r>
            <a:r>
              <a:rPr lang="pt-BR" dirty="0"/>
              <a:t>: Abrir Configurações de Data e Hora</a:t>
            </a:r>
          </a:p>
          <a:p>
            <a:r>
              <a:rPr lang="pt-BR" dirty="0"/>
              <a:t>	Exemplo: Quer ajustar manualmente a data ou hora 	do sistema? Use Windows + R, digite "</a:t>
            </a:r>
            <a:r>
              <a:rPr lang="pt-BR" dirty="0" err="1"/>
              <a:t>timedate.cpl</a:t>
            </a:r>
            <a:r>
              <a:rPr lang="pt-BR" dirty="0"/>
              <a:t>" e 	pressione </a:t>
            </a:r>
            <a:r>
              <a:rPr lang="pt-BR" dirty="0" err="1"/>
              <a:t>Enter</a:t>
            </a:r>
            <a:r>
              <a:rPr lang="pt-BR" dirty="0"/>
              <a:t> para abrir as configurações de Data e 	Hora.</a:t>
            </a:r>
          </a:p>
          <a:p>
            <a:endParaRPr lang="pt-BR" dirty="0"/>
          </a:p>
          <a:p>
            <a:r>
              <a:rPr lang="pt-BR" b="1" dirty="0"/>
              <a:t>Ativar Modo Avião</a:t>
            </a:r>
          </a:p>
          <a:p>
            <a:r>
              <a:rPr lang="pt-BR" dirty="0"/>
              <a:t>Windows + A, depois Ativar/Desativar Modo Avião: Ativar/Desativar o Modo Avião</a:t>
            </a:r>
          </a:p>
          <a:p>
            <a:r>
              <a:rPr lang="pt-BR" dirty="0"/>
              <a:t>	Exemplo: Quer desativar todas as conexões sem fio ao 	mesmo tempo? Use Windows + A para abrir o Centro 	de Ações e depois selecione "Ativar/Desativar Modo 	Avião".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20F378-B9A8-4BFB-AE09-8F5CCBBB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ATALHOS DO WINDOWS PARA PIRATAS DA EFICIÊNCIA - MOISÉS HILEL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1CA4B4-9521-4F40-930B-601BF1BB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>
                <a:solidFill>
                  <a:schemeClr val="bg2">
                    <a:lumMod val="25000"/>
                  </a:schemeClr>
                </a:solidFill>
              </a:rPr>
              <a:t>15</a:t>
            </a:fld>
            <a:endParaRPr lang="pt-BR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097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FC4BBAD-AC08-46EB-B190-41A6DE616CD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68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802D654-EED5-40CB-AC73-A43C07B92E18}"/>
              </a:ext>
            </a:extLst>
          </p:cNvPr>
          <p:cNvSpPr/>
          <p:nvPr/>
        </p:nvSpPr>
        <p:spPr>
          <a:xfrm>
            <a:off x="362706" y="7001588"/>
            <a:ext cx="6132588" cy="96253"/>
          </a:xfrm>
          <a:prstGeom prst="rect">
            <a:avLst/>
          </a:prstGeom>
          <a:gradFill flip="none" rotWithShape="1">
            <a:gsLst>
              <a:gs pos="0">
                <a:srgbClr val="017AD7"/>
              </a:gs>
              <a:gs pos="52000">
                <a:schemeClr val="bg1">
                  <a:lumMod val="95000"/>
                </a:schemeClr>
              </a:gs>
              <a:gs pos="7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2A81D2-2273-4BE7-BE4F-8C41A3D7241F}"/>
              </a:ext>
            </a:extLst>
          </p:cNvPr>
          <p:cNvSpPr txBox="1"/>
          <p:nvPr/>
        </p:nvSpPr>
        <p:spPr>
          <a:xfrm>
            <a:off x="362706" y="4983981"/>
            <a:ext cx="613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" panose="020B0806030902050204" pitchFamily="34" charset="0"/>
              </a:rPr>
              <a:t>CONCLUSÃO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C130D6A-9916-46D8-8724-AACABE3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29310"/>
            <a:ext cx="6858000" cy="117669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56BEEB-3529-4EDF-A33B-FB735DFA1B9D}"/>
              </a:ext>
            </a:extLst>
          </p:cNvPr>
          <p:cNvSpPr txBox="1"/>
          <p:nvPr/>
        </p:nvSpPr>
        <p:spPr>
          <a:xfrm>
            <a:off x="362706" y="7459579"/>
            <a:ext cx="613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Dominar esses atalhos do Windows pode melhorar significativamente sua eficiência ao usar o computador. Pratique regularmente esses atalhos em suas atividades diárias e veja como eles podem simplificar sua vida digital.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50CA592-FD49-40FE-9D2E-FAF489A1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bg2">
                    <a:lumMod val="25000"/>
                  </a:schemeClr>
                </a:solidFill>
              </a:rPr>
              <a:t>ATALHOS DO WINDOWS PARA PIRATAS DA EFICIÊNCIA - MOISÉS HILEL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C4FAA51-8093-488C-966C-DAA5BEF7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>
                <a:solidFill>
                  <a:schemeClr val="bg2">
                    <a:lumMod val="25000"/>
                  </a:schemeClr>
                </a:solidFill>
              </a:rPr>
              <a:t>16</a:t>
            </a:fld>
            <a:endParaRPr lang="pt-BR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F3025-C4F9-401C-8DA9-1147F1722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293452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1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73A23CF-0D24-4423-ACDD-322F8308F50E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5F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9B43B563-5919-4FC1-87B3-D7E1A17538A1}"/>
              </a:ext>
            </a:extLst>
          </p:cNvPr>
          <p:cNvSpPr txBox="1"/>
          <p:nvPr/>
        </p:nvSpPr>
        <p:spPr>
          <a:xfrm>
            <a:off x="684490" y="894901"/>
            <a:ext cx="56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5" name="texto_componente">
            <a:extLst>
              <a:ext uri="{FF2B5EF4-FFF2-40B4-BE49-F238E27FC236}">
                <a16:creationId xmlns:a16="http://schemas.microsoft.com/office/drawing/2014/main" id="{6947FF56-7E37-4C7E-AC50-5AD941A460EB}"/>
              </a:ext>
            </a:extLst>
          </p:cNvPr>
          <p:cNvSpPr txBox="1"/>
          <p:nvPr/>
        </p:nvSpPr>
        <p:spPr>
          <a:xfrm>
            <a:off x="684490" y="2838379"/>
            <a:ext cx="56046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Esse Ebook foi gerado por IA, e diagramado por humano.</a:t>
            </a:r>
          </a:p>
          <a:p>
            <a:pPr algn="ctr"/>
            <a:r>
              <a:rPr lang="pt-BR" sz="1600" dirty="0"/>
              <a:t>O passo a passo você pode encontra no GitHub do Felipe Aguiar, que me instruiu até aqui.</a:t>
            </a:r>
          </a:p>
          <a:p>
            <a:pPr algn="ctr"/>
            <a:endParaRPr lang="pt-BR" sz="1600" dirty="0"/>
          </a:p>
          <a:p>
            <a:pPr algn="ctr"/>
            <a:r>
              <a:rPr lang="pt-BR" sz="1600" dirty="0"/>
              <a:t>GitHub Felipe Aguiar - </a:t>
            </a:r>
            <a:r>
              <a:rPr lang="pt-BR" sz="1600" dirty="0">
                <a:hlinkClick r:id="rId2"/>
              </a:rPr>
              <a:t>AQUI</a:t>
            </a:r>
            <a:endParaRPr lang="pt-BR" sz="1600" dirty="0"/>
          </a:p>
          <a:p>
            <a:pPr algn="ctr"/>
            <a:endParaRPr lang="pt-BR" sz="1600" dirty="0"/>
          </a:p>
          <a:p>
            <a:pPr algn="ctr"/>
            <a:endParaRPr lang="pt-BR" sz="1600" dirty="0"/>
          </a:p>
          <a:p>
            <a:pPr algn="ctr"/>
            <a:endParaRPr lang="pt-BR" sz="1600" dirty="0"/>
          </a:p>
        </p:txBody>
      </p:sp>
      <p:sp>
        <p:nvSpPr>
          <p:cNvPr id="6" name="subtitulo_componente">
            <a:extLst>
              <a:ext uri="{FF2B5EF4-FFF2-40B4-BE49-F238E27FC236}">
                <a16:creationId xmlns:a16="http://schemas.microsoft.com/office/drawing/2014/main" id="{FEB8165F-4359-4E71-95E3-5259D7885CE6}"/>
              </a:ext>
            </a:extLst>
          </p:cNvPr>
          <p:cNvSpPr txBox="1"/>
          <p:nvPr/>
        </p:nvSpPr>
        <p:spPr>
          <a:xfrm>
            <a:off x="684490" y="1520893"/>
            <a:ext cx="56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OBRIGADO POR LER ATÉ AQUI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E45E6D2-FF5E-4FF5-A02F-F45890DC88E8}"/>
              </a:ext>
            </a:extLst>
          </p:cNvPr>
          <p:cNvSpPr/>
          <p:nvPr/>
        </p:nvSpPr>
        <p:spPr>
          <a:xfrm>
            <a:off x="568854" y="0"/>
            <a:ext cx="128336" cy="1440000"/>
          </a:xfrm>
          <a:prstGeom prst="rect">
            <a:avLst/>
          </a:prstGeom>
          <a:gradFill flip="none" rotWithShape="1">
            <a:gsLst>
              <a:gs pos="0">
                <a:srgbClr val="017AD7"/>
              </a:gs>
              <a:gs pos="52000">
                <a:schemeClr val="bg1">
                  <a:lumMod val="95000"/>
                </a:schemeClr>
              </a:gs>
              <a:gs pos="7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84918D1-6DC8-4A9E-97D4-88EA1317A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29310"/>
            <a:ext cx="6858000" cy="117669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DE388D-1C1F-4A56-B04D-4E4902D1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ATALHOS DO WINDOWS PARA PIRATAS DA EFICIÊNCIA - MOISÉS HILEL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A978898-D026-43CE-8F40-4EAC924C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>
                <a:solidFill>
                  <a:schemeClr val="bg2">
                    <a:lumMod val="25000"/>
                  </a:schemeClr>
                </a:solidFill>
              </a:rPr>
              <a:t>17</a:t>
            </a:fld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3B157E1-5522-4995-A4B7-AD4BBCD3477C}"/>
              </a:ext>
            </a:extLst>
          </p:cNvPr>
          <p:cNvSpPr/>
          <p:nvPr/>
        </p:nvSpPr>
        <p:spPr>
          <a:xfrm>
            <a:off x="568854" y="5671457"/>
            <a:ext cx="5720291" cy="20621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BB6A8BD-B348-48EE-8D94-716E0D0CDDEA}"/>
              </a:ext>
            </a:extLst>
          </p:cNvPr>
          <p:cNvSpPr/>
          <p:nvPr/>
        </p:nvSpPr>
        <p:spPr>
          <a:xfrm>
            <a:off x="863600" y="6376307"/>
            <a:ext cx="5143500" cy="1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ubtitulo_componente">
            <a:extLst>
              <a:ext uri="{FF2B5EF4-FFF2-40B4-BE49-F238E27FC236}">
                <a16:creationId xmlns:a16="http://schemas.microsoft.com/office/drawing/2014/main" id="{3677A9A1-46BD-4A3F-9FD9-3FAE1F8BA789}"/>
              </a:ext>
            </a:extLst>
          </p:cNvPr>
          <p:cNvSpPr txBox="1"/>
          <p:nvPr/>
        </p:nvSpPr>
        <p:spPr>
          <a:xfrm>
            <a:off x="1327365" y="5786562"/>
            <a:ext cx="56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Autor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C88FAF2-5F32-4CE4-88D3-C88E8678F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2" y="5823662"/>
            <a:ext cx="426291" cy="42629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B35A24C-2655-43EE-AF7F-64FDC63BD1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5" b="25047"/>
          <a:stretch/>
        </p:blipFill>
        <p:spPr>
          <a:xfrm>
            <a:off x="889612" y="6525135"/>
            <a:ext cx="945352" cy="103493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4F459FE-1DC2-4BC4-B8B0-23FA300FEEAA}"/>
              </a:ext>
            </a:extLst>
          </p:cNvPr>
          <p:cNvSpPr txBox="1"/>
          <p:nvPr/>
        </p:nvSpPr>
        <p:spPr>
          <a:xfrm>
            <a:off x="2018211" y="6525135"/>
            <a:ext cx="141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Moisés Hilel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4A25062-1F16-4879-AD65-7A86A8F67FEA}"/>
              </a:ext>
            </a:extLst>
          </p:cNvPr>
          <p:cNvSpPr txBox="1"/>
          <p:nvPr/>
        </p:nvSpPr>
        <p:spPr>
          <a:xfrm>
            <a:off x="2013362" y="6866997"/>
            <a:ext cx="32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hlinkClick r:id="rId6"/>
              </a:rPr>
              <a:t>GitHub</a:t>
            </a:r>
            <a:r>
              <a:rPr lang="pt-BR" b="1" dirty="0">
                <a:solidFill>
                  <a:schemeClr val="bg1"/>
                </a:solidFill>
              </a:rPr>
              <a:t> | </a:t>
            </a:r>
            <a:r>
              <a:rPr lang="pt-BR" b="1" dirty="0">
                <a:solidFill>
                  <a:schemeClr val="bg1"/>
                </a:solidFill>
                <a:hlinkClick r:id="rId7"/>
              </a:rPr>
              <a:t>LinkedIn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0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73A23CF-0D24-4423-ACDD-322F8308F50E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5F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9B43B563-5919-4FC1-87B3-D7E1A17538A1}"/>
              </a:ext>
            </a:extLst>
          </p:cNvPr>
          <p:cNvSpPr txBox="1"/>
          <p:nvPr/>
        </p:nvSpPr>
        <p:spPr>
          <a:xfrm>
            <a:off x="684490" y="415929"/>
            <a:ext cx="5604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Desvendando os Atalhos </a:t>
            </a:r>
          </a:p>
          <a:p>
            <a:r>
              <a:rPr lang="pt-BR" sz="3200" dirty="0">
                <a:latin typeface="Impact" panose="020B0806030902050204" pitchFamily="34" charset="0"/>
              </a:rPr>
              <a:t>do Windows</a:t>
            </a:r>
          </a:p>
        </p:txBody>
      </p:sp>
      <p:sp>
        <p:nvSpPr>
          <p:cNvPr id="5" name="texto_componente">
            <a:extLst>
              <a:ext uri="{FF2B5EF4-FFF2-40B4-BE49-F238E27FC236}">
                <a16:creationId xmlns:a16="http://schemas.microsoft.com/office/drawing/2014/main" id="{6947FF56-7E37-4C7E-AC50-5AD941A460EB}"/>
              </a:ext>
            </a:extLst>
          </p:cNvPr>
          <p:cNvSpPr txBox="1"/>
          <p:nvPr/>
        </p:nvSpPr>
        <p:spPr>
          <a:xfrm>
            <a:off x="684490" y="2838379"/>
            <a:ext cx="56046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Antes de mergulharmos nas profundezas dos atalhos do Windows, vamos entender o que são e por que são tão valiosos. Os atalhos são combinações de teclas que executam uma ação específica, permitindo que você realize tarefas com rapidez e facilidade, sem a necessidade de navegar por menus ou cliques excessivos. Eles são como pequenos truques que desbloqueiam todo o potencial do seu sistema operacional Windows.</a:t>
            </a:r>
          </a:p>
          <a:p>
            <a:endParaRPr lang="pt-BR" sz="1600" dirty="0"/>
          </a:p>
        </p:txBody>
      </p:sp>
      <p:sp>
        <p:nvSpPr>
          <p:cNvPr id="6" name="subtitulo_componente">
            <a:extLst>
              <a:ext uri="{FF2B5EF4-FFF2-40B4-BE49-F238E27FC236}">
                <a16:creationId xmlns:a16="http://schemas.microsoft.com/office/drawing/2014/main" id="{FEB8165F-4359-4E71-95E3-5259D7885CE6}"/>
              </a:ext>
            </a:extLst>
          </p:cNvPr>
          <p:cNvSpPr txBox="1"/>
          <p:nvPr/>
        </p:nvSpPr>
        <p:spPr>
          <a:xfrm>
            <a:off x="684490" y="1520893"/>
            <a:ext cx="56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Simplificando sua Experiência Digital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E45E6D2-FF5E-4FF5-A02F-F45890DC88E8}"/>
              </a:ext>
            </a:extLst>
          </p:cNvPr>
          <p:cNvSpPr/>
          <p:nvPr/>
        </p:nvSpPr>
        <p:spPr>
          <a:xfrm>
            <a:off x="568854" y="0"/>
            <a:ext cx="128336" cy="1440000"/>
          </a:xfrm>
          <a:prstGeom prst="rect">
            <a:avLst/>
          </a:prstGeom>
          <a:gradFill flip="none" rotWithShape="1">
            <a:gsLst>
              <a:gs pos="0">
                <a:srgbClr val="017AD7"/>
              </a:gs>
              <a:gs pos="52000">
                <a:schemeClr val="bg1">
                  <a:lumMod val="95000"/>
                </a:schemeClr>
              </a:gs>
              <a:gs pos="7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_windows">
            <a:extLst>
              <a:ext uri="{FF2B5EF4-FFF2-40B4-BE49-F238E27FC236}">
                <a16:creationId xmlns:a16="http://schemas.microsoft.com/office/drawing/2014/main" id="{AB7EF4AE-7A0D-40B9-BF99-A99DE5B789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19"/>
          <a:stretch/>
        </p:blipFill>
        <p:spPr>
          <a:xfrm>
            <a:off x="2062337" y="5713794"/>
            <a:ext cx="2848959" cy="24087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84918D1-6DC8-4A9E-97D4-88EA1317A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29310"/>
            <a:ext cx="6858000" cy="117669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DE388D-1C1F-4A56-B04D-4E4902D1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ATALHOS DO WINDOWS PARA PIRATAS DA EFICIÊNCIA - MOISÉS HILEL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A978898-D026-43CE-8F40-4EAC924C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>
                <a:solidFill>
                  <a:schemeClr val="bg2">
                    <a:lumMod val="25000"/>
                  </a:schemeClr>
                </a:solidFill>
              </a:rPr>
              <a:t>2</a:t>
            </a:fld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FC4BBAD-AC08-46EB-B190-41A6DE616CD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68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508BFE41-001C-4DD3-860C-78558002ACB4}"/>
              </a:ext>
            </a:extLst>
          </p:cNvPr>
          <p:cNvSpPr txBox="1"/>
          <p:nvPr/>
        </p:nvSpPr>
        <p:spPr>
          <a:xfrm>
            <a:off x="1537723" y="1586403"/>
            <a:ext cx="34567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 w="57150">
                  <a:solidFill>
                    <a:srgbClr val="FFFFFF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802D654-EED5-40CB-AC73-A43C07B92E18}"/>
              </a:ext>
            </a:extLst>
          </p:cNvPr>
          <p:cNvSpPr/>
          <p:nvPr/>
        </p:nvSpPr>
        <p:spPr>
          <a:xfrm>
            <a:off x="362706" y="7001587"/>
            <a:ext cx="6132588" cy="96253"/>
          </a:xfrm>
          <a:prstGeom prst="rect">
            <a:avLst/>
          </a:prstGeom>
          <a:gradFill flip="none" rotWithShape="1">
            <a:gsLst>
              <a:gs pos="0">
                <a:srgbClr val="017AD7"/>
              </a:gs>
              <a:gs pos="52000">
                <a:schemeClr val="bg1">
                  <a:lumMod val="95000"/>
                </a:schemeClr>
              </a:gs>
              <a:gs pos="7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3EAA65A-2ACD-492A-A26E-AB3F88891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29310"/>
            <a:ext cx="6858000" cy="11766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C1E14B3-7514-42E6-9AC5-3D639E9B2482}"/>
              </a:ext>
            </a:extLst>
          </p:cNvPr>
          <p:cNvSpPr txBox="1"/>
          <p:nvPr/>
        </p:nvSpPr>
        <p:spPr>
          <a:xfrm>
            <a:off x="362706" y="4983981"/>
            <a:ext cx="613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" panose="020B0806030902050204" pitchFamily="34" charset="0"/>
              </a:rPr>
              <a:t>ATALHOS BÁSICOS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03A6748-5BA2-4D3B-9EC3-492146505010}"/>
              </a:ext>
            </a:extLst>
          </p:cNvPr>
          <p:cNvSpPr txBox="1"/>
          <p:nvPr/>
        </p:nvSpPr>
        <p:spPr>
          <a:xfrm>
            <a:off x="362706" y="7459579"/>
            <a:ext cx="613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Este capítulo cobre os atalhos de teclado mais fundamentais, que são amplamente utilizados para realizar operações básicas como copiar, colar e cortar texto ou arquivos.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70F2BF69-1428-43BF-B419-2B56FA35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ATALHOS DO WINDOWS PARA PIRATAS DA EFICIÊNCIA - MOISÉS HILEL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D6BB3562-A6E5-4EAE-9296-8CB866C2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>
                <a:solidFill>
                  <a:schemeClr val="bg2">
                    <a:lumMod val="25000"/>
                  </a:schemeClr>
                </a:solidFill>
              </a:rPr>
              <a:t>3</a:t>
            </a:fld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0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componente">
            <a:extLst>
              <a:ext uri="{FF2B5EF4-FFF2-40B4-BE49-F238E27FC236}">
                <a16:creationId xmlns:a16="http://schemas.microsoft.com/office/drawing/2014/main" id="{9B43B563-5919-4FC1-87B3-D7E1A17538A1}"/>
              </a:ext>
            </a:extLst>
          </p:cNvPr>
          <p:cNvSpPr txBox="1"/>
          <p:nvPr/>
        </p:nvSpPr>
        <p:spPr>
          <a:xfrm>
            <a:off x="684490" y="813007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Atalhos Básicos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E45E6D2-FF5E-4FF5-A02F-F45890DC88E8}"/>
              </a:ext>
            </a:extLst>
          </p:cNvPr>
          <p:cNvSpPr/>
          <p:nvPr/>
        </p:nvSpPr>
        <p:spPr>
          <a:xfrm>
            <a:off x="568854" y="0"/>
            <a:ext cx="128336" cy="1440000"/>
          </a:xfrm>
          <a:prstGeom prst="rect">
            <a:avLst/>
          </a:prstGeom>
          <a:gradFill flip="none" rotWithShape="1">
            <a:gsLst>
              <a:gs pos="0">
                <a:srgbClr val="017AD7"/>
              </a:gs>
              <a:gs pos="52000">
                <a:schemeClr val="bg1">
                  <a:lumMod val="95000"/>
                </a:schemeClr>
              </a:gs>
              <a:gs pos="7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0BB2C0E-591B-40EE-9818-483C2A678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29310"/>
            <a:ext cx="6858000" cy="11766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3010712-03C6-4874-A793-19E72FEB5201}"/>
              </a:ext>
            </a:extLst>
          </p:cNvPr>
          <p:cNvSpPr txBox="1"/>
          <p:nvPr/>
        </p:nvSpPr>
        <p:spPr>
          <a:xfrm>
            <a:off x="568854" y="2864341"/>
            <a:ext cx="57356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Esses são os atalhos mais utilizados e podem ser aplicados em praticamente qualquer situação.</a:t>
            </a:r>
          </a:p>
          <a:p>
            <a:endParaRPr lang="pt-BR" dirty="0"/>
          </a:p>
          <a:p>
            <a:r>
              <a:rPr lang="pt-BR" b="1" dirty="0" err="1"/>
              <a:t>Ctrl</a:t>
            </a:r>
            <a:r>
              <a:rPr lang="pt-BR" b="1" dirty="0"/>
              <a:t> + C: Copiar</a:t>
            </a:r>
          </a:p>
          <a:p>
            <a:r>
              <a:rPr lang="pt-BR" dirty="0"/>
              <a:t>	Exemplo: Selecionou um texto importante em um 	documento? Pressione </a:t>
            </a:r>
            <a:r>
              <a:rPr lang="pt-BR" dirty="0" err="1"/>
              <a:t>Ctrl</a:t>
            </a:r>
            <a:r>
              <a:rPr lang="pt-BR" dirty="0"/>
              <a:t> + C para copiá-lo.</a:t>
            </a:r>
          </a:p>
          <a:p>
            <a:endParaRPr lang="pt-BR" dirty="0"/>
          </a:p>
          <a:p>
            <a:r>
              <a:rPr lang="pt-BR" b="1" dirty="0" err="1"/>
              <a:t>Ctrl</a:t>
            </a:r>
            <a:r>
              <a:rPr lang="pt-BR" b="1" dirty="0"/>
              <a:t> + V: Colar</a:t>
            </a:r>
          </a:p>
          <a:p>
            <a:r>
              <a:rPr lang="pt-BR" dirty="0"/>
              <a:t>	Exemplo: Após copiar o texto, vá até o local desejado e 	pressione </a:t>
            </a:r>
            <a:r>
              <a:rPr lang="pt-BR" dirty="0" err="1"/>
              <a:t>Ctrl</a:t>
            </a:r>
            <a:r>
              <a:rPr lang="pt-BR" dirty="0"/>
              <a:t> + V para colar.</a:t>
            </a:r>
          </a:p>
          <a:p>
            <a:endParaRPr lang="pt-BR" dirty="0"/>
          </a:p>
          <a:p>
            <a:r>
              <a:rPr lang="pt-BR" b="1" dirty="0" err="1"/>
              <a:t>Ctrl</a:t>
            </a:r>
            <a:r>
              <a:rPr lang="pt-BR" b="1" dirty="0"/>
              <a:t> + X: Cortar</a:t>
            </a:r>
          </a:p>
          <a:p>
            <a:r>
              <a:rPr lang="pt-BR" dirty="0"/>
              <a:t>	Exemplo: Quer mover uma frase de um parágrafo para 	outro? Selecione a frase, pressione </a:t>
            </a:r>
            <a:r>
              <a:rPr lang="pt-BR" dirty="0" err="1"/>
              <a:t>Ctrl</a:t>
            </a:r>
            <a:r>
              <a:rPr lang="pt-BR" dirty="0"/>
              <a:t> + X e depois 	</a:t>
            </a:r>
            <a:r>
              <a:rPr lang="pt-BR" dirty="0" err="1"/>
              <a:t>Ctrl</a:t>
            </a:r>
            <a:r>
              <a:rPr lang="pt-BR" dirty="0"/>
              <a:t> + V no novo local.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AA4255-8E0A-4C60-8EE1-4C7F82EB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bg2">
                    <a:lumMod val="25000"/>
                  </a:schemeClr>
                </a:solidFill>
              </a:rPr>
              <a:t>ATALHOS DO WINDOWS PARA PIRATAS DA EFICIÊNCIA - MOISÉS HILEL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4273D0-059C-4653-8B4E-5373630B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>
                <a:solidFill>
                  <a:schemeClr val="bg2">
                    <a:lumMod val="25000"/>
                  </a:schemeClr>
                </a:solidFill>
              </a:rPr>
              <a:t>4</a:t>
            </a:fld>
            <a:endParaRPr lang="pt-BR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3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FC4BBAD-AC08-46EB-B190-41A6DE616CD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68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508BFE41-001C-4DD3-860C-78558002ACB4}"/>
              </a:ext>
            </a:extLst>
          </p:cNvPr>
          <p:cNvSpPr txBox="1"/>
          <p:nvPr/>
        </p:nvSpPr>
        <p:spPr>
          <a:xfrm>
            <a:off x="1723351" y="1586403"/>
            <a:ext cx="34567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 w="57150">
                  <a:solidFill>
                    <a:srgbClr val="FFFFFF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802D654-EED5-40CB-AC73-A43C07B92E18}"/>
              </a:ext>
            </a:extLst>
          </p:cNvPr>
          <p:cNvSpPr/>
          <p:nvPr/>
        </p:nvSpPr>
        <p:spPr>
          <a:xfrm>
            <a:off x="362706" y="7001588"/>
            <a:ext cx="6132588" cy="96253"/>
          </a:xfrm>
          <a:prstGeom prst="rect">
            <a:avLst/>
          </a:prstGeom>
          <a:gradFill flip="none" rotWithShape="1">
            <a:gsLst>
              <a:gs pos="0">
                <a:srgbClr val="017AD7"/>
              </a:gs>
              <a:gs pos="52000">
                <a:schemeClr val="bg1">
                  <a:lumMod val="95000"/>
                </a:schemeClr>
              </a:gs>
              <a:gs pos="7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FB3E60-8830-4E27-8E8D-D8FCE6D50CB9}"/>
              </a:ext>
            </a:extLst>
          </p:cNvPr>
          <p:cNvSpPr txBox="1"/>
          <p:nvPr/>
        </p:nvSpPr>
        <p:spPr>
          <a:xfrm>
            <a:off x="362706" y="4983981"/>
            <a:ext cx="613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" panose="020B0806030902050204" pitchFamily="34" charset="0"/>
              </a:rPr>
              <a:t>NAVEGAÇÃO NO SISTEMA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1F6EB3A-AFCE-4DD7-A8D7-F9287B0CC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29310"/>
            <a:ext cx="6858000" cy="117669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7679430-0385-4636-A67E-6B35A7F50BF0}"/>
              </a:ext>
            </a:extLst>
          </p:cNvPr>
          <p:cNvSpPr txBox="1"/>
          <p:nvPr/>
        </p:nvSpPr>
        <p:spPr>
          <a:xfrm>
            <a:off x="362706" y="7459579"/>
            <a:ext cx="613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Aprenda a navegar de forma eficiente entre diferentes janelas e acessar rapidamente o Gerenciador de Tarefas para monitorar ou finalizar processos.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F1C20CC-B5DF-43B8-875E-77FA62F4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bg2">
                    <a:lumMod val="25000"/>
                  </a:schemeClr>
                </a:solidFill>
              </a:rPr>
              <a:t>ATALHOS DO WINDOWS PARA PIRATAS DA EFICIÊNCIA - MOISÉS HILEL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3D2C109-4D48-4393-87D4-46C2B86B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>
                <a:solidFill>
                  <a:schemeClr val="bg2">
                    <a:lumMod val="25000"/>
                  </a:schemeClr>
                </a:solidFill>
              </a:rPr>
              <a:t>5</a:t>
            </a:fld>
            <a:endParaRPr lang="pt-BR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91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componente">
            <a:extLst>
              <a:ext uri="{FF2B5EF4-FFF2-40B4-BE49-F238E27FC236}">
                <a16:creationId xmlns:a16="http://schemas.microsoft.com/office/drawing/2014/main" id="{9B43B563-5919-4FC1-87B3-D7E1A17538A1}"/>
              </a:ext>
            </a:extLst>
          </p:cNvPr>
          <p:cNvSpPr txBox="1"/>
          <p:nvPr/>
        </p:nvSpPr>
        <p:spPr>
          <a:xfrm>
            <a:off x="684490" y="813007"/>
            <a:ext cx="4937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Navegação no Sistema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E45E6D2-FF5E-4FF5-A02F-F45890DC88E8}"/>
              </a:ext>
            </a:extLst>
          </p:cNvPr>
          <p:cNvSpPr/>
          <p:nvPr/>
        </p:nvSpPr>
        <p:spPr>
          <a:xfrm>
            <a:off x="568854" y="0"/>
            <a:ext cx="128336" cy="1440000"/>
          </a:xfrm>
          <a:prstGeom prst="rect">
            <a:avLst/>
          </a:prstGeom>
          <a:gradFill flip="none" rotWithShape="1">
            <a:gsLst>
              <a:gs pos="0">
                <a:srgbClr val="017AD7"/>
              </a:gs>
              <a:gs pos="52000">
                <a:schemeClr val="bg1">
                  <a:lumMod val="95000"/>
                </a:schemeClr>
              </a:gs>
              <a:gs pos="7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0BB2C0E-591B-40EE-9818-483C2A678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29310"/>
            <a:ext cx="6858000" cy="11766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3010712-03C6-4874-A793-19E72FEB5201}"/>
              </a:ext>
            </a:extLst>
          </p:cNvPr>
          <p:cNvSpPr txBox="1"/>
          <p:nvPr/>
        </p:nvSpPr>
        <p:spPr>
          <a:xfrm>
            <a:off x="568854" y="2864341"/>
            <a:ext cx="57356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Alternar entre janelas</a:t>
            </a:r>
          </a:p>
          <a:p>
            <a:r>
              <a:rPr lang="pt-BR" dirty="0" err="1"/>
              <a:t>Alt</a:t>
            </a:r>
            <a:r>
              <a:rPr lang="pt-BR" dirty="0"/>
              <a:t> + </a:t>
            </a:r>
            <a:r>
              <a:rPr lang="pt-BR" dirty="0" err="1"/>
              <a:t>Tab</a:t>
            </a:r>
            <a:r>
              <a:rPr lang="pt-BR" dirty="0"/>
              <a:t>: Alternar entre janelas abertas</a:t>
            </a:r>
          </a:p>
          <a:p>
            <a:r>
              <a:rPr lang="pt-BR" dirty="0"/>
              <a:t>	Exemplo: Está trabalhando em um relatório e precisa 	verificar um e-mail? Pressione </a:t>
            </a:r>
            <a:r>
              <a:rPr lang="pt-BR" dirty="0" err="1"/>
              <a:t>Alt</a:t>
            </a:r>
            <a:r>
              <a:rPr lang="pt-BR" dirty="0"/>
              <a:t> + </a:t>
            </a:r>
            <a:r>
              <a:rPr lang="pt-BR" dirty="0" err="1"/>
              <a:t>Tab</a:t>
            </a:r>
            <a:r>
              <a:rPr lang="pt-BR" dirty="0"/>
              <a:t> para alternar 	rapidamente entre as janelas.</a:t>
            </a:r>
          </a:p>
          <a:p>
            <a:endParaRPr lang="pt-BR" dirty="0"/>
          </a:p>
          <a:p>
            <a:r>
              <a:rPr lang="pt-BR" b="1" dirty="0"/>
              <a:t>Acessar o Gerenciador de Tarefas</a:t>
            </a:r>
          </a:p>
          <a:p>
            <a:r>
              <a:rPr lang="pt-BR" dirty="0" err="1"/>
              <a:t>Ctrl</a:t>
            </a:r>
            <a:r>
              <a:rPr lang="pt-BR" dirty="0"/>
              <a:t> + Shift + </a:t>
            </a:r>
            <a:r>
              <a:rPr lang="pt-BR" dirty="0" err="1"/>
              <a:t>Esc</a:t>
            </a:r>
            <a:r>
              <a:rPr lang="pt-BR" dirty="0"/>
              <a:t>: Abrir o Gerenciador de Tarefas</a:t>
            </a:r>
          </a:p>
          <a:p>
            <a:r>
              <a:rPr lang="pt-BR" dirty="0"/>
              <a:t>	Exemplo: O sistema ficou lento e você quer verificar os 	processos em execução? Use </a:t>
            </a:r>
            <a:r>
              <a:rPr lang="pt-BR" dirty="0" err="1"/>
              <a:t>Ctrl</a:t>
            </a:r>
            <a:r>
              <a:rPr lang="pt-BR" dirty="0"/>
              <a:t> + Shift + </a:t>
            </a:r>
            <a:r>
              <a:rPr lang="pt-BR" dirty="0" err="1"/>
              <a:t>Esc</a:t>
            </a:r>
            <a:r>
              <a:rPr lang="pt-BR" dirty="0"/>
              <a:t> para 	abrir o Gerenciador de Tarefas.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41CBF4-DA1D-40CE-91E7-1C727FCA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bg2">
                    <a:lumMod val="25000"/>
                  </a:schemeClr>
                </a:solidFill>
              </a:rPr>
              <a:t>ATALHOS DO WINDOWS PARA PIRATAS DA EFICIÊNCIA - MOISÉS HILEL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663368-E8F3-489E-A99A-84382E90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>
                <a:solidFill>
                  <a:schemeClr val="bg2">
                    <a:lumMod val="25000"/>
                  </a:schemeClr>
                </a:solidFill>
              </a:rPr>
              <a:t>6</a:t>
            </a:fld>
            <a:endParaRPr lang="pt-BR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1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FC4BBAD-AC08-46EB-B190-41A6DE616CD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68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508BFE41-001C-4DD3-860C-78558002ACB4}"/>
              </a:ext>
            </a:extLst>
          </p:cNvPr>
          <p:cNvSpPr txBox="1"/>
          <p:nvPr/>
        </p:nvSpPr>
        <p:spPr>
          <a:xfrm>
            <a:off x="1769949" y="1586403"/>
            <a:ext cx="34567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 w="57150">
                  <a:solidFill>
                    <a:srgbClr val="FFFFFF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802D654-EED5-40CB-AC73-A43C07B92E18}"/>
              </a:ext>
            </a:extLst>
          </p:cNvPr>
          <p:cNvSpPr/>
          <p:nvPr/>
        </p:nvSpPr>
        <p:spPr>
          <a:xfrm>
            <a:off x="362706" y="7001588"/>
            <a:ext cx="6132588" cy="96253"/>
          </a:xfrm>
          <a:prstGeom prst="rect">
            <a:avLst/>
          </a:prstGeom>
          <a:gradFill flip="none" rotWithShape="1">
            <a:gsLst>
              <a:gs pos="0">
                <a:srgbClr val="017AD7"/>
              </a:gs>
              <a:gs pos="52000">
                <a:schemeClr val="bg1">
                  <a:lumMod val="95000"/>
                </a:schemeClr>
              </a:gs>
              <a:gs pos="7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2A81D2-2273-4BE7-BE4F-8C41A3D7241F}"/>
              </a:ext>
            </a:extLst>
          </p:cNvPr>
          <p:cNvSpPr txBox="1"/>
          <p:nvPr/>
        </p:nvSpPr>
        <p:spPr>
          <a:xfrm>
            <a:off x="362706" y="4983981"/>
            <a:ext cx="613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" panose="020B0806030902050204" pitchFamily="34" charset="0"/>
              </a:rPr>
              <a:t>GERENCIAMENTO DE ARQUIVOS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C130D6A-9916-46D8-8724-AACABE3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29310"/>
            <a:ext cx="6858000" cy="117669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56BEEB-3529-4EDF-A33B-FB735DFA1B9D}"/>
              </a:ext>
            </a:extLst>
          </p:cNvPr>
          <p:cNvSpPr txBox="1"/>
          <p:nvPr/>
        </p:nvSpPr>
        <p:spPr>
          <a:xfrm>
            <a:off x="362706" y="7459579"/>
            <a:ext cx="613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Este capítulo abrange atalhos que facilitam a abertura e a pesquisa de arquivos e aplicativos, tornando a navegação no sistema de arquivos mais eficiente.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B373198-D2B5-48FE-9E40-629A1327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ATALHOS DO WINDOWS PARA PIRATAS DA EFICIÊNCIA - MOISÉS HILEL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4075889-7F43-413C-9F45-11B64F79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28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componente">
            <a:extLst>
              <a:ext uri="{FF2B5EF4-FFF2-40B4-BE49-F238E27FC236}">
                <a16:creationId xmlns:a16="http://schemas.microsoft.com/office/drawing/2014/main" id="{9B43B563-5919-4FC1-87B3-D7E1A17538A1}"/>
              </a:ext>
            </a:extLst>
          </p:cNvPr>
          <p:cNvSpPr txBox="1"/>
          <p:nvPr/>
        </p:nvSpPr>
        <p:spPr>
          <a:xfrm>
            <a:off x="684490" y="813007"/>
            <a:ext cx="6001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Gerenciamento de Arquivos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E45E6D2-FF5E-4FF5-A02F-F45890DC88E8}"/>
              </a:ext>
            </a:extLst>
          </p:cNvPr>
          <p:cNvSpPr/>
          <p:nvPr/>
        </p:nvSpPr>
        <p:spPr>
          <a:xfrm>
            <a:off x="568854" y="0"/>
            <a:ext cx="128336" cy="1440000"/>
          </a:xfrm>
          <a:prstGeom prst="rect">
            <a:avLst/>
          </a:prstGeom>
          <a:gradFill flip="none" rotWithShape="1">
            <a:gsLst>
              <a:gs pos="0">
                <a:srgbClr val="017AD7"/>
              </a:gs>
              <a:gs pos="52000">
                <a:schemeClr val="bg1">
                  <a:lumMod val="95000"/>
                </a:schemeClr>
              </a:gs>
              <a:gs pos="7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0BB2C0E-591B-40EE-9818-483C2A678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29310"/>
            <a:ext cx="6858000" cy="11766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3010712-03C6-4874-A793-19E72FEB5201}"/>
              </a:ext>
            </a:extLst>
          </p:cNvPr>
          <p:cNvSpPr txBox="1"/>
          <p:nvPr/>
        </p:nvSpPr>
        <p:spPr>
          <a:xfrm>
            <a:off x="568854" y="2864341"/>
            <a:ext cx="57356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Abrir o Explorador de Arquivos</a:t>
            </a:r>
          </a:p>
          <a:p>
            <a:r>
              <a:rPr lang="pt-BR" dirty="0"/>
              <a:t>Windows + E: Abrir o Explorador de Arquivos</a:t>
            </a:r>
          </a:p>
          <a:p>
            <a:r>
              <a:rPr lang="pt-BR" dirty="0"/>
              <a:t>	Exemplo: Precisa acessar uma pasta ou documento 	rapidamente? Pressione Windows + E.</a:t>
            </a:r>
          </a:p>
          <a:p>
            <a:endParaRPr lang="pt-BR" dirty="0"/>
          </a:p>
          <a:p>
            <a:r>
              <a:rPr lang="pt-BR" b="1" dirty="0"/>
              <a:t>Pesquisar Arquivos e Aplicativos</a:t>
            </a:r>
          </a:p>
          <a:p>
            <a:r>
              <a:rPr lang="pt-BR" dirty="0"/>
              <a:t>Windows + S: Abrir a barra de pesquisa</a:t>
            </a:r>
          </a:p>
          <a:p>
            <a:r>
              <a:rPr lang="pt-BR" dirty="0"/>
              <a:t>	Exemplo: Está procurando por um documento 	específico ou aplicativo? Use Windows + S e digite o 	nome do que está buscando.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9C8165-146E-4831-80A4-31152792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bg2">
                    <a:lumMod val="25000"/>
                  </a:schemeClr>
                </a:solidFill>
              </a:rPr>
              <a:t>ATALHOS DO WINDOWS PARA PIRATAS DA EFICIÊNCIA - MOISÉS HILEL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30043D-A0C3-4D0E-90CA-627001BE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>
                <a:solidFill>
                  <a:schemeClr val="bg2">
                    <a:lumMod val="25000"/>
                  </a:schemeClr>
                </a:solidFill>
              </a:rPr>
              <a:t>8</a:t>
            </a:fld>
            <a:endParaRPr lang="pt-BR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2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FC4BBAD-AC08-46EB-B190-41A6DE616CD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68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508BFE41-001C-4DD3-860C-78558002ACB4}"/>
              </a:ext>
            </a:extLst>
          </p:cNvPr>
          <p:cNvSpPr txBox="1"/>
          <p:nvPr/>
        </p:nvSpPr>
        <p:spPr>
          <a:xfrm>
            <a:off x="1721823" y="1586403"/>
            <a:ext cx="34567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 w="57150">
                  <a:solidFill>
                    <a:srgbClr val="FFFFFF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802D654-EED5-40CB-AC73-A43C07B92E18}"/>
              </a:ext>
            </a:extLst>
          </p:cNvPr>
          <p:cNvSpPr/>
          <p:nvPr/>
        </p:nvSpPr>
        <p:spPr>
          <a:xfrm>
            <a:off x="362706" y="7001588"/>
            <a:ext cx="6132588" cy="96253"/>
          </a:xfrm>
          <a:prstGeom prst="rect">
            <a:avLst/>
          </a:prstGeom>
          <a:gradFill flip="none" rotWithShape="1">
            <a:gsLst>
              <a:gs pos="0">
                <a:srgbClr val="017AD7"/>
              </a:gs>
              <a:gs pos="52000">
                <a:schemeClr val="bg1">
                  <a:lumMod val="95000"/>
                </a:schemeClr>
              </a:gs>
              <a:gs pos="7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2A81D2-2273-4BE7-BE4F-8C41A3D7241F}"/>
              </a:ext>
            </a:extLst>
          </p:cNvPr>
          <p:cNvSpPr txBox="1"/>
          <p:nvPr/>
        </p:nvSpPr>
        <p:spPr>
          <a:xfrm>
            <a:off x="362706" y="4983981"/>
            <a:ext cx="613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" panose="020B0806030902050204" pitchFamily="34" charset="0"/>
              </a:rPr>
              <a:t>EDIÇÃO DE TEXTO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C130D6A-9916-46D8-8724-AACABE3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29310"/>
            <a:ext cx="6858000" cy="117669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56BEEB-3529-4EDF-A33B-FB735DFA1B9D}"/>
              </a:ext>
            </a:extLst>
          </p:cNvPr>
          <p:cNvSpPr txBox="1"/>
          <p:nvPr/>
        </p:nvSpPr>
        <p:spPr>
          <a:xfrm>
            <a:off x="362706" y="7459579"/>
            <a:ext cx="613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Descubra como desfazer e refazer ações, além de selecionar todo o conteúdo de um documento com simples atalhos de teclado.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366AA6-C537-4309-A00A-77CEF6EA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bg2">
                    <a:lumMod val="25000"/>
                  </a:schemeClr>
                </a:solidFill>
              </a:rPr>
              <a:t>ATALHOS DO WINDOWS PARA PIRATAS DA EFICIÊNCIA - MOISÉS HILEL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970850-32A7-4C58-BE9B-A80666A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E001-5106-49E2-9981-FA7045D7D784}" type="slidenum">
              <a:rPr lang="pt-BR" smtClean="0">
                <a:solidFill>
                  <a:schemeClr val="bg2">
                    <a:lumMod val="25000"/>
                  </a:schemeClr>
                </a:solidFill>
              </a:rPr>
              <a:t>9</a:t>
            </a:fld>
            <a:endParaRPr lang="pt-BR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77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</TotalTime>
  <Words>1220</Words>
  <Application>Microsoft Office PowerPoint</Application>
  <PresentationFormat>Papel A4 (210 x 297 mm)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Cooper Black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Moises Gomes Seleme Hilel</dc:creator>
  <cp:lastModifiedBy>Moises Gomes Seleme Hilel</cp:lastModifiedBy>
  <cp:revision>50</cp:revision>
  <dcterms:created xsi:type="dcterms:W3CDTF">2024-05-23T11:30:42Z</dcterms:created>
  <dcterms:modified xsi:type="dcterms:W3CDTF">2024-05-24T19:25:10Z</dcterms:modified>
</cp:coreProperties>
</file>