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020e171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020e171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05d8287a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05d8287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06ddbae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06ddbae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06ddbae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06ddbae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06ddbae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06ddbae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020e171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020e171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020e171c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020e171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020e171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020e171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05d8287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05d8287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05d8287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05d8287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05d8287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05d8287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05d8287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05d8287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05d8287a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05d8287a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pt-BR" sz="2250">
                <a:solidFill>
                  <a:srgbClr val="3C4043"/>
                </a:solidFill>
                <a:latin typeface="Roboto"/>
                <a:ea typeface="Roboto"/>
                <a:cs typeface="Roboto"/>
                <a:sym typeface="Roboto"/>
              </a:rPr>
              <a:t>A proposta do projeto</a:t>
            </a:r>
            <a:endParaRPr b="1" sz="4000"/>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pt-BR">
                <a:solidFill>
                  <a:srgbClr val="1F2328"/>
                </a:solidFill>
                <a:highlight>
                  <a:srgbClr val="FFFFFF"/>
                </a:highlight>
              </a:rPr>
              <a:t>      O aplicativo de notas é uma dessas ferramentas que permitirá ao usuário criar, organizar e acompanhar suas tarefas diárias oferecendo ao usuário um sistema que contribua para guardar informações para serem utilizadas no dia a dia de forma prática.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0" y="464774"/>
            <a:ext cx="9144000" cy="42139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pt-BR" sz="2500">
                <a:solidFill>
                  <a:srgbClr val="1F1F1F"/>
                </a:solidFill>
              </a:rPr>
              <a:t>Relação do Projeto com as Disciplinas de IoT e Testes</a:t>
            </a:r>
            <a:endParaRPr b="1" sz="2500">
              <a:solidFill>
                <a:srgbClr val="1F1F1F"/>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75000"/>
              </a:lnSpc>
              <a:spcBef>
                <a:spcPts val="1200"/>
              </a:spcBef>
              <a:spcAft>
                <a:spcPts val="1200"/>
              </a:spcAft>
              <a:buClr>
                <a:schemeClr val="dk1"/>
              </a:buClr>
              <a:buSzPts val="1100"/>
              <a:buFont typeface="Arial"/>
              <a:buNone/>
            </a:pPr>
            <a:r>
              <a:rPr b="1" lang="pt-BR" sz="1200">
                <a:solidFill>
                  <a:srgbClr val="1F1F1F"/>
                </a:solidFill>
              </a:rPr>
              <a:t>IoT (Internet das Coisas)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75000"/>
              </a:lnSpc>
              <a:spcBef>
                <a:spcPts val="1200"/>
              </a:spcBef>
              <a:spcAft>
                <a:spcPts val="0"/>
              </a:spcAft>
              <a:buClr>
                <a:schemeClr val="dk1"/>
              </a:buClr>
              <a:buSzPct val="91666"/>
              <a:buFont typeface="Arial"/>
              <a:buNone/>
            </a:pPr>
            <a:r>
              <a:t/>
            </a:r>
            <a:endParaRPr b="1" sz="1200">
              <a:solidFill>
                <a:srgbClr val="1F1F1F"/>
              </a:solidFill>
            </a:endParaRPr>
          </a:p>
          <a:p>
            <a:pPr indent="0" lvl="0" marL="0" rtl="0" algn="l">
              <a:lnSpc>
                <a:spcPct val="175000"/>
              </a:lnSpc>
              <a:spcBef>
                <a:spcPts val="1200"/>
              </a:spcBef>
              <a:spcAft>
                <a:spcPts val="0"/>
              </a:spcAft>
              <a:buClr>
                <a:schemeClr val="dk1"/>
              </a:buClr>
              <a:buSzPct val="91666"/>
              <a:buFont typeface="Arial"/>
              <a:buNone/>
            </a:pPr>
            <a:r>
              <a:rPr lang="pt-BR" sz="1200">
                <a:solidFill>
                  <a:srgbClr val="1F1F1F"/>
                </a:solidFill>
              </a:rPr>
              <a:t>A princípio, um aplicativo de notas pode parecer ter pouca relação com a IoT. No entanto, ao considerarmos as possibilidades de expansão e integração, podemos identificar conexões interessantes:</a:t>
            </a:r>
            <a:endParaRPr sz="1200">
              <a:solidFill>
                <a:srgbClr val="1F1F1F"/>
              </a:solidFill>
            </a:endParaRPr>
          </a:p>
          <a:p>
            <a:pPr indent="-287655" lvl="0" marL="457200" rtl="0" algn="l">
              <a:lnSpc>
                <a:spcPct val="175000"/>
              </a:lnSpc>
              <a:spcBef>
                <a:spcPts val="1200"/>
              </a:spcBef>
              <a:spcAft>
                <a:spcPts val="0"/>
              </a:spcAft>
              <a:buClr>
                <a:srgbClr val="1F1F1F"/>
              </a:buClr>
              <a:buSzPct val="100000"/>
              <a:buChar char="●"/>
            </a:pPr>
            <a:r>
              <a:rPr b="1" lang="pt-BR" sz="1200">
                <a:solidFill>
                  <a:srgbClr val="1F1F1F"/>
                </a:solidFill>
              </a:rPr>
              <a:t>Sincronização em tempo real entre dispositivos:</a:t>
            </a:r>
            <a:r>
              <a:rPr lang="pt-BR" sz="1200">
                <a:solidFill>
                  <a:srgbClr val="1F1F1F"/>
                </a:solidFill>
              </a:rPr>
              <a:t> Imagine que você está fazendo anotações em seu smartphone e, ao chegar em casa, essas notas aparecem automaticamente em seu tablet ou computador. Isso é possível com a IoT, permitindo que seus dispositivos se comuniquem e compartilhem informações de forma transparente.</a:t>
            </a:r>
            <a:endParaRPr sz="1200">
              <a:solidFill>
                <a:srgbClr val="1F1F1F"/>
              </a:solidFill>
            </a:endParaRPr>
          </a:p>
          <a:p>
            <a:pPr indent="-287655" lvl="0" marL="457200" rtl="0" algn="l">
              <a:lnSpc>
                <a:spcPct val="175000"/>
              </a:lnSpc>
              <a:spcBef>
                <a:spcPts val="0"/>
              </a:spcBef>
              <a:spcAft>
                <a:spcPts val="0"/>
              </a:spcAft>
              <a:buClr>
                <a:srgbClr val="1F1F1F"/>
              </a:buClr>
              <a:buSzPct val="100000"/>
              <a:buChar char="●"/>
            </a:pPr>
            <a:r>
              <a:rPr b="1" lang="pt-BR" sz="1200">
                <a:solidFill>
                  <a:srgbClr val="1F1F1F"/>
                </a:solidFill>
              </a:rPr>
              <a:t>Integração com dispositivos inteligentes:</a:t>
            </a:r>
            <a:r>
              <a:rPr lang="pt-BR" sz="1200">
                <a:solidFill>
                  <a:srgbClr val="1F1F1F"/>
                </a:solidFill>
              </a:rPr>
              <a:t> Que tal criar uma nota de lembrete para comprar leite e, ao chegar ao supermercado, receber uma notificação em seu smartwatch? Ou, ao anotar uma ideia para um projeto, acender automaticamente uma lâmpada inteligente em sua área de trabalho? Essas são apenas algumas das possibilidades de integração com dispositivos inteligentes que a IoT oferece.</a:t>
            </a:r>
            <a:endParaRPr sz="1200">
              <a:solidFill>
                <a:srgbClr val="1F1F1F"/>
              </a:solidFill>
            </a:endParaRPr>
          </a:p>
          <a:p>
            <a:pPr indent="-287655" lvl="0" marL="457200" rtl="0" algn="l">
              <a:lnSpc>
                <a:spcPct val="175000"/>
              </a:lnSpc>
              <a:spcBef>
                <a:spcPts val="0"/>
              </a:spcBef>
              <a:spcAft>
                <a:spcPts val="0"/>
              </a:spcAft>
              <a:buClr>
                <a:srgbClr val="1F1F1F"/>
              </a:buClr>
              <a:buSzPct val="100000"/>
              <a:buChar char="●"/>
            </a:pPr>
            <a:r>
              <a:rPr b="1" lang="pt-BR" sz="1200">
                <a:solidFill>
                  <a:srgbClr val="1F1F1F"/>
                </a:solidFill>
              </a:rPr>
              <a:t>Coleta de dados e análise:</a:t>
            </a:r>
            <a:r>
              <a:rPr lang="pt-BR" sz="1200">
                <a:solidFill>
                  <a:srgbClr val="1F1F1F"/>
                </a:solidFill>
              </a:rPr>
              <a:t> Com a IoT, o aplicativo pode coletar dados sobre o uso e o comportamento do usuário, como horários de maior atividade, tipos de notas mais frequentes, etc. Essas informações podem ser analisadas para aprimorar a experiência do usuário, oferecendo recursos personalizados e sugestões relevantes.</a:t>
            </a:r>
            <a:endParaRPr sz="1200">
              <a:solidFill>
                <a:srgbClr val="1F1F1F"/>
              </a:solidFill>
            </a:endParaRPr>
          </a:p>
          <a:p>
            <a:pPr indent="0" lvl="0" marL="0" rtl="0" algn="l">
              <a:spcBef>
                <a:spcPts val="3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75000"/>
              </a:lnSpc>
              <a:spcBef>
                <a:spcPts val="1200"/>
              </a:spcBef>
              <a:spcAft>
                <a:spcPts val="1200"/>
              </a:spcAft>
              <a:buClr>
                <a:schemeClr val="dk1"/>
              </a:buClr>
              <a:buSzPts val="1100"/>
              <a:buFont typeface="Arial"/>
              <a:buNone/>
            </a:pPr>
            <a:r>
              <a:rPr b="1" lang="pt-BR" sz="1200">
                <a:solidFill>
                  <a:srgbClr val="1F1F1F"/>
                </a:solidFill>
              </a:rPr>
              <a:t>Testes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lnSpc>
                <a:spcPct val="175000"/>
              </a:lnSpc>
              <a:spcBef>
                <a:spcPts val="1200"/>
              </a:spcBef>
              <a:spcAft>
                <a:spcPts val="0"/>
              </a:spcAft>
              <a:buClr>
                <a:schemeClr val="dk1"/>
              </a:buClr>
              <a:buSzPct val="91666"/>
              <a:buFont typeface="Arial"/>
              <a:buNone/>
            </a:pPr>
            <a:r>
              <a:t/>
            </a:r>
            <a:endParaRPr b="1" sz="1200">
              <a:solidFill>
                <a:srgbClr val="1F1F1F"/>
              </a:solidFill>
            </a:endParaRPr>
          </a:p>
          <a:p>
            <a:pPr indent="0" lvl="0" marL="0" rtl="0" algn="l">
              <a:lnSpc>
                <a:spcPct val="175000"/>
              </a:lnSpc>
              <a:spcBef>
                <a:spcPts val="1200"/>
              </a:spcBef>
              <a:spcAft>
                <a:spcPts val="0"/>
              </a:spcAft>
              <a:buClr>
                <a:schemeClr val="dk1"/>
              </a:buClr>
              <a:buSzPct val="91666"/>
              <a:buFont typeface="Arial"/>
              <a:buNone/>
            </a:pPr>
            <a:r>
              <a:rPr lang="pt-BR" sz="1200">
                <a:solidFill>
                  <a:srgbClr val="1F1F1F"/>
                </a:solidFill>
              </a:rPr>
              <a:t>A disciplina de testes é fundamental para garantir a qualidade e a confiabilidade do aplicativo de notas. Alguns aspectos importantes a serem considerados incluem:</a:t>
            </a:r>
            <a:endParaRPr sz="1200">
              <a:solidFill>
                <a:srgbClr val="1F1F1F"/>
              </a:solidFill>
            </a:endParaRPr>
          </a:p>
          <a:p>
            <a:pPr indent="-281940" lvl="0" marL="457200" rtl="0" algn="l">
              <a:lnSpc>
                <a:spcPct val="175000"/>
              </a:lnSpc>
              <a:spcBef>
                <a:spcPts val="1200"/>
              </a:spcBef>
              <a:spcAft>
                <a:spcPts val="0"/>
              </a:spcAft>
              <a:buClr>
                <a:srgbClr val="1F1F1F"/>
              </a:buClr>
              <a:buSzPct val="100000"/>
              <a:buChar char="●"/>
            </a:pPr>
            <a:r>
              <a:rPr b="1" lang="pt-BR" sz="1200">
                <a:solidFill>
                  <a:srgbClr val="1F1F1F"/>
                </a:solidFill>
              </a:rPr>
              <a:t>Testes funcionais:</a:t>
            </a:r>
            <a:r>
              <a:rPr lang="pt-BR" sz="1200">
                <a:solidFill>
                  <a:srgbClr val="1F1F1F"/>
                </a:solidFill>
              </a:rPr>
              <a:t> Verificar se todas as funcionalidades do aplicativo estão funcionando corretamente, como criação, edição, exclusão e organização de notas.</a:t>
            </a:r>
            <a:endParaRPr sz="1200">
              <a:solidFill>
                <a:srgbClr val="1F1F1F"/>
              </a:solidFill>
            </a:endParaRPr>
          </a:p>
          <a:p>
            <a:pPr indent="-281940" lvl="0" marL="457200" rtl="0" algn="l">
              <a:lnSpc>
                <a:spcPct val="175000"/>
              </a:lnSpc>
              <a:spcBef>
                <a:spcPts val="0"/>
              </a:spcBef>
              <a:spcAft>
                <a:spcPts val="0"/>
              </a:spcAft>
              <a:buClr>
                <a:srgbClr val="1F1F1F"/>
              </a:buClr>
              <a:buSzPct val="100000"/>
              <a:buChar char="●"/>
            </a:pPr>
            <a:r>
              <a:rPr b="1" lang="pt-BR" sz="1200">
                <a:solidFill>
                  <a:srgbClr val="1F1F1F"/>
                </a:solidFill>
              </a:rPr>
              <a:t>Testes de usabilidade:</a:t>
            </a:r>
            <a:r>
              <a:rPr lang="pt-BR" sz="1200">
                <a:solidFill>
                  <a:srgbClr val="1F1F1F"/>
                </a:solidFill>
              </a:rPr>
              <a:t> Avaliar a facilidade de uso e a intuitividade da interface do aplicativo, garantindo que o usuário tenha uma experiência agradável e eficiente.</a:t>
            </a:r>
            <a:endParaRPr sz="1200">
              <a:solidFill>
                <a:srgbClr val="1F1F1F"/>
              </a:solidFill>
            </a:endParaRPr>
          </a:p>
          <a:p>
            <a:pPr indent="-281940" lvl="0" marL="457200" rtl="0" algn="l">
              <a:lnSpc>
                <a:spcPct val="175000"/>
              </a:lnSpc>
              <a:spcBef>
                <a:spcPts val="0"/>
              </a:spcBef>
              <a:spcAft>
                <a:spcPts val="0"/>
              </a:spcAft>
              <a:buClr>
                <a:srgbClr val="1F1F1F"/>
              </a:buClr>
              <a:buSzPct val="100000"/>
              <a:buChar char="●"/>
            </a:pPr>
            <a:r>
              <a:rPr b="1" lang="pt-BR" sz="1200">
                <a:solidFill>
                  <a:srgbClr val="1F1F1F"/>
                </a:solidFill>
              </a:rPr>
              <a:t>Testes de desempenho:</a:t>
            </a:r>
            <a:r>
              <a:rPr lang="pt-BR" sz="1200">
                <a:solidFill>
                  <a:srgbClr val="1F1F1F"/>
                </a:solidFill>
              </a:rPr>
              <a:t> Analisar o desempenho do aplicativo em diferentes cenários, como grande volume de notas, uso em dispositivos com diferentes configurações de hardware, etc.</a:t>
            </a:r>
            <a:endParaRPr sz="1200">
              <a:solidFill>
                <a:srgbClr val="1F1F1F"/>
              </a:solidFill>
            </a:endParaRPr>
          </a:p>
          <a:p>
            <a:pPr indent="-281940" lvl="0" marL="457200" rtl="0" algn="l">
              <a:lnSpc>
                <a:spcPct val="175000"/>
              </a:lnSpc>
              <a:spcBef>
                <a:spcPts val="0"/>
              </a:spcBef>
              <a:spcAft>
                <a:spcPts val="0"/>
              </a:spcAft>
              <a:buClr>
                <a:srgbClr val="1F1F1F"/>
              </a:buClr>
              <a:buSzPct val="100000"/>
              <a:buChar char="●"/>
            </a:pPr>
            <a:r>
              <a:rPr b="1" lang="pt-BR" sz="1200">
                <a:solidFill>
                  <a:srgbClr val="1F1F1F"/>
                </a:solidFill>
              </a:rPr>
              <a:t>Testes de segurança:</a:t>
            </a:r>
            <a:r>
              <a:rPr lang="pt-BR" sz="1200">
                <a:solidFill>
                  <a:srgbClr val="1F1F1F"/>
                </a:solidFill>
              </a:rPr>
              <a:t> Garantir a proteção dos dados do usuário, implementando medidas de segurança como criptografia, autenticação e controle de acesso.</a:t>
            </a:r>
            <a:endParaRPr sz="1200">
              <a:solidFill>
                <a:srgbClr val="1F1F1F"/>
              </a:solidFill>
            </a:endParaRPr>
          </a:p>
          <a:p>
            <a:pPr indent="-281940" lvl="0" marL="457200" rtl="0" algn="l">
              <a:lnSpc>
                <a:spcPct val="175000"/>
              </a:lnSpc>
              <a:spcBef>
                <a:spcPts val="0"/>
              </a:spcBef>
              <a:spcAft>
                <a:spcPts val="0"/>
              </a:spcAft>
              <a:buClr>
                <a:srgbClr val="1F1F1F"/>
              </a:buClr>
              <a:buSzPct val="100000"/>
              <a:buChar char="●"/>
            </a:pPr>
            <a:r>
              <a:rPr b="1" lang="pt-BR" sz="1200">
                <a:solidFill>
                  <a:srgbClr val="1F1F1F"/>
                </a:solidFill>
              </a:rPr>
              <a:t>Testes de compatibilidade:</a:t>
            </a:r>
            <a:r>
              <a:rPr lang="pt-BR" sz="1200">
                <a:solidFill>
                  <a:srgbClr val="1F1F1F"/>
                </a:solidFill>
              </a:rPr>
              <a:t> Verificar se o aplicativo funciona corretamente em diferentes sistemas operacionais, versões de software e dispositivos.</a:t>
            </a:r>
            <a:endParaRPr sz="1200">
              <a:solidFill>
                <a:srgbClr val="1F1F1F"/>
              </a:solidFill>
            </a:endParaRPr>
          </a:p>
          <a:p>
            <a:pPr indent="0" lvl="0" marL="0" rtl="0" algn="l">
              <a:lnSpc>
                <a:spcPct val="175000"/>
              </a:lnSpc>
              <a:spcBef>
                <a:spcPts val="1200"/>
              </a:spcBef>
              <a:spcAft>
                <a:spcPts val="0"/>
              </a:spcAft>
              <a:buClr>
                <a:schemeClr val="dk1"/>
              </a:buClr>
              <a:buSzPct val="91666"/>
              <a:buFont typeface="Arial"/>
              <a:buNone/>
            </a:pPr>
            <a:r>
              <a:rPr lang="pt-BR" sz="1200">
                <a:solidFill>
                  <a:srgbClr val="1F1F1F"/>
                </a:solidFill>
              </a:rPr>
              <a:t>Ao integrar a IoT e aplicar uma metodologia de testes rigorosa, o aplicativo de notas pode se tornar uma ferramenta ainda mais poderosa e versátil, oferecendo uma experiência completa e confiável ao usuário.</a:t>
            </a:r>
            <a:endParaRPr sz="1200">
              <a:solidFill>
                <a:srgbClr val="1F1F1F"/>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                         Gantt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352425" y="1152475"/>
            <a:ext cx="8429627" cy="3905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311700" y="1152475"/>
            <a:ext cx="8520600" cy="3676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361950" y="1152475"/>
            <a:ext cx="8391525" cy="3467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25440" y="445025"/>
            <a:ext cx="9118560" cy="426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0" y="396252"/>
            <a:ext cx="9144001" cy="43509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0" y="451003"/>
            <a:ext cx="9144000" cy="42414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0" y="352834"/>
            <a:ext cx="9143998" cy="44378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0" y="514178"/>
            <a:ext cx="9144000" cy="41151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