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E1F82A-8506-44C8-BECD-9FB0CE61B6C1}">
  <a:tblStyle styleId="{C4E1F82A-8506-44C8-BECD-9FB0CE61B6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7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febd8d386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febd8d3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febd8d38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febd8d3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febd8d38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febd8d3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bd8d386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bd8d3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fe09155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fe09155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1834750" y="1350175"/>
            <a:ext cx="5073300" cy="226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WITH R</a:t>
            </a:r>
            <a:endParaRPr/>
          </a:p>
        </p:txBody>
      </p:sp>
      <p:sp>
        <p:nvSpPr>
          <p:cNvPr id="312" name="Google Shape;312;p12"/>
          <p:cNvSpPr txBox="1"/>
          <p:nvPr/>
        </p:nvSpPr>
        <p:spPr>
          <a:xfrm>
            <a:off x="7215900" y="4307700"/>
            <a:ext cx="1647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Marcel Socorro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Moises Vasquez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21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409" name="Google Shape;409;p21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13"/>
          <p:cNvSpPr txBox="1"/>
          <p:nvPr>
            <p:ph idx="4294967295" type="title"/>
          </p:nvPr>
        </p:nvSpPr>
        <p:spPr>
          <a:xfrm>
            <a:off x="776450" y="112375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319" name="Google Shape;319;p13"/>
          <p:cNvSpPr txBox="1"/>
          <p:nvPr>
            <p:ph idx="4294967295" type="body"/>
          </p:nvPr>
        </p:nvSpPr>
        <p:spPr>
          <a:xfrm>
            <a:off x="776450" y="1117925"/>
            <a:ext cx="59832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b="1" lang="en" sz="2400"/>
              <a:t>About the Data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b="1" lang="en" sz="2400"/>
              <a:t>The Process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b="1" lang="en" sz="2400"/>
              <a:t>Classification Models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b="1" lang="en" sz="2400"/>
              <a:t>Results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325" name="Google Shape;325;p14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200,000 images….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331" name="Google Shape;331;p1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3 d</a:t>
            </a:r>
            <a:r>
              <a:rPr lang="en"/>
              <a:t>ifferent car images</a:t>
            </a:r>
            <a:r>
              <a:rPr lang="en"/>
              <a:t> data sets, from Kaggle, Vehicle Make and Model Recognition Dataset ,and Visual Genome.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261,307 images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19.46 GBs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338" name="Google Shape;338;p16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Images To Numbers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type="title"/>
          </p:nvPr>
        </p:nvSpPr>
        <p:spPr>
          <a:xfrm>
            <a:off x="776450" y="402700"/>
            <a:ext cx="2073600" cy="48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</a:t>
            </a:r>
            <a:endParaRPr/>
          </a:p>
        </p:txBody>
      </p:sp>
      <p:sp>
        <p:nvSpPr>
          <p:cNvPr id="344" name="Google Shape;344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4513729" y="1712526"/>
            <a:ext cx="2480144" cy="1881253"/>
            <a:chOff x="4526679" y="1705400"/>
            <a:chExt cx="2480144" cy="1881253"/>
          </a:xfrm>
        </p:grpSpPr>
        <p:sp>
          <p:nvSpPr>
            <p:cNvPr id="346" name="Google Shape;346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17"/>
            <p:cNvGrpSpPr/>
            <p:nvPr/>
          </p:nvGrpSpPr>
          <p:grpSpPr>
            <a:xfrm>
              <a:off x="4526679" y="1705400"/>
              <a:ext cx="2480144" cy="1881253"/>
              <a:chOff x="4526679" y="1705400"/>
              <a:chExt cx="2480144" cy="1881253"/>
            </a:xfrm>
          </p:grpSpPr>
          <p:grpSp>
            <p:nvGrpSpPr>
              <p:cNvPr id="348" name="Google Shape;348;p1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49" name="Google Shape;349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0" name="Google Shape;350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1" name="Google Shape;351;p17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Step 3</a:t>
                </a:r>
                <a:endParaRPr b="1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52" name="Google Shape;352;p17"/>
              <p:cNvSpPr txBox="1"/>
              <p:nvPr/>
            </p:nvSpPr>
            <p:spPr>
              <a:xfrm>
                <a:off x="4753223" y="17054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Create Classification Models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Use the resulting data frame to train and test different </a:t>
                </a: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classification</a:t>
                </a: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models, like Naive Bayes, Random Forest, Support Vector Machines and Deep Learning.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353" name="Google Shape;353;p17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354" name="Google Shape;354;p1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17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356" name="Google Shape;356;p1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357" name="Google Shape;357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8" name="Google Shape;358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9" name="Google Shape;359;p17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Step 4</a:t>
                </a:r>
                <a:endParaRPr b="1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60" name="Google Shape;360;p17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Compare and Contrast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Do Hypothesis Testing with the </a:t>
                </a: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accuracies</a:t>
                </a: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of the models to see which one is the best.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361" name="Google Shape;361;p17"/>
          <p:cNvGrpSpPr/>
          <p:nvPr/>
        </p:nvGrpSpPr>
        <p:grpSpPr>
          <a:xfrm>
            <a:off x="483041" y="1712526"/>
            <a:ext cx="2580731" cy="1881263"/>
            <a:chOff x="495991" y="1705400"/>
            <a:chExt cx="2580731" cy="1881263"/>
          </a:xfrm>
        </p:grpSpPr>
        <p:sp>
          <p:nvSpPr>
            <p:cNvPr id="362" name="Google Shape;362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" name="Google Shape;363;p17"/>
            <p:cNvGrpSpPr/>
            <p:nvPr/>
          </p:nvGrpSpPr>
          <p:grpSpPr>
            <a:xfrm>
              <a:off x="495991" y="1705400"/>
              <a:ext cx="2580731" cy="1881263"/>
              <a:chOff x="495991" y="1705400"/>
              <a:chExt cx="2580731" cy="1881263"/>
            </a:xfrm>
          </p:grpSpPr>
          <p:sp>
            <p:nvSpPr>
              <p:cNvPr id="364" name="Google Shape;364;p1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Step 1</a:t>
                </a:r>
                <a:endParaRPr b="1" sz="120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365" name="Google Shape;365;p1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66" name="Google Shape;366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67" name="Google Shape;367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8" name="Google Shape;368;p17"/>
              <p:cNvSpPr txBox="1"/>
              <p:nvPr/>
            </p:nvSpPr>
            <p:spPr>
              <a:xfrm>
                <a:off x="823122" y="17054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Load and Transform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Load the image, detect its edges, resize to a standard 50x50px, and extract the value of each color (RGB) for each pixel. Results in a 7,500 row data set.</a:t>
                </a:r>
                <a:endParaRPr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369" name="Google Shape;369;p17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370" name="Google Shape;370;p1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17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372" name="Google Shape;372;p17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Step 2</a:t>
                </a:r>
                <a:endParaRPr b="1"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373" name="Google Shape;373;p1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374" name="Google Shape;374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75" name="Google Shape;375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6" name="Google Shape;376;p17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Generate Pixel Coordinate Groups.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Group the Pixel coordinates in 10s, summarizing the average value per group. Resulting in 25 variables per color. A total of 75 Variables per Image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/>
          <p:nvPr>
            <p:ph idx="1" type="body"/>
          </p:nvPr>
        </p:nvSpPr>
        <p:spPr>
          <a:xfrm>
            <a:off x="776400" y="846650"/>
            <a:ext cx="7591200" cy="32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Naive Bayes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Random Forest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Deep Learning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Support Vector Machines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Using h2o and kernlab</a:t>
            </a:r>
            <a:endParaRPr/>
          </a:p>
        </p:txBody>
      </p:sp>
      <p:sp>
        <p:nvSpPr>
          <p:cNvPr id="382" name="Google Shape;382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18"/>
          <p:cNvSpPr txBox="1"/>
          <p:nvPr>
            <p:ph type="title"/>
          </p:nvPr>
        </p:nvSpPr>
        <p:spPr>
          <a:xfrm>
            <a:off x="776450" y="39800"/>
            <a:ext cx="3873600" cy="48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pic>
        <p:nvPicPr>
          <p:cNvPr id="384" name="Google Shape;3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050" y="2216531"/>
            <a:ext cx="4079350" cy="251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 txBox="1"/>
          <p:nvPr>
            <p:ph type="title"/>
          </p:nvPr>
        </p:nvSpPr>
        <p:spPr>
          <a:xfrm>
            <a:off x="776450" y="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90" name="Google Shape;390;p19"/>
          <p:cNvGraphicFramePr/>
          <p:nvPr/>
        </p:nvGraphicFramePr>
        <p:xfrm>
          <a:off x="1778510" y="10822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{C4E1F82A-8506-44C8-BECD-9FB0CE61B6C1}</a:tableStyleId>
              </a:tblPr>
              <a:tblGrid>
                <a:gridCol w="1117400"/>
                <a:gridCol w="1117400"/>
                <a:gridCol w="1117400"/>
                <a:gridCol w="1117400"/>
                <a:gridCol w="1117400"/>
              </a:tblGrid>
              <a:tr h="5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Naive Bayes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.50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.63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.52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.71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Deep Learning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.45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.70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 Vector Machines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.52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.67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404475" y="64125"/>
            <a:ext cx="2609700" cy="37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397" name="Google Shape;397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200"/>
            <a:ext cx="4590075" cy="18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0"/>
          <p:cNvSpPr txBox="1"/>
          <p:nvPr>
            <p:ph idx="4294967295" type="body"/>
          </p:nvPr>
        </p:nvSpPr>
        <p:spPr>
          <a:xfrm>
            <a:off x="564750" y="593925"/>
            <a:ext cx="1750500" cy="4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400" name="Google Shape;400;p20"/>
          <p:cNvSpPr txBox="1"/>
          <p:nvPr>
            <p:ph idx="4294967295" type="body"/>
          </p:nvPr>
        </p:nvSpPr>
        <p:spPr>
          <a:xfrm>
            <a:off x="537575" y="2259875"/>
            <a:ext cx="3826200" cy="19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p-value is less than the significance level 0.05, we can conclude that there are significant differences between the accuracies of the models</a:t>
            </a:r>
            <a:endParaRPr sz="1200"/>
          </a:p>
        </p:txBody>
      </p:sp>
      <p:pic>
        <p:nvPicPr>
          <p:cNvPr id="401" name="Google Shape;4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550" y="2680775"/>
            <a:ext cx="6051449" cy="246280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0"/>
          <p:cNvSpPr txBox="1"/>
          <p:nvPr>
            <p:ph idx="4294967295" type="body"/>
          </p:nvPr>
        </p:nvSpPr>
        <p:spPr>
          <a:xfrm>
            <a:off x="7308625" y="2694375"/>
            <a:ext cx="1750500" cy="4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Tukey HSD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