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801ba1045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a801ba1045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7facafde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a7facafde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801ba1045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801ba1045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a801ba104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a801ba104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a801ba104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a801ba104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801ba104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801ba104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a801ba1045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a801ba1045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801ba104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801ba104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801ba1045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801ba1045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7facafd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7facafd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7facafde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7facafde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801ba1045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801ba1045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7facafde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7facafde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801ba1045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801ba1045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801ba1045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801ba1045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4.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8.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8.gif"/><Relationship Id="rId5"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gif"/><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gif"/><Relationship Id="rId4" Type="http://schemas.openxmlformats.org/officeDocument/2006/relationships/image" Target="../media/image19.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Convolutional Neural Networks</a:t>
            </a:r>
            <a:endParaRPr sz="51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Moisey Alaev, Naoya Kumagai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Backpropagation</a:t>
            </a:r>
            <a:endParaRPr/>
          </a:p>
        </p:txBody>
      </p:sp>
      <p:sp>
        <p:nvSpPr>
          <p:cNvPr id="204" name="Google Shape;204;p22"/>
          <p:cNvSpPr txBox="1"/>
          <p:nvPr>
            <p:ph idx="1" type="body"/>
          </p:nvPr>
        </p:nvSpPr>
        <p:spPr>
          <a:xfrm>
            <a:off x="1297500" y="1567550"/>
            <a:ext cx="25428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Passing the loss function information to the next layer. </a:t>
            </a:r>
            <a:endParaRPr/>
          </a:p>
          <a:p>
            <a:pPr indent="0" lvl="0" marL="0" rtl="0" algn="l">
              <a:spcBef>
                <a:spcPts val="1600"/>
              </a:spcBef>
              <a:spcAft>
                <a:spcPts val="0"/>
              </a:spcAft>
              <a:buNone/>
            </a:pPr>
            <a:r>
              <a:rPr lang="ja"/>
              <a:t>*Full convolution can be interpreted as:</a:t>
            </a:r>
            <a:endParaRPr/>
          </a:p>
          <a:p>
            <a:pPr indent="0" lvl="0" marL="0" rtl="0" algn="l">
              <a:spcBef>
                <a:spcPts val="1600"/>
              </a:spcBef>
              <a:spcAft>
                <a:spcPts val="0"/>
              </a:spcAft>
              <a:buNone/>
            </a:pPr>
            <a:r>
              <a:rPr lang="ja"/>
              <a:t>-flipping the filter horizontally and vertically</a:t>
            </a:r>
            <a:endParaRPr/>
          </a:p>
          <a:p>
            <a:pPr indent="0" lvl="0" marL="0" rtl="0" algn="l">
              <a:spcBef>
                <a:spcPts val="1600"/>
              </a:spcBef>
              <a:spcAft>
                <a:spcPts val="1600"/>
              </a:spcAft>
              <a:buNone/>
            </a:pPr>
            <a:r>
              <a:rPr lang="ja"/>
              <a:t>-taking the convolution with full padding </a:t>
            </a:r>
            <a:endParaRPr/>
          </a:p>
        </p:txBody>
      </p:sp>
      <p:pic>
        <p:nvPicPr>
          <p:cNvPr id="205" name="Google Shape;205;p22"/>
          <p:cNvPicPr preferRelativeResize="0"/>
          <p:nvPr/>
        </p:nvPicPr>
        <p:blipFill>
          <a:blip r:embed="rId3">
            <a:alphaModFix/>
          </a:blip>
          <a:stretch>
            <a:fillRect/>
          </a:stretch>
        </p:blipFill>
        <p:spPr>
          <a:xfrm>
            <a:off x="3916125" y="856651"/>
            <a:ext cx="5137174" cy="2201650"/>
          </a:xfrm>
          <a:prstGeom prst="rect">
            <a:avLst/>
          </a:prstGeom>
          <a:noFill/>
          <a:ln>
            <a:noFill/>
          </a:ln>
        </p:spPr>
      </p:pic>
      <p:pic>
        <p:nvPicPr>
          <p:cNvPr id="206" name="Google Shape;206;p22"/>
          <p:cNvPicPr preferRelativeResize="0"/>
          <p:nvPr/>
        </p:nvPicPr>
        <p:blipFill>
          <a:blip r:embed="rId4">
            <a:alphaModFix/>
          </a:blip>
          <a:stretch>
            <a:fillRect/>
          </a:stretch>
        </p:blipFill>
        <p:spPr>
          <a:xfrm>
            <a:off x="3992700" y="3210700"/>
            <a:ext cx="2782024" cy="1853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Experiment</a:t>
            </a:r>
            <a:endParaRPr/>
          </a:p>
        </p:txBody>
      </p:sp>
      <p:sp>
        <p:nvSpPr>
          <p:cNvPr id="212" name="Google Shape;212;p23"/>
          <p:cNvSpPr txBox="1"/>
          <p:nvPr>
            <p:ph idx="1" type="body"/>
          </p:nvPr>
        </p:nvSpPr>
        <p:spPr>
          <a:xfrm>
            <a:off x="783525" y="1390150"/>
            <a:ext cx="51687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-MNIST dataset of 60,000 handwritten digit images.</a:t>
            </a:r>
            <a:endParaRPr/>
          </a:p>
          <a:p>
            <a:pPr indent="0" lvl="0" marL="0" rtl="0" algn="l">
              <a:spcBef>
                <a:spcPts val="1600"/>
              </a:spcBef>
              <a:spcAft>
                <a:spcPts val="0"/>
              </a:spcAft>
              <a:buNone/>
            </a:pPr>
            <a:r>
              <a:rPr lang="ja"/>
              <a:t>-We trained our model 10 times using the training set and tested its accuracy using a testing set of 10,000 more images.</a:t>
            </a:r>
            <a:endParaRPr/>
          </a:p>
          <a:p>
            <a:pPr indent="0" lvl="0" marL="0" rtl="0" algn="l">
              <a:spcBef>
                <a:spcPts val="1600"/>
              </a:spcBef>
              <a:spcAft>
                <a:spcPts val="0"/>
              </a:spcAft>
              <a:buNone/>
            </a:pPr>
            <a:r>
              <a:rPr lang="ja"/>
              <a:t>-Model:</a:t>
            </a:r>
            <a:endParaRPr/>
          </a:p>
          <a:p>
            <a:pPr indent="457200" lvl="0" marL="0" rtl="0" algn="l">
              <a:spcBef>
                <a:spcPts val="1600"/>
              </a:spcBef>
              <a:spcAft>
                <a:spcPts val="0"/>
              </a:spcAft>
              <a:buNone/>
            </a:pPr>
            <a:r>
              <a:rPr lang="ja"/>
              <a:t>3 Convolution layers</a:t>
            </a:r>
            <a:endParaRPr/>
          </a:p>
          <a:p>
            <a:pPr indent="457200" lvl="0" marL="0" rtl="0" algn="l">
              <a:spcBef>
                <a:spcPts val="1600"/>
              </a:spcBef>
              <a:spcAft>
                <a:spcPts val="0"/>
              </a:spcAft>
              <a:buNone/>
            </a:pPr>
            <a:r>
              <a:rPr lang="ja"/>
              <a:t>2 Pooling layers</a:t>
            </a:r>
            <a:endParaRPr/>
          </a:p>
          <a:p>
            <a:pPr indent="457200" lvl="0" marL="0" rtl="0" algn="l">
              <a:spcBef>
                <a:spcPts val="1600"/>
              </a:spcBef>
              <a:spcAft>
                <a:spcPts val="0"/>
              </a:spcAft>
              <a:buNone/>
            </a:pPr>
            <a:r>
              <a:rPr lang="ja"/>
              <a:t>2 Fully Connected layers</a:t>
            </a:r>
            <a:endParaRPr/>
          </a:p>
          <a:p>
            <a:pPr indent="457200" lvl="0" marL="0" rtl="0" algn="l">
              <a:spcBef>
                <a:spcPts val="1600"/>
              </a:spcBef>
              <a:spcAft>
                <a:spcPts val="0"/>
              </a:spcAft>
              <a:buNone/>
            </a:pPr>
            <a:r>
              <a:rPr lang="ja"/>
              <a:t>2 Dropout layers to avoid overfitting</a:t>
            </a:r>
            <a:endParaRPr/>
          </a:p>
          <a:p>
            <a:pPr indent="0" lvl="0" marL="0" rtl="0" algn="l">
              <a:spcBef>
                <a:spcPts val="1600"/>
              </a:spcBef>
              <a:spcAft>
                <a:spcPts val="1600"/>
              </a:spcAft>
              <a:buNone/>
            </a:pPr>
            <a:r>
              <a:t/>
            </a:r>
            <a:endParaRPr/>
          </a:p>
        </p:txBody>
      </p:sp>
      <p:pic>
        <p:nvPicPr>
          <p:cNvPr id="213" name="Google Shape;213;p23"/>
          <p:cNvPicPr preferRelativeResize="0"/>
          <p:nvPr/>
        </p:nvPicPr>
        <p:blipFill>
          <a:blip r:embed="rId3">
            <a:alphaModFix/>
          </a:blip>
          <a:stretch>
            <a:fillRect/>
          </a:stretch>
        </p:blipFill>
        <p:spPr>
          <a:xfrm>
            <a:off x="5100350" y="2515492"/>
            <a:ext cx="3505201" cy="2520107"/>
          </a:xfrm>
          <a:prstGeom prst="rect">
            <a:avLst/>
          </a:prstGeom>
          <a:noFill/>
          <a:ln>
            <a:noFill/>
          </a:ln>
        </p:spPr>
      </p:pic>
      <p:pic>
        <p:nvPicPr>
          <p:cNvPr id="214" name="Google Shape;214;p23"/>
          <p:cNvPicPr preferRelativeResize="0"/>
          <p:nvPr/>
        </p:nvPicPr>
        <p:blipFill>
          <a:blip r:embed="rId4">
            <a:alphaModFix/>
          </a:blip>
          <a:stretch>
            <a:fillRect/>
          </a:stretch>
        </p:blipFill>
        <p:spPr>
          <a:xfrm>
            <a:off x="5565050" y="75825"/>
            <a:ext cx="3505200" cy="2381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Experiment</a:t>
            </a:r>
            <a:endParaRPr/>
          </a:p>
        </p:txBody>
      </p:sp>
      <p:sp>
        <p:nvSpPr>
          <p:cNvPr id="220" name="Google Shape;220;p24"/>
          <p:cNvSpPr txBox="1"/>
          <p:nvPr>
            <p:ph idx="1" type="body"/>
          </p:nvPr>
        </p:nvSpPr>
        <p:spPr>
          <a:xfrm>
            <a:off x="1297500" y="1045400"/>
            <a:ext cx="7038900" cy="33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Feature maps after first convolution and max pooling.</a:t>
            </a:r>
            <a:endParaRPr/>
          </a:p>
          <a:p>
            <a:pPr indent="0" lvl="0" marL="0" rtl="0" algn="l">
              <a:spcBef>
                <a:spcPts val="1600"/>
              </a:spcBef>
              <a:spcAft>
                <a:spcPts val="0"/>
              </a:spcAft>
              <a:buNone/>
            </a:pPr>
            <a:r>
              <a:rPr lang="ja"/>
              <a:t>Usually, the first layer detects edges and deeper layers detect abstract characteristics of the image.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ja"/>
              <a:t>				</a:t>
            </a:r>
            <a:endParaRPr/>
          </a:p>
          <a:p>
            <a:pPr indent="0" lvl="0" marL="0" rtl="0" algn="l">
              <a:spcBef>
                <a:spcPts val="1600"/>
              </a:spcBef>
              <a:spcAft>
                <a:spcPts val="1600"/>
              </a:spcAft>
              <a:buNone/>
            </a:pPr>
            <a:r>
              <a:rPr lang="ja"/>
              <a:t>					====&gt;</a:t>
            </a:r>
            <a:endParaRPr/>
          </a:p>
        </p:txBody>
      </p:sp>
      <p:pic>
        <p:nvPicPr>
          <p:cNvPr id="221" name="Google Shape;221;p24"/>
          <p:cNvPicPr preferRelativeResize="0"/>
          <p:nvPr/>
        </p:nvPicPr>
        <p:blipFill>
          <a:blip r:embed="rId3">
            <a:alphaModFix/>
          </a:blip>
          <a:stretch>
            <a:fillRect/>
          </a:stretch>
        </p:blipFill>
        <p:spPr>
          <a:xfrm>
            <a:off x="1959550" y="2492738"/>
            <a:ext cx="1060825" cy="1060825"/>
          </a:xfrm>
          <a:prstGeom prst="rect">
            <a:avLst/>
          </a:prstGeom>
          <a:noFill/>
          <a:ln>
            <a:noFill/>
          </a:ln>
        </p:spPr>
      </p:pic>
      <p:pic>
        <p:nvPicPr>
          <p:cNvPr id="222" name="Google Shape;222;p24"/>
          <p:cNvPicPr preferRelativeResize="0"/>
          <p:nvPr/>
        </p:nvPicPr>
        <p:blipFill>
          <a:blip r:embed="rId4">
            <a:alphaModFix/>
          </a:blip>
          <a:stretch>
            <a:fillRect/>
          </a:stretch>
        </p:blipFill>
        <p:spPr>
          <a:xfrm>
            <a:off x="4934638" y="1903963"/>
            <a:ext cx="3114675" cy="2238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Experiment	</a:t>
            </a:r>
            <a:endParaRPr/>
          </a:p>
        </p:txBody>
      </p:sp>
      <p:sp>
        <p:nvSpPr>
          <p:cNvPr id="228" name="Google Shape;228;p25"/>
          <p:cNvSpPr txBox="1"/>
          <p:nvPr>
            <p:ph idx="1" type="body"/>
          </p:nvPr>
        </p:nvSpPr>
        <p:spPr>
          <a:xfrm>
            <a:off x="1297500" y="1307850"/>
            <a:ext cx="7038900" cy="317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We trained the model using cross entropy as the error.</a:t>
            </a:r>
            <a:endParaRPr/>
          </a:p>
          <a:p>
            <a:pPr indent="0" lvl="0" marL="0" rtl="0" algn="l">
              <a:spcBef>
                <a:spcPts val="1600"/>
              </a:spcBef>
              <a:spcAft>
                <a:spcPts val="0"/>
              </a:spcAft>
              <a:buNone/>
            </a:pPr>
            <a:r>
              <a:rPr lang="ja"/>
              <a:t>	p(x): output of final layer</a:t>
            </a:r>
            <a:endParaRPr/>
          </a:p>
          <a:p>
            <a:pPr indent="0" lvl="0" marL="0" rtl="0" algn="l">
              <a:spcBef>
                <a:spcPts val="1600"/>
              </a:spcBef>
              <a:spcAft>
                <a:spcPts val="0"/>
              </a:spcAft>
              <a:buNone/>
            </a:pPr>
            <a:r>
              <a:rPr lang="ja"/>
              <a:t>	q(x): correct label (vector of size 10 with one entry </a:t>
            </a:r>
            <a:endParaRPr/>
          </a:p>
          <a:p>
            <a:pPr indent="0" lvl="0" marL="0" rtl="0" algn="l">
              <a:spcBef>
                <a:spcPts val="1600"/>
              </a:spcBef>
              <a:spcAft>
                <a:spcPts val="0"/>
              </a:spcAft>
              <a:buNone/>
            </a:pPr>
            <a:r>
              <a:rPr lang="ja"/>
              <a:t>	equal to 1 and others equal to 0)</a:t>
            </a:r>
            <a:endParaRPr/>
          </a:p>
          <a:p>
            <a:pPr indent="0" lvl="0" marL="0" rtl="0" algn="l">
              <a:spcBef>
                <a:spcPts val="1600"/>
              </a:spcBef>
              <a:spcAft>
                <a:spcPts val="0"/>
              </a:spcAft>
              <a:buNone/>
            </a:pPr>
            <a:r>
              <a:rPr lang="ja"/>
              <a:t>The final layer uses softmax as the activation function.</a:t>
            </a:r>
            <a:endParaRPr/>
          </a:p>
          <a:p>
            <a:pPr indent="0" lvl="0" marL="0" rtl="0" algn="l">
              <a:spcBef>
                <a:spcPts val="1600"/>
              </a:spcBef>
              <a:spcAft>
                <a:spcPts val="0"/>
              </a:spcAft>
              <a:buNone/>
            </a:pPr>
            <a:r>
              <a:rPr lang="ja"/>
              <a:t>	-This function gives output of the same size with </a:t>
            </a:r>
            <a:endParaRPr/>
          </a:p>
          <a:p>
            <a:pPr indent="457200" lvl="0" marL="0" rtl="0" algn="l">
              <a:spcBef>
                <a:spcPts val="1600"/>
              </a:spcBef>
              <a:spcAft>
                <a:spcPts val="0"/>
              </a:spcAft>
              <a:buNone/>
            </a:pPr>
            <a:r>
              <a:rPr lang="ja"/>
              <a:t>non-negative floats that sum up to 1</a:t>
            </a:r>
            <a:endParaRPr/>
          </a:p>
          <a:p>
            <a:pPr indent="0" lvl="0" marL="0" rtl="0" algn="l">
              <a:spcBef>
                <a:spcPts val="1600"/>
              </a:spcBef>
              <a:spcAft>
                <a:spcPts val="0"/>
              </a:spcAft>
              <a:buNone/>
            </a:pPr>
            <a:r>
              <a:rPr lang="ja"/>
              <a:t>	(for example, (0.2, 0, 0.1, 0.7))</a:t>
            </a:r>
            <a:endParaRPr/>
          </a:p>
          <a:p>
            <a:pPr indent="0" lvl="0" marL="0" rtl="0" algn="l">
              <a:spcBef>
                <a:spcPts val="1600"/>
              </a:spcBef>
              <a:spcAft>
                <a:spcPts val="1600"/>
              </a:spcAft>
              <a:buNone/>
            </a:pPr>
            <a:r>
              <a:t/>
            </a:r>
            <a:endParaRPr/>
          </a:p>
        </p:txBody>
      </p:sp>
      <p:pic>
        <p:nvPicPr>
          <p:cNvPr id="229" name="Google Shape;229;p25"/>
          <p:cNvPicPr preferRelativeResize="0"/>
          <p:nvPr/>
        </p:nvPicPr>
        <p:blipFill>
          <a:blip r:embed="rId3">
            <a:alphaModFix/>
          </a:blip>
          <a:stretch>
            <a:fillRect/>
          </a:stretch>
        </p:blipFill>
        <p:spPr>
          <a:xfrm>
            <a:off x="5349125" y="1095550"/>
            <a:ext cx="3700165" cy="781100"/>
          </a:xfrm>
          <a:prstGeom prst="rect">
            <a:avLst/>
          </a:prstGeom>
          <a:noFill/>
          <a:ln>
            <a:noFill/>
          </a:ln>
        </p:spPr>
      </p:pic>
      <p:pic>
        <p:nvPicPr>
          <p:cNvPr id="230" name="Google Shape;230;p25"/>
          <p:cNvPicPr preferRelativeResize="0"/>
          <p:nvPr/>
        </p:nvPicPr>
        <p:blipFill>
          <a:blip r:embed="rId4">
            <a:alphaModFix/>
          </a:blip>
          <a:stretch>
            <a:fillRect/>
          </a:stretch>
        </p:blipFill>
        <p:spPr>
          <a:xfrm>
            <a:off x="5480025" y="2332950"/>
            <a:ext cx="3438369" cy="781100"/>
          </a:xfrm>
          <a:prstGeom prst="rect">
            <a:avLst/>
          </a:prstGeom>
          <a:noFill/>
          <a:ln>
            <a:noFill/>
          </a:ln>
        </p:spPr>
      </p:pic>
      <p:pic>
        <p:nvPicPr>
          <p:cNvPr id="231" name="Google Shape;231;p25"/>
          <p:cNvPicPr preferRelativeResize="0"/>
          <p:nvPr/>
        </p:nvPicPr>
        <p:blipFill>
          <a:blip r:embed="rId5">
            <a:alphaModFix/>
          </a:blip>
          <a:stretch>
            <a:fillRect/>
          </a:stretch>
        </p:blipFill>
        <p:spPr>
          <a:xfrm>
            <a:off x="5480025" y="3333275"/>
            <a:ext cx="2656847" cy="1810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6"/>
          <p:cNvSpPr txBox="1"/>
          <p:nvPr>
            <p:ph type="title"/>
          </p:nvPr>
        </p:nvSpPr>
        <p:spPr>
          <a:xfrm>
            <a:off x="1171125" y="4660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Experiment Result </a:t>
            </a:r>
            <a:endParaRPr/>
          </a:p>
        </p:txBody>
      </p:sp>
      <p:sp>
        <p:nvSpPr>
          <p:cNvPr id="237" name="Google Shape;237;p26"/>
          <p:cNvSpPr txBox="1"/>
          <p:nvPr>
            <p:ph idx="1" type="body"/>
          </p:nvPr>
        </p:nvSpPr>
        <p:spPr>
          <a:xfrm>
            <a:off x="1052550" y="13801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a:t>
            </a:r>
            <a:r>
              <a:rPr lang="ja"/>
              <a:t>Accuracy increased but plateaued after around 10 epochs.</a:t>
            </a:r>
            <a:endParaRPr/>
          </a:p>
          <a:p>
            <a:pPr indent="0" lvl="0" marL="0" rtl="0" algn="l">
              <a:spcBef>
                <a:spcPts val="1600"/>
              </a:spcBef>
              <a:spcAft>
                <a:spcPts val="0"/>
              </a:spcAft>
              <a:buNone/>
            </a:pPr>
            <a:r>
              <a:rPr lang="ja"/>
              <a:t>-Achieved over 99% accuracy in the testing data.</a:t>
            </a:r>
            <a:endParaRPr/>
          </a:p>
          <a:p>
            <a:pPr indent="0" lvl="0" marL="0" rtl="0" algn="l">
              <a:spcBef>
                <a:spcPts val="1600"/>
              </a:spcBef>
              <a:spcAft>
                <a:spcPts val="0"/>
              </a:spcAft>
              <a:buNone/>
            </a:pPr>
            <a:r>
              <a:rPr lang="ja"/>
              <a:t>-No apparent overfitting</a:t>
            </a:r>
            <a:endParaRPr/>
          </a:p>
          <a:p>
            <a:pPr indent="0" lvl="0" marL="0" rtl="0" algn="l">
              <a:spcBef>
                <a:spcPts val="1600"/>
              </a:spcBef>
              <a:spcAft>
                <a:spcPts val="0"/>
              </a:spcAft>
              <a:buNone/>
            </a:pPr>
            <a:r>
              <a:rPr lang="ja"/>
              <a:t>-Below: outputs of the final layer for each image on the left.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ja"/>
              <a:t>					</a:t>
            </a:r>
            <a:endParaRPr/>
          </a:p>
          <a:p>
            <a:pPr indent="0" lvl="0" marL="0" rtl="0" algn="l">
              <a:spcBef>
                <a:spcPts val="1600"/>
              </a:spcBef>
              <a:spcAft>
                <a:spcPts val="0"/>
              </a:spcAft>
              <a:buNone/>
            </a:pPr>
            <a:r>
              <a:rPr lang="ja"/>
              <a:t>					===&gt;</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ja"/>
              <a:t>				</a:t>
            </a:r>
            <a:endParaRPr/>
          </a:p>
        </p:txBody>
      </p:sp>
      <p:pic>
        <p:nvPicPr>
          <p:cNvPr id="238" name="Google Shape;238;p26"/>
          <p:cNvPicPr preferRelativeResize="0"/>
          <p:nvPr/>
        </p:nvPicPr>
        <p:blipFill>
          <a:blip r:embed="rId3">
            <a:alphaModFix/>
          </a:blip>
          <a:stretch>
            <a:fillRect/>
          </a:stretch>
        </p:blipFill>
        <p:spPr>
          <a:xfrm>
            <a:off x="427550" y="3208075"/>
            <a:ext cx="2831750" cy="1923750"/>
          </a:xfrm>
          <a:prstGeom prst="rect">
            <a:avLst/>
          </a:prstGeom>
          <a:noFill/>
          <a:ln>
            <a:noFill/>
          </a:ln>
        </p:spPr>
      </p:pic>
      <p:pic>
        <p:nvPicPr>
          <p:cNvPr id="239" name="Google Shape;239;p26"/>
          <p:cNvPicPr preferRelativeResize="0"/>
          <p:nvPr/>
        </p:nvPicPr>
        <p:blipFill>
          <a:blip r:embed="rId4">
            <a:alphaModFix/>
          </a:blip>
          <a:stretch>
            <a:fillRect/>
          </a:stretch>
        </p:blipFill>
        <p:spPr>
          <a:xfrm>
            <a:off x="3759000" y="3166275"/>
            <a:ext cx="3011025" cy="2007350"/>
          </a:xfrm>
          <a:prstGeom prst="rect">
            <a:avLst/>
          </a:prstGeom>
          <a:noFill/>
          <a:ln>
            <a:noFill/>
          </a:ln>
        </p:spPr>
      </p:pic>
      <p:pic>
        <p:nvPicPr>
          <p:cNvPr id="240" name="Google Shape;240;p26"/>
          <p:cNvPicPr preferRelativeResize="0"/>
          <p:nvPr/>
        </p:nvPicPr>
        <p:blipFill>
          <a:blip r:embed="rId5">
            <a:alphaModFix/>
          </a:blip>
          <a:stretch>
            <a:fillRect/>
          </a:stretch>
        </p:blipFill>
        <p:spPr>
          <a:xfrm>
            <a:off x="5536675" y="169700"/>
            <a:ext cx="3373200" cy="2288950"/>
          </a:xfrm>
          <a:prstGeom prst="rect">
            <a:avLst/>
          </a:prstGeom>
          <a:noFill/>
          <a:ln>
            <a:noFill/>
          </a:ln>
        </p:spPr>
      </p:pic>
      <p:pic>
        <p:nvPicPr>
          <p:cNvPr id="241" name="Google Shape;241;p26"/>
          <p:cNvPicPr preferRelativeResize="0"/>
          <p:nvPr/>
        </p:nvPicPr>
        <p:blipFill>
          <a:blip r:embed="rId6">
            <a:alphaModFix/>
          </a:blip>
          <a:stretch>
            <a:fillRect/>
          </a:stretch>
        </p:blipFill>
        <p:spPr>
          <a:xfrm>
            <a:off x="5480325" y="2385825"/>
            <a:ext cx="3600876" cy="629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7"/>
          <p:cNvSpPr txBox="1"/>
          <p:nvPr/>
        </p:nvSpPr>
        <p:spPr>
          <a:xfrm>
            <a:off x="265500" y="1976525"/>
            <a:ext cx="8878500" cy="2921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Font typeface="Lato"/>
              <a:buChar char="●"/>
            </a:pPr>
            <a:r>
              <a:rPr lang="ja" sz="1600">
                <a:solidFill>
                  <a:srgbClr val="FFFFFF"/>
                </a:solidFill>
                <a:latin typeface="Lato"/>
                <a:ea typeface="Lato"/>
                <a:cs typeface="Lato"/>
                <a:sym typeface="Lato"/>
              </a:rPr>
              <a:t>Sparse Interactions</a:t>
            </a:r>
            <a:endParaRPr sz="1600">
              <a:solidFill>
                <a:srgbClr val="FFFFFF"/>
              </a:solidFill>
              <a:latin typeface="Lato"/>
              <a:ea typeface="Lato"/>
              <a:cs typeface="Lato"/>
              <a:sym typeface="Lato"/>
            </a:endParaRPr>
          </a:p>
          <a:p>
            <a:pPr indent="-330200" lvl="1" marL="914400" rtl="0" algn="l">
              <a:spcBef>
                <a:spcPts val="0"/>
              </a:spcBef>
              <a:spcAft>
                <a:spcPts val="0"/>
              </a:spcAft>
              <a:buClr>
                <a:srgbClr val="FFFFFF"/>
              </a:buClr>
              <a:buSzPts val="1600"/>
              <a:buFont typeface="Lato"/>
              <a:buChar char="○"/>
            </a:pPr>
            <a:r>
              <a:rPr lang="ja" sz="1600">
                <a:solidFill>
                  <a:srgbClr val="FFFFFF"/>
                </a:solidFill>
                <a:latin typeface="Lato"/>
                <a:ea typeface="Lato"/>
                <a:cs typeface="Lato"/>
                <a:sym typeface="Lato"/>
              </a:rPr>
              <a:t>By using filters that are smaller than the inputs we can </a:t>
            </a:r>
            <a:r>
              <a:rPr lang="ja" sz="1600">
                <a:solidFill>
                  <a:srgbClr val="FFFFFF"/>
                </a:solidFill>
                <a:latin typeface="Lato"/>
                <a:ea typeface="Lato"/>
                <a:cs typeface="Lato"/>
                <a:sym typeface="Lato"/>
              </a:rPr>
              <a:t>identify</a:t>
            </a:r>
            <a:r>
              <a:rPr lang="ja" sz="1600">
                <a:solidFill>
                  <a:srgbClr val="FFFFFF"/>
                </a:solidFill>
                <a:latin typeface="Lato"/>
                <a:ea typeface="Lato"/>
                <a:cs typeface="Lato"/>
                <a:sym typeface="Lato"/>
              </a:rPr>
              <a:t> low level features like edges in an imag</a:t>
            </a:r>
            <a:r>
              <a:rPr lang="ja" sz="1600">
                <a:solidFill>
                  <a:srgbClr val="FFFFFF"/>
                </a:solidFill>
                <a:latin typeface="Lato"/>
                <a:ea typeface="Lato"/>
                <a:cs typeface="Lato"/>
                <a:sym typeface="Lato"/>
              </a:rPr>
              <a:t>e.</a:t>
            </a:r>
            <a:endParaRPr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Char char="●"/>
            </a:pPr>
            <a:r>
              <a:rPr lang="ja" sz="1600">
                <a:solidFill>
                  <a:srgbClr val="FFFFFF"/>
                </a:solidFill>
                <a:latin typeface="Lato"/>
                <a:ea typeface="Lato"/>
                <a:cs typeface="Lato"/>
                <a:sym typeface="Lato"/>
              </a:rPr>
              <a:t>Parameter Sharing</a:t>
            </a:r>
            <a:endParaRPr sz="1600">
              <a:solidFill>
                <a:srgbClr val="FFFFFF"/>
              </a:solidFill>
              <a:latin typeface="Lato"/>
              <a:ea typeface="Lato"/>
              <a:cs typeface="Lato"/>
              <a:sym typeface="Lato"/>
            </a:endParaRPr>
          </a:p>
          <a:p>
            <a:pPr indent="-330200" lvl="1" marL="914400" rtl="0" algn="l">
              <a:spcBef>
                <a:spcPts val="0"/>
              </a:spcBef>
              <a:spcAft>
                <a:spcPts val="0"/>
              </a:spcAft>
              <a:buClr>
                <a:srgbClr val="FFFFFF"/>
              </a:buClr>
              <a:buSzPts val="1600"/>
              <a:buFont typeface="Lato"/>
              <a:buChar char="○"/>
            </a:pPr>
            <a:r>
              <a:rPr lang="ja" sz="1600">
                <a:solidFill>
                  <a:srgbClr val="FFFFFF"/>
                </a:solidFill>
                <a:latin typeface="Lato"/>
                <a:ea typeface="Lato"/>
                <a:cs typeface="Lato"/>
                <a:sym typeface="Lato"/>
              </a:rPr>
              <a:t>Opposed to traditional NN, CNNs do not use each weight in the traditional weight matrix once, but instead use any given element of the kernel in every position of the input (except for the boundary depending on padding implementation)</a:t>
            </a:r>
            <a:endParaRPr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Char char="●"/>
            </a:pPr>
            <a:r>
              <a:rPr lang="ja" sz="1600">
                <a:solidFill>
                  <a:srgbClr val="FFFFFF"/>
                </a:solidFill>
                <a:latin typeface="Lato"/>
                <a:ea typeface="Lato"/>
                <a:cs typeface="Lato"/>
                <a:sym typeface="Lato"/>
              </a:rPr>
              <a:t>Equivariant Representations</a:t>
            </a:r>
            <a:endParaRPr sz="1600">
              <a:solidFill>
                <a:srgbClr val="FFFFFF"/>
              </a:solidFill>
              <a:latin typeface="Lato"/>
              <a:ea typeface="Lato"/>
              <a:cs typeface="Lato"/>
              <a:sym typeface="Lato"/>
            </a:endParaRPr>
          </a:p>
          <a:p>
            <a:pPr indent="-330200" lvl="1" marL="914400" rtl="0" algn="l">
              <a:spcBef>
                <a:spcPts val="0"/>
              </a:spcBef>
              <a:spcAft>
                <a:spcPts val="0"/>
              </a:spcAft>
              <a:buClr>
                <a:srgbClr val="FFFFFF"/>
              </a:buClr>
              <a:buSzPts val="1600"/>
              <a:buFont typeface="Lato"/>
              <a:buChar char="○"/>
            </a:pPr>
            <a:r>
              <a:rPr lang="ja" sz="1600">
                <a:solidFill>
                  <a:srgbClr val="FFFFFF"/>
                </a:solidFill>
                <a:latin typeface="Lato"/>
                <a:ea typeface="Lato"/>
                <a:cs typeface="Lato"/>
                <a:sym typeface="Lato"/>
              </a:rPr>
              <a:t>Object detection is invariant to the changes in illumination and position, thus, allowing our model to handle a degree of distortion and transformation in the image.</a:t>
            </a:r>
            <a:endParaRPr sz="1600">
              <a:solidFill>
                <a:srgbClr val="FFFFFF"/>
              </a:solidFill>
              <a:latin typeface="Lato"/>
              <a:ea typeface="Lato"/>
              <a:cs typeface="Lato"/>
              <a:sym typeface="Lato"/>
            </a:endParaRPr>
          </a:p>
        </p:txBody>
      </p:sp>
      <p:sp>
        <p:nvSpPr>
          <p:cNvPr id="247" name="Google Shape;247;p27"/>
          <p:cNvSpPr txBox="1"/>
          <p:nvPr>
            <p:ph type="title"/>
          </p:nvPr>
        </p:nvSpPr>
        <p:spPr>
          <a:xfrm>
            <a:off x="1297500" y="1043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Conclusion </a:t>
            </a:r>
            <a:endParaRPr/>
          </a:p>
        </p:txBody>
      </p:sp>
      <p:sp>
        <p:nvSpPr>
          <p:cNvPr id="248" name="Google Shape;248;p27"/>
          <p:cNvSpPr txBox="1"/>
          <p:nvPr>
            <p:ph idx="1" type="body"/>
          </p:nvPr>
        </p:nvSpPr>
        <p:spPr>
          <a:xfrm>
            <a:off x="1224250" y="639225"/>
            <a:ext cx="7486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600"/>
              <a:t>Convolutional Neural Networks are powerful </a:t>
            </a:r>
            <a:r>
              <a:rPr lang="ja" sz="1600"/>
              <a:t>architectures</a:t>
            </a:r>
            <a:r>
              <a:rPr lang="ja" sz="1600"/>
              <a:t> geared towards meeting modern day visual learning tasks without requiring very large amounts of computational time. As a result of our investigation we have have uncovered the following features that make CNNs so useful:</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8"/>
          <p:cNvSpPr txBox="1"/>
          <p:nvPr>
            <p:ph type="ctrTitle"/>
          </p:nvPr>
        </p:nvSpPr>
        <p:spPr>
          <a:xfrm>
            <a:off x="3167388" y="334575"/>
            <a:ext cx="2896500" cy="100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THE END</a:t>
            </a:r>
            <a:endParaRPr sz="5100"/>
          </a:p>
        </p:txBody>
      </p:sp>
      <p:pic>
        <p:nvPicPr>
          <p:cNvPr descr="COMPUTER VISION PROBLEMS ADDA CONVOLUTIONAL NEURAL NETWORK Hit the Button |  Vision Meme on ME.ME" id="254" name="Google Shape;254;p28"/>
          <p:cNvPicPr preferRelativeResize="0"/>
          <p:nvPr/>
        </p:nvPicPr>
        <p:blipFill rotWithShape="1">
          <a:blip r:embed="rId3">
            <a:alphaModFix/>
          </a:blip>
          <a:srcRect b="14871" l="0" r="3260" t="0"/>
          <a:stretch/>
        </p:blipFill>
        <p:spPr>
          <a:xfrm>
            <a:off x="3013113" y="1341663"/>
            <a:ext cx="3205025" cy="2460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398600" y="3003025"/>
            <a:ext cx="2800200" cy="194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Table of Contents</a:t>
            </a:r>
            <a:endParaRPr/>
          </a:p>
        </p:txBody>
      </p:sp>
      <p:sp>
        <p:nvSpPr>
          <p:cNvPr id="141" name="Google Shape;141;p14"/>
          <p:cNvSpPr txBox="1"/>
          <p:nvPr>
            <p:ph idx="1" type="subTitle"/>
          </p:nvPr>
        </p:nvSpPr>
        <p:spPr>
          <a:xfrm>
            <a:off x="3328675" y="508200"/>
            <a:ext cx="5426700" cy="41271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SzPts val="1600"/>
              <a:buChar char="●"/>
            </a:pPr>
            <a:r>
              <a:rPr lang="ja" sz="1600"/>
              <a:t>Background of Convolutional Neural Networds</a:t>
            </a:r>
            <a:endParaRPr sz="1600"/>
          </a:p>
          <a:p>
            <a:pPr indent="-330200" lvl="0" marL="457200" rtl="0" algn="l">
              <a:lnSpc>
                <a:spcPct val="200000"/>
              </a:lnSpc>
              <a:spcBef>
                <a:spcPts val="0"/>
              </a:spcBef>
              <a:spcAft>
                <a:spcPts val="0"/>
              </a:spcAft>
              <a:buSzPts val="1600"/>
              <a:buChar char="●"/>
            </a:pPr>
            <a:r>
              <a:rPr lang="ja" sz="1600"/>
              <a:t>What is a Convolutional Neural Network</a:t>
            </a:r>
            <a:endParaRPr sz="1600"/>
          </a:p>
          <a:p>
            <a:pPr indent="-330200" lvl="1" marL="914400" rtl="0" algn="l">
              <a:lnSpc>
                <a:spcPct val="200000"/>
              </a:lnSpc>
              <a:spcBef>
                <a:spcPts val="0"/>
              </a:spcBef>
              <a:spcAft>
                <a:spcPts val="0"/>
              </a:spcAft>
              <a:buSzPts val="1600"/>
              <a:buChar char="○"/>
            </a:pPr>
            <a:r>
              <a:rPr lang="ja" sz="1600"/>
              <a:t>Layer type I: Convolution and Activation</a:t>
            </a:r>
            <a:endParaRPr sz="1600"/>
          </a:p>
          <a:p>
            <a:pPr indent="-330200" lvl="1" marL="914400" rtl="0" algn="l">
              <a:lnSpc>
                <a:spcPct val="200000"/>
              </a:lnSpc>
              <a:spcBef>
                <a:spcPts val="0"/>
              </a:spcBef>
              <a:spcAft>
                <a:spcPts val="0"/>
              </a:spcAft>
              <a:buSzPts val="1600"/>
              <a:buChar char="○"/>
            </a:pPr>
            <a:r>
              <a:rPr lang="ja" sz="1600"/>
              <a:t>Padding</a:t>
            </a:r>
            <a:endParaRPr sz="1600"/>
          </a:p>
          <a:p>
            <a:pPr indent="-330200" lvl="1" marL="914400" rtl="0" algn="l">
              <a:lnSpc>
                <a:spcPct val="200000"/>
              </a:lnSpc>
              <a:spcBef>
                <a:spcPts val="0"/>
              </a:spcBef>
              <a:spcAft>
                <a:spcPts val="0"/>
              </a:spcAft>
              <a:buSzPts val="1600"/>
              <a:buChar char="○"/>
            </a:pPr>
            <a:r>
              <a:rPr lang="ja" sz="1600"/>
              <a:t>Layer type II: </a:t>
            </a:r>
            <a:r>
              <a:rPr lang="ja" sz="1600"/>
              <a:t>Pooling</a:t>
            </a:r>
            <a:endParaRPr sz="1600"/>
          </a:p>
          <a:p>
            <a:pPr indent="-330200" lvl="0" marL="457200" rtl="0" algn="l">
              <a:lnSpc>
                <a:spcPct val="200000"/>
              </a:lnSpc>
              <a:spcBef>
                <a:spcPts val="0"/>
              </a:spcBef>
              <a:spcAft>
                <a:spcPts val="0"/>
              </a:spcAft>
              <a:buSzPts val="1600"/>
              <a:buChar char="●"/>
            </a:pPr>
            <a:r>
              <a:rPr lang="ja" sz="1600"/>
              <a:t>Backpropagation</a:t>
            </a:r>
            <a:endParaRPr sz="1600"/>
          </a:p>
          <a:p>
            <a:pPr indent="-330200" lvl="0" marL="457200" rtl="0" algn="l">
              <a:lnSpc>
                <a:spcPct val="200000"/>
              </a:lnSpc>
              <a:spcBef>
                <a:spcPts val="0"/>
              </a:spcBef>
              <a:spcAft>
                <a:spcPts val="0"/>
              </a:spcAft>
              <a:buSzPts val="1600"/>
              <a:buChar char="●"/>
            </a:pPr>
            <a:r>
              <a:rPr lang="ja" sz="1600"/>
              <a:t>Experiment</a:t>
            </a:r>
            <a:endParaRPr sz="1600"/>
          </a:p>
          <a:p>
            <a:pPr indent="-330200" lvl="0" marL="457200" rtl="0" algn="l">
              <a:lnSpc>
                <a:spcPct val="200000"/>
              </a:lnSpc>
              <a:spcBef>
                <a:spcPts val="0"/>
              </a:spcBef>
              <a:spcAft>
                <a:spcPts val="0"/>
              </a:spcAft>
              <a:buSzPts val="1600"/>
              <a:buChar char="●"/>
            </a:pPr>
            <a:r>
              <a:rPr lang="ja" sz="1600"/>
              <a:t>Conclusion</a:t>
            </a:r>
            <a:endParaRPr sz="1600"/>
          </a:p>
          <a:p>
            <a:pPr indent="0" lvl="0" marL="0" rtl="0" algn="l">
              <a:lnSpc>
                <a:spcPct val="200000"/>
              </a:lnSpc>
              <a:spcBef>
                <a:spcPts val="0"/>
              </a:spcBef>
              <a:spcAft>
                <a:spcPts val="0"/>
              </a:spcAft>
              <a:buNone/>
            </a:pPr>
            <a:r>
              <a:rPr lang="ja" sz="1600"/>
              <a:t>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990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3200"/>
              <a:t>Historical </a:t>
            </a:r>
            <a:r>
              <a:rPr lang="ja" sz="3200"/>
              <a:t>Background</a:t>
            </a:r>
            <a:endParaRPr/>
          </a:p>
        </p:txBody>
      </p:sp>
      <p:sp>
        <p:nvSpPr>
          <p:cNvPr id="147" name="Google Shape;147;p15"/>
          <p:cNvSpPr txBox="1"/>
          <p:nvPr>
            <p:ph idx="1" type="body"/>
          </p:nvPr>
        </p:nvSpPr>
        <p:spPr>
          <a:xfrm>
            <a:off x="1297500" y="795125"/>
            <a:ext cx="7602900" cy="4142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ja"/>
              <a:t>In the 1950s-60s , two scientists, David Hubel and Torsten Wiesel, presented research predicated on observing the visual cortexes of cats and monkeys. They gathered that neurons individually  correspond to small regions of the visual field. They described a “receptive field” that is the visual space from the broader visual stimuli which causes the firing of a single neutron.</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ja"/>
              <a:t>In the 1980s Dr. Kunihiko Fukushima proposed the “neocognitron” model that was based off of Hubel and Wiesel’s work.  Dr. Fukushima  bridged the gap between the biological understanding of visual learning to the mathematical foundations researched over the next decades.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ja"/>
              <a:t>By the 1990s  the first  modern convolutional neural networks (CNNs) were created.  Inspired by the neocognitron, Yann LeCun trained what is considered the first CNN on the MNIST dataset of handwritten digits.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ja"/>
              <a:t>Most recently, in 2012 a CNN model called AlexNet achieved incredible accuracy labeling pictures in the popular ImageNet challenge. In fact, AlexNet demonstrated almost half the error percentage of the human eye in visually identifying items. This breakthrough  led to the current resurgence of interest into CNNs.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0"/>
            <a:ext cx="7667100" cy="51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a Convolutional Neural Network?</a:t>
            </a:r>
            <a:endParaRPr/>
          </a:p>
        </p:txBody>
      </p:sp>
      <p:sp>
        <p:nvSpPr>
          <p:cNvPr id="153" name="Google Shape;153;p16"/>
          <p:cNvSpPr txBox="1"/>
          <p:nvPr>
            <p:ph idx="1" type="body"/>
          </p:nvPr>
        </p:nvSpPr>
        <p:spPr>
          <a:xfrm>
            <a:off x="1118550" y="511800"/>
            <a:ext cx="8025000" cy="1268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ja"/>
              <a:t>A Convolutional Neural Network (CNN) is a </a:t>
            </a:r>
            <a:r>
              <a:rPr lang="ja"/>
              <a:t>class</a:t>
            </a:r>
            <a:r>
              <a:rPr lang="ja"/>
              <a:t> of deep neural networks that are architected for the task of </a:t>
            </a:r>
            <a:r>
              <a:rPr lang="ja"/>
              <a:t>identifying</a:t>
            </a:r>
            <a:r>
              <a:rPr lang="ja"/>
              <a:t> and </a:t>
            </a:r>
            <a:r>
              <a:rPr lang="ja"/>
              <a:t>analyzing</a:t>
            </a:r>
            <a:r>
              <a:rPr lang="ja"/>
              <a:t> visual imagery.  The primary difference in these models opposed to regular </a:t>
            </a:r>
            <a:r>
              <a:rPr lang="ja"/>
              <a:t>artificial</a:t>
            </a:r>
            <a:r>
              <a:rPr lang="ja"/>
              <a:t> neural networks is that they implement a “feature learning” tasks before being fed into a “classification” network. </a:t>
            </a:r>
            <a:endParaRPr/>
          </a:p>
          <a:p>
            <a:pPr indent="0" lvl="0" marL="0" rtl="0" algn="l">
              <a:spcBef>
                <a:spcPts val="1600"/>
              </a:spcBef>
              <a:spcAft>
                <a:spcPts val="1600"/>
              </a:spcAft>
              <a:buNone/>
            </a:pPr>
            <a:r>
              <a:t/>
            </a:r>
            <a:endParaRPr/>
          </a:p>
        </p:txBody>
      </p:sp>
      <p:pic>
        <p:nvPicPr>
          <p:cNvPr id="154" name="Google Shape;154;p16"/>
          <p:cNvPicPr preferRelativeResize="0"/>
          <p:nvPr/>
        </p:nvPicPr>
        <p:blipFill>
          <a:blip r:embed="rId3">
            <a:alphaModFix/>
          </a:blip>
          <a:stretch>
            <a:fillRect/>
          </a:stretch>
        </p:blipFill>
        <p:spPr>
          <a:xfrm>
            <a:off x="423275" y="3085800"/>
            <a:ext cx="5437062" cy="1836900"/>
          </a:xfrm>
          <a:prstGeom prst="rect">
            <a:avLst/>
          </a:prstGeom>
          <a:noFill/>
          <a:ln>
            <a:noFill/>
          </a:ln>
        </p:spPr>
      </p:pic>
      <p:sp>
        <p:nvSpPr>
          <p:cNvPr id="155" name="Google Shape;155;p16"/>
          <p:cNvSpPr txBox="1"/>
          <p:nvPr/>
        </p:nvSpPr>
        <p:spPr>
          <a:xfrm>
            <a:off x="180425" y="1548475"/>
            <a:ext cx="5380200" cy="1023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1600"/>
              </a:spcBef>
              <a:spcAft>
                <a:spcPts val="1600"/>
              </a:spcAft>
              <a:buNone/>
            </a:pPr>
            <a:r>
              <a:rPr lang="ja" sz="1300">
                <a:solidFill>
                  <a:schemeClr val="lt1"/>
                </a:solidFill>
                <a:latin typeface="Lato"/>
                <a:ea typeface="Lato"/>
                <a:cs typeface="Lato"/>
                <a:sym typeface="Lato"/>
              </a:rPr>
              <a:t>Implementations of CNNs in modern technology include</a:t>
            </a:r>
            <a:endParaRPr>
              <a:solidFill>
                <a:srgbClr val="FFFFFF"/>
              </a:solidFill>
              <a:latin typeface="Lato"/>
              <a:ea typeface="Lato"/>
              <a:cs typeface="Lato"/>
              <a:sym typeface="Lato"/>
            </a:endParaRPr>
          </a:p>
        </p:txBody>
      </p:sp>
      <p:sp>
        <p:nvSpPr>
          <p:cNvPr id="156" name="Google Shape;156;p16"/>
          <p:cNvSpPr txBox="1"/>
          <p:nvPr/>
        </p:nvSpPr>
        <p:spPr>
          <a:xfrm>
            <a:off x="180425" y="1721725"/>
            <a:ext cx="8895300" cy="539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ja" sz="1300">
                <a:solidFill>
                  <a:schemeClr val="lt1"/>
                </a:solidFill>
                <a:latin typeface="Lato"/>
                <a:ea typeface="Lato"/>
                <a:cs typeface="Lato"/>
                <a:sym typeface="Lato"/>
              </a:rPr>
              <a:t>The feature learning process involves two layers that our research described:  “convolution with activation” and “pooling”</a:t>
            </a:r>
            <a:endParaRPr>
              <a:latin typeface="Lato"/>
              <a:ea typeface="Lato"/>
              <a:cs typeface="Lato"/>
              <a:sym typeface="Lato"/>
            </a:endParaRPr>
          </a:p>
        </p:txBody>
      </p:sp>
      <p:sp>
        <p:nvSpPr>
          <p:cNvPr id="157" name="Google Shape;157;p16"/>
          <p:cNvSpPr txBox="1"/>
          <p:nvPr/>
        </p:nvSpPr>
        <p:spPr>
          <a:xfrm>
            <a:off x="180425" y="2261125"/>
            <a:ext cx="5165700" cy="8925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Lato"/>
              <a:buChar char="●"/>
            </a:pPr>
            <a:r>
              <a:rPr lang="ja" sz="1300">
                <a:solidFill>
                  <a:schemeClr val="lt1"/>
                </a:solidFill>
                <a:latin typeface="Lato"/>
                <a:ea typeface="Lato"/>
                <a:cs typeface="Lato"/>
                <a:sym typeface="Lato"/>
              </a:rPr>
              <a:t>recommender systems (Instagram, YouTube, Facebook, etc.)</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ja" sz="1300">
                <a:solidFill>
                  <a:schemeClr val="lt1"/>
                </a:solidFill>
                <a:latin typeface="Lato"/>
                <a:ea typeface="Lato"/>
                <a:cs typeface="Lato"/>
                <a:sym typeface="Lato"/>
              </a:rPr>
              <a:t>medical image analysis (identifying hemorrhages, cancers, etc.)</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ja" sz="1300">
                <a:solidFill>
                  <a:schemeClr val="lt1"/>
                </a:solidFill>
                <a:latin typeface="Lato"/>
                <a:ea typeface="Lato"/>
                <a:cs typeface="Lato"/>
                <a:sym typeface="Lato"/>
              </a:rPr>
              <a:t>face recognition (security)</a:t>
            </a:r>
            <a:endParaRPr sz="1300">
              <a:solidFill>
                <a:schemeClr val="lt1"/>
              </a:solidFill>
              <a:latin typeface="Lato"/>
              <a:ea typeface="Lato"/>
              <a:cs typeface="Lato"/>
              <a:sym typeface="Lato"/>
            </a:endParaRPr>
          </a:p>
        </p:txBody>
      </p:sp>
      <p:pic>
        <p:nvPicPr>
          <p:cNvPr id="158" name="Google Shape;158;p16"/>
          <p:cNvPicPr preferRelativeResize="0"/>
          <p:nvPr/>
        </p:nvPicPr>
        <p:blipFill>
          <a:blip r:embed="rId4">
            <a:alphaModFix/>
          </a:blip>
          <a:stretch>
            <a:fillRect/>
          </a:stretch>
        </p:blipFill>
        <p:spPr>
          <a:xfrm>
            <a:off x="6867400" y="2169600"/>
            <a:ext cx="1372375" cy="2753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344025" y="0"/>
            <a:ext cx="7038900" cy="62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Layer type I: Convolution &amp; Activation Layer</a:t>
            </a:r>
            <a:endParaRPr/>
          </a:p>
        </p:txBody>
      </p:sp>
      <p:sp>
        <p:nvSpPr>
          <p:cNvPr id="164" name="Google Shape;164;p17"/>
          <p:cNvSpPr txBox="1"/>
          <p:nvPr>
            <p:ph idx="1" type="body"/>
          </p:nvPr>
        </p:nvSpPr>
        <p:spPr>
          <a:xfrm>
            <a:off x="1186800" y="554175"/>
            <a:ext cx="7787700" cy="2283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ja"/>
              <a:t>Convolution is the linear operation that takes an input image and applies an element-wise dot product with a “filter”.  The filter is representative of weights that are trained to detect features.  Mathematically, the input image is represented as a </a:t>
            </a:r>
            <a:r>
              <a:rPr lang="ja"/>
              <a:t>3D array: height and width defined by the pixel size of the image and the 3rd dimension defined by the color channels. A filter is always of smaller height and width, but must be of the same depth. Therefore, the filter is applied to a section of the image at a time, called the “receptive field”. The filter then continues to take strides over the image to get the output layers, a.k.a “ feature maps”. Finally the feature maps are passed through an activation function, often times ReLU.</a:t>
            </a:r>
            <a:endParaRPr/>
          </a:p>
        </p:txBody>
      </p:sp>
      <p:pic>
        <p:nvPicPr>
          <p:cNvPr id="165" name="Google Shape;165;p17"/>
          <p:cNvPicPr preferRelativeResize="0"/>
          <p:nvPr/>
        </p:nvPicPr>
        <p:blipFill>
          <a:blip r:embed="rId3">
            <a:alphaModFix/>
          </a:blip>
          <a:stretch>
            <a:fillRect/>
          </a:stretch>
        </p:blipFill>
        <p:spPr>
          <a:xfrm>
            <a:off x="152425" y="2935900"/>
            <a:ext cx="2658975" cy="1933800"/>
          </a:xfrm>
          <a:prstGeom prst="rect">
            <a:avLst/>
          </a:prstGeom>
          <a:noFill/>
          <a:ln>
            <a:noFill/>
          </a:ln>
        </p:spPr>
      </p:pic>
      <p:pic>
        <p:nvPicPr>
          <p:cNvPr id="166" name="Google Shape;166;p17"/>
          <p:cNvPicPr preferRelativeResize="0"/>
          <p:nvPr/>
        </p:nvPicPr>
        <p:blipFill>
          <a:blip r:embed="rId4">
            <a:alphaModFix/>
          </a:blip>
          <a:stretch>
            <a:fillRect/>
          </a:stretch>
        </p:blipFill>
        <p:spPr>
          <a:xfrm>
            <a:off x="3244038" y="2935900"/>
            <a:ext cx="2648903" cy="1933800"/>
          </a:xfrm>
          <a:prstGeom prst="rect">
            <a:avLst/>
          </a:prstGeom>
          <a:noFill/>
          <a:ln>
            <a:noFill/>
          </a:ln>
        </p:spPr>
      </p:pic>
      <p:pic>
        <p:nvPicPr>
          <p:cNvPr descr="A Gentle Introduction to the Rectified Linear Unit (ReLU)" id="167" name="Google Shape;167;p17"/>
          <p:cNvPicPr preferRelativeResize="0"/>
          <p:nvPr/>
        </p:nvPicPr>
        <p:blipFill>
          <a:blip r:embed="rId5">
            <a:alphaModFix/>
          </a:blip>
          <a:stretch>
            <a:fillRect/>
          </a:stretch>
        </p:blipFill>
        <p:spPr>
          <a:xfrm>
            <a:off x="6396132" y="2935900"/>
            <a:ext cx="2578367" cy="19337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1297500" y="904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Padding Image During Convolution</a:t>
            </a:r>
            <a:endParaRPr/>
          </a:p>
        </p:txBody>
      </p:sp>
      <p:sp>
        <p:nvSpPr>
          <p:cNvPr id="173" name="Google Shape;173;p18"/>
          <p:cNvSpPr txBox="1"/>
          <p:nvPr>
            <p:ph idx="1" type="body"/>
          </p:nvPr>
        </p:nvSpPr>
        <p:spPr>
          <a:xfrm>
            <a:off x="5036275" y="737675"/>
            <a:ext cx="3721500" cy="3931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ja"/>
              <a:t>Often times since the pixels around the edges of the image are transversed fewer times by the </a:t>
            </a:r>
            <a:r>
              <a:rPr lang="ja"/>
              <a:t>kernel</a:t>
            </a:r>
            <a:r>
              <a:rPr lang="ja"/>
              <a:t>, the information or features around the edge is lost during convolution. Consequently, a method called padding is implemented to circumvent this problem. The most common procedure, “Same Padding”,  places zeros around the </a:t>
            </a:r>
            <a:r>
              <a:rPr lang="ja"/>
              <a:t>perimeter</a:t>
            </a:r>
            <a:r>
              <a:rPr lang="ja"/>
              <a:t> of the image array. There also </a:t>
            </a:r>
            <a:r>
              <a:rPr lang="ja"/>
              <a:t>exists</a:t>
            </a:r>
            <a:r>
              <a:rPr lang="ja"/>
              <a:t> other padding methods such as “Full Padding” and “Valid Padding” (valid padding doesn’t actually change the input perimeter).</a:t>
            </a:r>
            <a:endParaRPr/>
          </a:p>
          <a:p>
            <a:pPr indent="0" lvl="0" marL="0" rtl="0" algn="l">
              <a:lnSpc>
                <a:spcPct val="100000"/>
              </a:lnSpc>
              <a:spcBef>
                <a:spcPts val="1600"/>
              </a:spcBef>
              <a:spcAft>
                <a:spcPts val="0"/>
              </a:spcAft>
              <a:buNone/>
            </a:pPr>
            <a:r>
              <a:t/>
            </a:r>
            <a:endParaRPr sz="1000">
              <a:solidFill>
                <a:srgbClr val="000000"/>
              </a:solidFill>
              <a:highlight>
                <a:srgbClr val="E4E8EE"/>
              </a:highlight>
              <a:latin typeface="Arial"/>
              <a:ea typeface="Arial"/>
              <a:cs typeface="Arial"/>
              <a:sym typeface="Arial"/>
            </a:endParaRPr>
          </a:p>
          <a:p>
            <a:pPr indent="0" lvl="0" marL="0" rtl="0" algn="l">
              <a:spcBef>
                <a:spcPts val="0"/>
              </a:spcBef>
              <a:spcAft>
                <a:spcPts val="1600"/>
              </a:spcAft>
              <a:buNone/>
            </a:pPr>
            <a:r>
              <a:t/>
            </a:r>
            <a:endParaRPr/>
          </a:p>
        </p:txBody>
      </p:sp>
      <p:pic>
        <p:nvPicPr>
          <p:cNvPr id="174" name="Google Shape;174;p18"/>
          <p:cNvPicPr preferRelativeResize="0"/>
          <p:nvPr/>
        </p:nvPicPr>
        <p:blipFill>
          <a:blip r:embed="rId3">
            <a:alphaModFix/>
          </a:blip>
          <a:stretch>
            <a:fillRect/>
          </a:stretch>
        </p:blipFill>
        <p:spPr>
          <a:xfrm>
            <a:off x="1682775" y="737675"/>
            <a:ext cx="2018225" cy="1946700"/>
          </a:xfrm>
          <a:prstGeom prst="rect">
            <a:avLst/>
          </a:prstGeom>
          <a:noFill/>
          <a:ln>
            <a:noFill/>
          </a:ln>
        </p:spPr>
      </p:pic>
      <p:pic>
        <p:nvPicPr>
          <p:cNvPr descr="enter image description here" id="175" name="Google Shape;175;p18"/>
          <p:cNvPicPr preferRelativeResize="0"/>
          <p:nvPr/>
        </p:nvPicPr>
        <p:blipFill>
          <a:blip r:embed="rId4">
            <a:alphaModFix/>
          </a:blip>
          <a:stretch>
            <a:fillRect/>
          </a:stretch>
        </p:blipFill>
        <p:spPr>
          <a:xfrm>
            <a:off x="1289413" y="2864399"/>
            <a:ext cx="2804950" cy="2077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1297500" y="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Layer type II: Pooling layer</a:t>
            </a:r>
            <a:endParaRPr/>
          </a:p>
        </p:txBody>
      </p:sp>
      <p:sp>
        <p:nvSpPr>
          <p:cNvPr id="181" name="Google Shape;181;p19"/>
          <p:cNvSpPr txBox="1"/>
          <p:nvPr>
            <p:ph idx="1" type="body"/>
          </p:nvPr>
        </p:nvSpPr>
        <p:spPr>
          <a:xfrm>
            <a:off x="1297500" y="496925"/>
            <a:ext cx="7586400" cy="116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Since  we  apply  convolution between  every  layer  and  often  several  times  per  layer,  the computational intensity of maintaining the parameters from the feature maps progressively grows. Therefore, to counter dealing  with  large  spatial  size  and  to  overall  reduce  the computation  time  between  layers,  we  apply  the  pooling operation.</a:t>
            </a:r>
            <a:endParaRPr/>
          </a:p>
          <a:p>
            <a:pPr indent="0" lvl="0" marL="0" rtl="0" algn="l">
              <a:spcBef>
                <a:spcPts val="1600"/>
              </a:spcBef>
              <a:spcAft>
                <a:spcPts val="1600"/>
              </a:spcAft>
              <a:buNone/>
            </a:pPr>
            <a:r>
              <a:rPr lang="ja"/>
              <a:t> </a:t>
            </a:r>
            <a:endParaRPr/>
          </a:p>
        </p:txBody>
      </p:sp>
      <p:sp>
        <p:nvSpPr>
          <p:cNvPr id="182" name="Google Shape;182;p19"/>
          <p:cNvSpPr txBox="1"/>
          <p:nvPr/>
        </p:nvSpPr>
        <p:spPr>
          <a:xfrm>
            <a:off x="195150" y="1571100"/>
            <a:ext cx="8753700" cy="136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ja" sz="1300">
                <a:solidFill>
                  <a:schemeClr val="lt1"/>
                </a:solidFill>
                <a:latin typeface="Lato"/>
                <a:ea typeface="Lato"/>
                <a:cs typeface="Lato"/>
                <a:sym typeface="Lato"/>
              </a:rPr>
              <a:t>Pooling  is  applied  during  forward propagation  by  taking  an  input  block  of  larger  dimensional size corresponding to the receptive field  and transforming it into a 1×1 output block in the pooled matrix. There are  several different types of ways to  choose this output block, the two most commonly implemented: average and max pooling. Max pooling chooses the largest value in the receptive field as the output block. While average pooling takes the sample average of the values in the receptive fields.</a:t>
            </a:r>
            <a:endParaRPr>
              <a:latin typeface="Lato"/>
              <a:ea typeface="Lato"/>
              <a:cs typeface="Lato"/>
              <a:sym typeface="Lato"/>
            </a:endParaRPr>
          </a:p>
        </p:txBody>
      </p:sp>
      <p:pic>
        <p:nvPicPr>
          <p:cNvPr id="183" name="Google Shape;183;p19"/>
          <p:cNvPicPr preferRelativeResize="0"/>
          <p:nvPr/>
        </p:nvPicPr>
        <p:blipFill>
          <a:blip r:embed="rId3">
            <a:alphaModFix/>
          </a:blip>
          <a:stretch>
            <a:fillRect/>
          </a:stretch>
        </p:blipFill>
        <p:spPr>
          <a:xfrm>
            <a:off x="4333175" y="2870925"/>
            <a:ext cx="4268912" cy="1899900"/>
          </a:xfrm>
          <a:prstGeom prst="rect">
            <a:avLst/>
          </a:prstGeom>
          <a:noFill/>
          <a:ln>
            <a:noFill/>
          </a:ln>
        </p:spPr>
      </p:pic>
      <p:pic>
        <p:nvPicPr>
          <p:cNvPr id="184" name="Google Shape;184;p19"/>
          <p:cNvPicPr preferRelativeResize="0"/>
          <p:nvPr/>
        </p:nvPicPr>
        <p:blipFill>
          <a:blip r:embed="rId4">
            <a:alphaModFix/>
          </a:blip>
          <a:stretch>
            <a:fillRect/>
          </a:stretch>
        </p:blipFill>
        <p:spPr>
          <a:xfrm>
            <a:off x="391650" y="2870925"/>
            <a:ext cx="3941515" cy="2272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Backpropagation</a:t>
            </a:r>
            <a:endParaRPr/>
          </a:p>
        </p:txBody>
      </p:sp>
      <p:sp>
        <p:nvSpPr>
          <p:cNvPr id="190" name="Google Shape;190;p20"/>
          <p:cNvSpPr txBox="1"/>
          <p:nvPr>
            <p:ph idx="1" type="body"/>
          </p:nvPr>
        </p:nvSpPr>
        <p:spPr>
          <a:xfrm>
            <a:off x="1297500" y="1048925"/>
            <a:ext cx="3437400" cy="342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CNNs use backpropagation to update its parameters (filters). Convolution is used during the backpropagation as well.</a:t>
            </a:r>
            <a:endParaRPr/>
          </a:p>
          <a:p>
            <a:pPr indent="0" lvl="0" marL="0" rtl="0" algn="l">
              <a:spcBef>
                <a:spcPts val="1600"/>
              </a:spcBef>
              <a:spcAft>
                <a:spcPts val="0"/>
              </a:spcAft>
              <a:buNone/>
            </a:pPr>
            <a:r>
              <a:rPr lang="ja"/>
              <a:t>Each layer receives the loss gradient from the previous (forward propagation output) layer. It then,</a:t>
            </a:r>
            <a:endParaRPr/>
          </a:p>
          <a:p>
            <a:pPr indent="-311150" lvl="0" marL="457200" rtl="0" algn="l">
              <a:spcBef>
                <a:spcPts val="1600"/>
              </a:spcBef>
              <a:spcAft>
                <a:spcPts val="0"/>
              </a:spcAft>
              <a:buSzPts val="1300"/>
              <a:buAutoNum type="arabicPeriod"/>
            </a:pPr>
            <a:r>
              <a:rPr lang="ja"/>
              <a:t>Updates its filter</a:t>
            </a:r>
            <a:endParaRPr/>
          </a:p>
          <a:p>
            <a:pPr indent="-311150" lvl="0" marL="457200" rtl="0" algn="l">
              <a:spcBef>
                <a:spcPts val="0"/>
              </a:spcBef>
              <a:spcAft>
                <a:spcPts val="0"/>
              </a:spcAft>
              <a:buSzPts val="1300"/>
              <a:buAutoNum type="arabicPeriod"/>
            </a:pPr>
            <a:r>
              <a:rPr lang="ja"/>
              <a:t>Passes on the loss gradient information to the next layer</a:t>
            </a:r>
            <a:endParaRPr/>
          </a:p>
        </p:txBody>
      </p:sp>
      <p:pic>
        <p:nvPicPr>
          <p:cNvPr id="191" name="Google Shape;191;p20"/>
          <p:cNvPicPr preferRelativeResize="0"/>
          <p:nvPr/>
        </p:nvPicPr>
        <p:blipFill>
          <a:blip r:embed="rId3">
            <a:alphaModFix/>
          </a:blip>
          <a:stretch>
            <a:fillRect/>
          </a:stretch>
        </p:blipFill>
        <p:spPr>
          <a:xfrm>
            <a:off x="4734927" y="951025"/>
            <a:ext cx="3482076" cy="3625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Backpropagation</a:t>
            </a:r>
            <a:endParaRPr/>
          </a:p>
        </p:txBody>
      </p:sp>
      <p:sp>
        <p:nvSpPr>
          <p:cNvPr id="197" name="Google Shape;197;p21"/>
          <p:cNvSpPr txBox="1"/>
          <p:nvPr>
            <p:ph idx="1" type="body"/>
          </p:nvPr>
        </p:nvSpPr>
        <p:spPr>
          <a:xfrm>
            <a:off x="1297500" y="1567550"/>
            <a:ext cx="20136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Finding the partial derivative of the loss function w.r.t. the filter.</a:t>
            </a:r>
            <a:endParaRPr/>
          </a:p>
        </p:txBody>
      </p:sp>
      <p:pic>
        <p:nvPicPr>
          <p:cNvPr id="198" name="Google Shape;198;p21"/>
          <p:cNvPicPr preferRelativeResize="0"/>
          <p:nvPr/>
        </p:nvPicPr>
        <p:blipFill>
          <a:blip r:embed="rId3">
            <a:alphaModFix/>
          </a:blip>
          <a:stretch>
            <a:fillRect/>
          </a:stretch>
        </p:blipFill>
        <p:spPr>
          <a:xfrm>
            <a:off x="3374575" y="1061575"/>
            <a:ext cx="5462574" cy="33615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