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6"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83975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558576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49182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14830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18317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230149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81526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091966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9714839"/>
      </p:ext>
    </p:extLst>
  </p:cSld>
  <p:clrMapOvr>
    <a:masterClrMapping/>
  </p:clrMapOvr>
  <p:hf sldNum="0"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686353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351016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99832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43753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1552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22584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6237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99990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20677758"/>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2682278" y="1458296"/>
            <a:ext cx="9219912" cy="4792603"/>
          </a:xfrm>
          <a:prstGeom prst="roundRect">
            <a:avLst>
              <a:gd name="adj" fmla="val 3843"/>
            </a:avLst>
          </a:prstGeom>
          <a:gradFill>
            <a:gsLst>
              <a:gs pos="0">
                <a:srgbClr val="424242"/>
              </a:gs>
              <a:gs pos="100000">
                <a:srgbClr val="010101"/>
              </a:gs>
            </a:gsLst>
            <a:lin ang="5400012"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Calibri"/>
              <a:ea typeface="Calibri"/>
              <a:cs typeface="Calibri"/>
              <a:sym typeface="Calibri"/>
            </a:endParaRPr>
          </a:p>
        </p:txBody>
      </p:sp>
      <p:sp>
        <p:nvSpPr>
          <p:cNvPr id="85" name="Google Shape;85;p13"/>
          <p:cNvSpPr txBox="1">
            <a:spLocks noGrp="1"/>
          </p:cNvSpPr>
          <p:nvPr>
            <p:ph type="title"/>
          </p:nvPr>
        </p:nvSpPr>
        <p:spPr>
          <a:xfrm>
            <a:off x="2926839" y="1996415"/>
            <a:ext cx="9265161" cy="37163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160"/>
              <a:buFont typeface="Calibri"/>
              <a:buNone/>
            </a:pPr>
            <a:r>
              <a:rPr lang="en-US" sz="3200" dirty="0">
                <a:solidFill>
                  <a:srgbClr val="FFFFFF"/>
                </a:solidFill>
                <a:latin typeface="Kelly Slab" panose="02000000000000000000" pitchFamily="2" charset="0"/>
                <a:cs typeface="Courier New" panose="02070309020205020404" pitchFamily="49" charset="0"/>
              </a:rPr>
              <a:t>               Idea/Approach Details</a:t>
            </a:r>
            <a:br>
              <a:rPr lang="en-US" sz="3200" dirty="0">
                <a:solidFill>
                  <a:srgbClr val="FFFFFF"/>
                </a:solidFill>
                <a:latin typeface="Kelly Slab" panose="02000000000000000000" pitchFamily="2" charset="0"/>
                <a:cs typeface="Courier New" panose="02070309020205020404" pitchFamily="49" charset="0"/>
              </a:rPr>
            </a:br>
            <a:br>
              <a:rPr lang="en-US" sz="3200" dirty="0">
                <a:solidFill>
                  <a:srgbClr val="FFFFFF"/>
                </a:solidFill>
                <a:latin typeface="Kelly Slab" panose="02000000000000000000" pitchFamily="2" charset="0"/>
                <a:cs typeface="Courier New" panose="02070309020205020404" pitchFamily="49" charset="0"/>
              </a:rPr>
            </a:br>
            <a:r>
              <a:rPr lang="en-US" sz="3200" dirty="0">
                <a:solidFill>
                  <a:srgbClr val="FFFFFF"/>
                </a:solidFill>
                <a:latin typeface="Kelly Slab" panose="02000000000000000000" pitchFamily="2" charset="0"/>
                <a:cs typeface="Courier New" panose="02070309020205020404" pitchFamily="49" charset="0"/>
              </a:rPr>
              <a:t>College/University name: SRM UNIVERSITY AP </a:t>
            </a:r>
            <a:br>
              <a:rPr lang="en-US" sz="3200" dirty="0">
                <a:solidFill>
                  <a:srgbClr val="FFFFFF"/>
                </a:solidFill>
                <a:latin typeface="Kelly Slab" panose="02000000000000000000" pitchFamily="2" charset="0"/>
                <a:cs typeface="Courier New" panose="02070309020205020404" pitchFamily="49" charset="0"/>
              </a:rPr>
            </a:br>
            <a:r>
              <a:rPr lang="en-US" sz="3200" dirty="0">
                <a:solidFill>
                  <a:srgbClr val="FFFFFF"/>
                </a:solidFill>
                <a:latin typeface="Kelly Slab" panose="02000000000000000000" pitchFamily="2" charset="0"/>
                <a:cs typeface="Courier New" panose="02070309020205020404" pitchFamily="49" charset="0"/>
              </a:rPr>
              <a:t>Track chosen : AR/VR</a:t>
            </a:r>
            <a:br>
              <a:rPr lang="en-US" sz="3200" dirty="0">
                <a:solidFill>
                  <a:srgbClr val="FFFFFF"/>
                </a:solidFill>
                <a:latin typeface="Kelly Slab" panose="02000000000000000000" pitchFamily="2" charset="0"/>
                <a:cs typeface="Courier New" panose="02070309020205020404" pitchFamily="49" charset="0"/>
              </a:rPr>
            </a:br>
            <a:r>
              <a:rPr lang="en-US" sz="3200" dirty="0">
                <a:solidFill>
                  <a:srgbClr val="FFFFFF"/>
                </a:solidFill>
                <a:latin typeface="Kelly Slab" panose="02000000000000000000" pitchFamily="2" charset="0"/>
                <a:cs typeface="Courier New" panose="02070309020205020404" pitchFamily="49" charset="0"/>
              </a:rPr>
              <a:t>Team Name : !True</a:t>
            </a:r>
            <a:br>
              <a:rPr lang="en-US" sz="3200" dirty="0">
                <a:solidFill>
                  <a:srgbClr val="FFFFFF"/>
                </a:solidFill>
                <a:latin typeface="Kelly Slab" panose="02000000000000000000" pitchFamily="2" charset="0"/>
                <a:cs typeface="Courier New" panose="02070309020205020404" pitchFamily="49" charset="0"/>
              </a:rPr>
            </a:br>
            <a:r>
              <a:rPr lang="en-US" sz="3200" dirty="0">
                <a:solidFill>
                  <a:srgbClr val="FFFFFF"/>
                </a:solidFill>
                <a:latin typeface="Kelly Slab" panose="02000000000000000000" pitchFamily="2" charset="0"/>
                <a:cs typeface="Courier New" panose="02070309020205020404" pitchFamily="49" charset="0"/>
              </a:rPr>
              <a:t>Team Leader Name : Nitesh Bharti 	</a:t>
            </a:r>
            <a:r>
              <a:rPr lang="en-US" sz="2160" dirty="0">
                <a:solidFill>
                  <a:srgbClr val="FFFFFF"/>
                </a:solidFill>
              </a:rPr>
              <a:t>								</a:t>
            </a:r>
            <a:endParaRPr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a:off x="2128604" y="749508"/>
            <a:ext cx="9908497" cy="5861154"/>
          </a:xfrm>
          <a:prstGeom prst="roundRect">
            <a:avLst>
              <a:gd name="adj" fmla="val 3875"/>
            </a:avLst>
          </a:prstGeom>
          <a:gradFill>
            <a:gsLst>
              <a:gs pos="0">
                <a:srgbClr val="4D4D4D"/>
              </a:gs>
              <a:gs pos="100000">
                <a:srgbClr val="000000"/>
              </a:gs>
            </a:gsLst>
            <a:lin ang="5400012" scaled="0"/>
          </a:gradFill>
          <a:ln w="952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lvl="0" algn="ctr">
              <a:buSzPts val="2800"/>
            </a:pPr>
            <a:r>
              <a:rPr lang="en-US" sz="2150" dirty="0">
                <a:solidFill>
                  <a:srgbClr val="FFFFFF"/>
                </a:solidFill>
                <a:latin typeface="Courier New" panose="02070309020205020404" pitchFamily="49" charset="0"/>
                <a:cs typeface="Courier New" panose="02070309020205020404" pitchFamily="49" charset="0"/>
              </a:rPr>
              <a:t>We know how the world is facing this pandemic due to COVID-19. Everyone is at home and meeting, so many issues like people are facing stress, depression, etc. Many people's summer vacation plans got shattered due to this pandemic. In this hard time, we came up with a solution to this problem. Our idea is to build a VR application which would make people visit international places or tourist places which they can't attend due to the COVID-19. Our app will also provide them information about the places they want to visit, and along with that, what makes us different is the interaction between the user and our application. The user can ask questions related to the destination, and he would receive an answer to the query. Our approach would be to make a VR application from Unity 3D and later merging the app with Alexa skills.</a:t>
            </a:r>
            <a:endParaRPr sz="2150" dirty="0">
              <a:solidFill>
                <a:srgbClr val="FFFFFF"/>
              </a:solidFill>
              <a:latin typeface="Courier New" panose="02070309020205020404" pitchFamily="49" charset="0"/>
              <a:cs typeface="Courier New" panose="02070309020205020404" pitchFamily="49" charset="0"/>
            </a:endParaRPr>
          </a:p>
        </p:txBody>
      </p:sp>
      <p:sp>
        <p:nvSpPr>
          <p:cNvPr id="92" name="Google Shape;92;p14"/>
          <p:cNvSpPr txBox="1">
            <a:spLocks noGrp="1"/>
          </p:cNvSpPr>
          <p:nvPr>
            <p:ph type="title"/>
          </p:nvPr>
        </p:nvSpPr>
        <p:spPr>
          <a:xfrm>
            <a:off x="2128604" y="104931"/>
            <a:ext cx="6595670" cy="5246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latin typeface="Kelly Slab" panose="02000000000000000000" pitchFamily="2" charset="0"/>
              </a:rPr>
              <a:t>Idea / Approach details</a:t>
            </a:r>
            <a:endParaRPr dirty="0">
              <a:latin typeface="Kelly Slab"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1844076" y="206115"/>
            <a:ext cx="5890850" cy="138284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latin typeface="Kelly Slab" panose="02000000000000000000" pitchFamily="2" charset="0"/>
              </a:rPr>
              <a:t>Software/Tools Required for this</a:t>
            </a:r>
            <a:endParaRPr dirty="0">
              <a:latin typeface="Kelly Slab" panose="02000000000000000000" pitchFamily="2" charset="0"/>
            </a:endParaRPr>
          </a:p>
        </p:txBody>
      </p:sp>
      <p:sp>
        <p:nvSpPr>
          <p:cNvPr id="7" name="Google Shape;91;p14">
            <a:extLst>
              <a:ext uri="{FF2B5EF4-FFF2-40B4-BE49-F238E27FC236}">
                <a16:creationId xmlns:a16="http://schemas.microsoft.com/office/drawing/2014/main" id="{D716881E-B057-4CCC-9B0E-034B5637CFD4}"/>
              </a:ext>
            </a:extLst>
          </p:cNvPr>
          <p:cNvSpPr/>
          <p:nvPr/>
        </p:nvSpPr>
        <p:spPr>
          <a:xfrm>
            <a:off x="3822494" y="1588956"/>
            <a:ext cx="8160333" cy="4838077"/>
          </a:xfrm>
          <a:prstGeom prst="roundRect">
            <a:avLst>
              <a:gd name="adj" fmla="val 6254"/>
            </a:avLst>
          </a:prstGeom>
          <a:gradFill>
            <a:gsLst>
              <a:gs pos="0">
                <a:srgbClr val="4D4D4D"/>
              </a:gs>
              <a:gs pos="100000">
                <a:srgbClr val="000000"/>
              </a:gs>
            </a:gsLst>
            <a:lin ang="5400012"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lvl="0" algn="ctr">
              <a:buClr>
                <a:srgbClr val="000000"/>
              </a:buClr>
              <a:buSzPts val="2800"/>
            </a:pPr>
            <a:endParaRPr lang="en-US" sz="2800" dirty="0">
              <a:solidFill>
                <a:srgbClr val="FFFFFF"/>
              </a:solidFill>
              <a:latin typeface="Courier New" panose="02070309020205020404" pitchFamily="49" charset="0"/>
              <a:ea typeface="Calibri"/>
              <a:cs typeface="Courier New" panose="02070309020205020404" pitchFamily="49" charset="0"/>
              <a:sym typeface="Calibri"/>
            </a:endParaRPr>
          </a:p>
          <a:p>
            <a:pPr lvl="0">
              <a:buClr>
                <a:srgbClr val="000000"/>
              </a:buClr>
              <a:buSzPts val="2800"/>
            </a:pPr>
            <a:r>
              <a:rPr lang="en-US" sz="2800" dirty="0">
                <a:solidFill>
                  <a:srgbClr val="FFFFFF"/>
                </a:solidFill>
                <a:latin typeface="Courier New" panose="02070309020205020404" pitchFamily="49" charset="0"/>
                <a:ea typeface="Calibri"/>
                <a:cs typeface="Courier New" panose="02070309020205020404" pitchFamily="49" charset="0"/>
                <a:sym typeface="Calibri"/>
              </a:rPr>
              <a:t>1.) Amazon Web Services(AWS)</a:t>
            </a:r>
          </a:p>
          <a:p>
            <a:pPr lvl="0">
              <a:buClr>
                <a:srgbClr val="000000"/>
              </a:buClr>
              <a:buSzPts val="2800"/>
            </a:pPr>
            <a:r>
              <a:rPr lang="en-US" sz="2800" dirty="0">
                <a:solidFill>
                  <a:srgbClr val="FFFFFF"/>
                </a:solidFill>
                <a:latin typeface="Courier New" panose="02070309020205020404" pitchFamily="49" charset="0"/>
                <a:ea typeface="Calibri"/>
                <a:cs typeface="Courier New" panose="02070309020205020404" pitchFamily="49" charset="0"/>
                <a:sym typeface="Calibri"/>
              </a:rPr>
              <a:t>2.) Unity 3D</a:t>
            </a:r>
          </a:p>
          <a:p>
            <a:pPr lvl="0">
              <a:buClr>
                <a:srgbClr val="000000"/>
              </a:buClr>
              <a:buSzPts val="2800"/>
            </a:pPr>
            <a:r>
              <a:rPr lang="en-US" sz="2800" dirty="0">
                <a:solidFill>
                  <a:srgbClr val="FFFFFF"/>
                </a:solidFill>
                <a:latin typeface="Courier New" panose="02070309020205020404" pitchFamily="49" charset="0"/>
                <a:ea typeface="Calibri"/>
                <a:cs typeface="Courier New" panose="02070309020205020404" pitchFamily="49" charset="0"/>
                <a:sym typeface="Calibri"/>
              </a:rPr>
              <a:t>3.) Python(Lambda)</a:t>
            </a:r>
          </a:p>
          <a:p>
            <a:pPr lvl="0">
              <a:buClr>
                <a:srgbClr val="000000"/>
              </a:buClr>
              <a:buSzPts val="2800"/>
            </a:pPr>
            <a:r>
              <a:rPr lang="en-US" sz="2800" dirty="0">
                <a:solidFill>
                  <a:srgbClr val="FFFFFF"/>
                </a:solidFill>
                <a:latin typeface="Courier New" panose="02070309020205020404" pitchFamily="49" charset="0"/>
                <a:ea typeface="Calibri"/>
                <a:cs typeface="Courier New" panose="02070309020205020404" pitchFamily="49" charset="0"/>
                <a:sym typeface="Calibri"/>
              </a:rPr>
              <a:t>4.) Amazon Skill Kit</a:t>
            </a:r>
          </a:p>
          <a:p>
            <a:pPr lvl="0">
              <a:buClr>
                <a:srgbClr val="000000"/>
              </a:buClr>
              <a:buSzPts val="2800"/>
            </a:pPr>
            <a:r>
              <a:rPr lang="en-US" sz="2800" dirty="0">
                <a:solidFill>
                  <a:srgbClr val="FFFFFF"/>
                </a:solidFill>
                <a:latin typeface="Courier New" panose="02070309020205020404" pitchFamily="49" charset="0"/>
                <a:ea typeface="Calibri"/>
                <a:cs typeface="Courier New" panose="02070309020205020404" pitchFamily="49" charset="0"/>
                <a:sym typeface="Calibri"/>
              </a:rPr>
              <a:t>5.) C#</a:t>
            </a:r>
          </a:p>
          <a:p>
            <a:pPr lvl="0">
              <a:buClr>
                <a:srgbClr val="000000"/>
              </a:buClr>
              <a:buSzPts val="2800"/>
            </a:pPr>
            <a:r>
              <a:rPr lang="en-US" sz="2800" dirty="0">
                <a:solidFill>
                  <a:srgbClr val="FFFFFF"/>
                </a:solidFill>
                <a:latin typeface="Courier New" panose="02070309020205020404" pitchFamily="49" charset="0"/>
                <a:ea typeface="Calibri"/>
                <a:cs typeface="Courier New" panose="02070309020205020404" pitchFamily="49" charset="0"/>
                <a:sym typeface="Calibri"/>
              </a:rPr>
              <a:t>6.) Node.js</a:t>
            </a:r>
          </a:p>
          <a:p>
            <a:pPr lvl="0">
              <a:buClr>
                <a:srgbClr val="000000"/>
              </a:buClr>
              <a:buSzPts val="2800"/>
            </a:pPr>
            <a:r>
              <a:rPr lang="en-US" sz="2800" dirty="0">
                <a:solidFill>
                  <a:srgbClr val="FFFFFF"/>
                </a:solidFill>
                <a:latin typeface="Courier New" panose="02070309020205020404" pitchFamily="49" charset="0"/>
                <a:ea typeface="Calibri"/>
                <a:cs typeface="Courier New" panose="02070309020205020404" pitchFamily="49" charset="0"/>
                <a:sym typeface="Calibri"/>
              </a:rPr>
              <a:t>7.) Google Cardboard</a:t>
            </a:r>
          </a:p>
          <a:p>
            <a:pPr lvl="0">
              <a:buClr>
                <a:srgbClr val="000000"/>
              </a:buClr>
              <a:buSzPts val="2800"/>
            </a:pPr>
            <a:r>
              <a:rPr lang="en-US" sz="2800" dirty="0">
                <a:solidFill>
                  <a:srgbClr val="FFFFFF"/>
                </a:solidFill>
                <a:latin typeface="Courier New" panose="02070309020205020404" pitchFamily="49" charset="0"/>
                <a:ea typeface="Calibri"/>
                <a:cs typeface="Courier New" panose="02070309020205020404" pitchFamily="49" charset="0"/>
                <a:sym typeface="Calibri"/>
              </a:rPr>
              <a:t>8.) Adobe Photoshop</a:t>
            </a:r>
          </a:p>
          <a:p>
            <a:pPr lvl="0">
              <a:buClr>
                <a:srgbClr val="000000"/>
              </a:buClr>
              <a:buSzPts val="2800"/>
            </a:pPr>
            <a:r>
              <a:rPr lang="en-US" sz="2800" dirty="0">
                <a:solidFill>
                  <a:srgbClr val="FFFFFF"/>
                </a:solidFill>
                <a:latin typeface="Courier New" panose="02070309020205020404" pitchFamily="49" charset="0"/>
                <a:ea typeface="Calibri"/>
                <a:cs typeface="Courier New" panose="02070309020205020404" pitchFamily="49" charset="0"/>
                <a:sym typeface="Calibri"/>
              </a:rPr>
              <a:t>9.) VR Box</a:t>
            </a:r>
            <a:endParaRPr dirty="0">
              <a:solidFill>
                <a:srgbClr val="FFFFFF"/>
              </a:solidFill>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8;p15">
            <a:extLst>
              <a:ext uri="{FF2B5EF4-FFF2-40B4-BE49-F238E27FC236}">
                <a16:creationId xmlns:a16="http://schemas.microsoft.com/office/drawing/2014/main" id="{CD619AA8-7A89-4E6A-BDA3-EB652F1FCC0D}"/>
              </a:ext>
            </a:extLst>
          </p:cNvPr>
          <p:cNvSpPr/>
          <p:nvPr/>
        </p:nvSpPr>
        <p:spPr>
          <a:xfrm>
            <a:off x="1943897" y="324582"/>
            <a:ext cx="9556804" cy="3104418"/>
          </a:xfrm>
          <a:prstGeom prst="roundRect">
            <a:avLst>
              <a:gd name="adj" fmla="val 5517"/>
            </a:avLst>
          </a:prstGeom>
          <a:gradFill>
            <a:gsLst>
              <a:gs pos="0">
                <a:srgbClr val="4D4D4D"/>
              </a:gs>
              <a:gs pos="100000">
                <a:srgbClr val="000000"/>
              </a:gs>
            </a:gsLst>
            <a:lin ang="5400012"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2800"/>
            </a:pPr>
            <a:r>
              <a:rPr lang="en-US" sz="1650" dirty="0">
                <a:solidFill>
                  <a:srgbClr val="FFFFFF"/>
                </a:solidFill>
                <a:latin typeface="Courier New" panose="02070309020205020404" pitchFamily="49" charset="0"/>
                <a:cs typeface="Courier New" panose="02070309020205020404" pitchFamily="49" charset="0"/>
              </a:rPr>
              <a:t>Our application will be potentially beneficial to every individual who has access to VR. The following are some of the use cases of it.</a:t>
            </a:r>
          </a:p>
          <a:p>
            <a:pPr>
              <a:buClr>
                <a:srgbClr val="000000"/>
              </a:buClr>
              <a:buSzPts val="2800"/>
            </a:pPr>
            <a:r>
              <a:rPr lang="en-US" sz="1650" dirty="0">
                <a:solidFill>
                  <a:srgbClr val="FFFFFF"/>
                </a:solidFill>
                <a:latin typeface="Courier New" panose="02070309020205020404" pitchFamily="49" charset="0"/>
                <a:cs typeface="Courier New" panose="02070309020205020404" pitchFamily="49" charset="0"/>
              </a:rPr>
              <a:t>1.) People who can't afford to visit international destinations can now experience and explore them through this app.</a:t>
            </a:r>
          </a:p>
          <a:p>
            <a:pPr>
              <a:buClr>
                <a:srgbClr val="000000"/>
              </a:buClr>
              <a:buSzPts val="2800"/>
            </a:pPr>
            <a:r>
              <a:rPr lang="en-US" sz="1650" dirty="0">
                <a:solidFill>
                  <a:srgbClr val="FFFFFF"/>
                </a:solidFill>
                <a:latin typeface="Courier New" panose="02070309020205020404" pitchFamily="49" charset="0"/>
                <a:cs typeface="Courier New" panose="02070309020205020404" pitchFamily="49" charset="0"/>
              </a:rPr>
              <a:t>2.) During this lockdown, many people had to cancel their tours, but now they can still enjoy the places through this app.</a:t>
            </a:r>
          </a:p>
          <a:p>
            <a:pPr>
              <a:buClr>
                <a:srgbClr val="000000"/>
              </a:buClr>
              <a:buSzPts val="2800"/>
            </a:pPr>
            <a:r>
              <a:rPr lang="en-US" sz="1650" dirty="0">
                <a:solidFill>
                  <a:srgbClr val="FFFFFF"/>
                </a:solidFill>
                <a:latin typeface="Courier New" panose="02070309020205020404" pitchFamily="49" charset="0"/>
                <a:cs typeface="Courier New" panose="02070309020205020404" pitchFamily="49" charset="0"/>
              </a:rPr>
              <a:t>3.) If any individual wants to explore a destination and know about its history and other details regarding the site, then he or she can do this.</a:t>
            </a:r>
          </a:p>
          <a:p>
            <a:pPr>
              <a:buClr>
                <a:srgbClr val="000000"/>
              </a:buClr>
              <a:buSzPts val="2800"/>
            </a:pPr>
            <a:r>
              <a:rPr lang="en-US" sz="1650" dirty="0">
                <a:solidFill>
                  <a:srgbClr val="FFFFFF"/>
                </a:solidFill>
                <a:latin typeface="Courier New" panose="02070309020205020404" pitchFamily="49" charset="0"/>
                <a:cs typeface="Courier New" panose="02070309020205020404" pitchFamily="49" charset="0"/>
              </a:rPr>
              <a:t>4.) During this pandemic, this app will work as a mental relief to the person suffering from stress, depression, and anxiety.</a:t>
            </a:r>
          </a:p>
          <a:p>
            <a:pPr marL="0" marR="0" lvl="0" indent="0" rtl="0">
              <a:lnSpc>
                <a:spcPct val="100000"/>
              </a:lnSpc>
              <a:spcBef>
                <a:spcPts val="0"/>
              </a:spcBef>
              <a:spcAft>
                <a:spcPts val="0"/>
              </a:spcAft>
              <a:buClr>
                <a:srgbClr val="000000"/>
              </a:buClr>
              <a:buSzPts val="2800"/>
              <a:buFont typeface="Calibri"/>
              <a:buNone/>
            </a:pPr>
            <a:endParaRPr sz="1400" dirty="0">
              <a:solidFill>
                <a:srgbClr val="FFFFFF"/>
              </a:solidFill>
              <a:latin typeface="Courier New" panose="02070309020205020404" pitchFamily="49" charset="0"/>
              <a:cs typeface="Courier New" panose="02070309020205020404" pitchFamily="49" charset="0"/>
            </a:endParaRPr>
          </a:p>
        </p:txBody>
      </p:sp>
      <p:sp>
        <p:nvSpPr>
          <p:cNvPr id="4" name="Google Shape;99;p15">
            <a:extLst>
              <a:ext uri="{FF2B5EF4-FFF2-40B4-BE49-F238E27FC236}">
                <a16:creationId xmlns:a16="http://schemas.microsoft.com/office/drawing/2014/main" id="{28070CD4-6AD4-4460-85E3-2B3461B80F6B}"/>
              </a:ext>
            </a:extLst>
          </p:cNvPr>
          <p:cNvSpPr/>
          <p:nvPr/>
        </p:nvSpPr>
        <p:spPr>
          <a:xfrm>
            <a:off x="1943897" y="3794363"/>
            <a:ext cx="9556804" cy="2814469"/>
          </a:xfrm>
          <a:prstGeom prst="roundRect">
            <a:avLst>
              <a:gd name="adj" fmla="val 6692"/>
            </a:avLst>
          </a:prstGeom>
          <a:gradFill>
            <a:gsLst>
              <a:gs pos="0">
                <a:srgbClr val="4D4D4D"/>
              </a:gs>
              <a:gs pos="100000">
                <a:srgbClr val="000000"/>
              </a:gs>
            </a:gsLst>
            <a:lin ang="5400012"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lvl="0">
              <a:buClr>
                <a:srgbClr val="000000"/>
              </a:buClr>
              <a:buSzPts val="2800"/>
            </a:pPr>
            <a:r>
              <a:rPr lang="en-US" sz="1650" dirty="0">
                <a:solidFill>
                  <a:srgbClr val="FFFFFF"/>
                </a:solidFill>
                <a:latin typeface="Courier New" panose="02070309020205020404" pitchFamily="49" charset="0"/>
                <a:cs typeface="Courier New" panose="02070309020205020404" pitchFamily="49" charset="0"/>
              </a:rPr>
              <a:t>Our application has few dependencies which can be listed as follows:</a:t>
            </a:r>
          </a:p>
          <a:p>
            <a:pPr lvl="0">
              <a:buClr>
                <a:srgbClr val="000000"/>
              </a:buClr>
              <a:buSzPts val="2800"/>
            </a:pPr>
            <a:endParaRPr lang="en-US" sz="1650" dirty="0">
              <a:solidFill>
                <a:srgbClr val="FFFFFF"/>
              </a:solidFill>
              <a:latin typeface="Courier New" panose="02070309020205020404" pitchFamily="49" charset="0"/>
              <a:cs typeface="Courier New" panose="02070309020205020404" pitchFamily="49" charset="0"/>
            </a:endParaRPr>
          </a:p>
          <a:p>
            <a:pPr lvl="0">
              <a:buClr>
                <a:srgbClr val="000000"/>
              </a:buClr>
              <a:buSzPts val="2800"/>
            </a:pPr>
            <a:r>
              <a:rPr lang="en-US" sz="1650" dirty="0">
                <a:solidFill>
                  <a:srgbClr val="FFFFFF"/>
                </a:solidFill>
                <a:latin typeface="Courier New" panose="02070309020205020404" pitchFamily="49" charset="0"/>
                <a:cs typeface="Courier New" panose="02070309020205020404" pitchFamily="49" charset="0"/>
              </a:rPr>
              <a:t>1.) The app requires a stable internet connection.</a:t>
            </a:r>
          </a:p>
          <a:p>
            <a:pPr lvl="0">
              <a:buClr>
                <a:srgbClr val="000000"/>
              </a:buClr>
              <a:buSzPts val="2800"/>
            </a:pPr>
            <a:r>
              <a:rPr lang="en-US" sz="1650" dirty="0">
                <a:solidFill>
                  <a:srgbClr val="FFFFFF"/>
                </a:solidFill>
                <a:latin typeface="Courier New" panose="02070309020205020404" pitchFamily="49" charset="0"/>
                <a:cs typeface="Courier New" panose="02070309020205020404" pitchFamily="49" charset="0"/>
              </a:rPr>
              <a:t>2.) To experience the place, the user should have access to VR.</a:t>
            </a:r>
          </a:p>
          <a:p>
            <a:pPr lvl="0">
              <a:buClr>
                <a:srgbClr val="000000"/>
              </a:buClr>
              <a:buSzPts val="2800"/>
            </a:pPr>
            <a:r>
              <a:rPr lang="en-US" sz="1650" dirty="0">
                <a:solidFill>
                  <a:srgbClr val="FFFFFF"/>
                </a:solidFill>
                <a:latin typeface="Courier New" panose="02070309020205020404" pitchFamily="49" charset="0"/>
                <a:cs typeface="Courier New" panose="02070309020205020404" pitchFamily="49" charset="0"/>
              </a:rPr>
              <a:t>3.) The app roughly has ten destinations (both international and national destinations). We will try to add more if time permits.</a:t>
            </a:r>
            <a:endParaRPr sz="1650" dirty="0">
              <a:solidFill>
                <a:srgbClr val="FFFF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3624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189</TotalTime>
  <Words>450</Words>
  <Application>Microsoft Office PowerPoint</Application>
  <PresentationFormat>Widescreen</PresentationFormat>
  <Paragraphs>24</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Corbel</vt:lpstr>
      <vt:lpstr>Courier New</vt:lpstr>
      <vt:lpstr>Kelly Slab</vt:lpstr>
      <vt:lpstr>Parallax</vt:lpstr>
      <vt:lpstr>               Idea/Approach Details  College/University name: SRM UNIVERSITY AP  Track chosen : AR/VR Team Name : !True Team Leader Name : Nitesh Bharti          </vt:lpstr>
      <vt:lpstr>Idea / Approach details</vt:lpstr>
      <vt:lpstr>Software/Tools Required for this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Idea/Approach Details  College/University name:   SRM UNIVERSITY AP  Track chosen : AR/VR Team Name : !True Team Leader Name : Nitesh Bharti          </dc:title>
  <cp:lastModifiedBy>MOHIT KUMAR</cp:lastModifiedBy>
  <cp:revision>12</cp:revision>
  <dcterms:modified xsi:type="dcterms:W3CDTF">2020-05-08T10:46:01Z</dcterms:modified>
</cp:coreProperties>
</file>