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nwande Mofifoluwa Ipadeola (BE WAR E UPE1 UBW)" initials="AMI(WEUU" lastIdx="0" clrIdx="0">
    <p:extLst>
      <p:ext uri="{19B8F6BF-5375-455C-9EA6-DF929625EA0E}">
        <p15:presenceInfo xmlns:p15="http://schemas.microsoft.com/office/powerpoint/2012/main" userId="S-1-5-21-839522115-1659004503-725345543-7338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950686-749A-4795-A7AD-EAF4CDC37E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FF331-4070-4E1C-88BB-82593CD74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A7FF-B294-4DF0-B703-9FFC59C56B3F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3A600-3994-4F9D-8C7E-7EFCF42BAF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211E8-84B9-4C20-A343-90B399042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73824-AA2C-4D64-8D2B-237E78CBCD4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317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8E04-5D08-4C3F-8E19-C009EF0EF594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545D3-8680-410D-B19B-054F0005A1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621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FA52-90B4-444C-B4C0-C119B53D0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41B67-F98F-4ECF-8C65-5141EC93F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AA75-E130-485D-9DD4-9B2246A1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9884-E1B2-4178-9895-B0DBC06C8E1D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2A1A-A9C6-485C-8B56-5AF09ED7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5CED-CB15-495B-BC65-02E9DC41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24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5BBC-84BF-451F-A526-17455F74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48347-07C4-4C38-A4C5-30EE73926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3762A-16B8-42A8-844C-F0E061AF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EC91-38AF-4A91-936F-05494440A71E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D8B6-C8FE-4991-89C3-369C54FD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D312-BE74-467F-93C6-98C96453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58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F7EC2A-998A-4CC3-9F81-DE1274E69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42591-3864-4B08-985E-A0D145BF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230EF-A234-4DC2-B7B9-F06B8EC0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7D73-55C1-4E4F-ACB0-CD7E6A8925AE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B635-751A-4421-B8DA-58D9FA8D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AA49-E9B4-4FF7-A7CE-A15E5A8A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26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C971-09D6-4511-9126-1EE95AC1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8DC6-58CF-4B15-B225-A63F50FE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A166-D1F2-4131-8216-F1C27349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9E04-0602-40F2-9A96-71670DABD190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8E07-08E5-481A-A18D-526C85D1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5F1B-DD01-40A7-931B-C00CE686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17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554F-1A8A-4B0C-9B02-84AD9800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CC07D-F7BD-4D2E-A1D0-30F0B091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D6FF-4AFA-42E3-A2B6-7159150D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457F1-F0A3-4EF7-AC06-16EE2A14CCF7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3F223-9912-4D8B-B156-07EFA45C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3188-33D6-4349-8B41-4674E004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57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E089-85D2-48D6-8B30-EED00673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03DA-A65B-4C47-B2CE-48EB97F95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34320-D674-45C3-AAD9-B2E6DE6FC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D219-47C6-4CB9-9CF4-5C7638F5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C6D7E-C1F6-4EC8-9851-85BA05F9367A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8BF2-CA09-4754-8CFB-69AFB094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4D22-26B0-4180-9418-538C18FB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39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C417-D899-40FD-8025-294558D0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816EA-3D69-4CCA-B482-CC674C91D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9FBF-0FE9-43AB-8D87-5F6054FE9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34624-D46F-4733-8265-F3B825803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78FB9-C5F1-467E-8D3D-00269C8DC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85AC7-8723-4B31-8FF5-F66480EC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A09C8-2004-4CD6-AC74-B51F316632CB}" type="datetime1">
              <a:rPr lang="de-DE" smtClean="0"/>
              <a:t>18.06.2025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EFC60-9B20-470A-B2EC-132A9556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E5D4A-9927-4471-A394-4709658C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04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73B-2E8B-4E49-9E6F-DED08919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A1EEC-C54C-41D6-8BB9-59DB1A21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5DA4-334A-43E2-B041-FC1A788E422B}" type="datetime1">
              <a:rPr lang="de-DE" smtClean="0"/>
              <a:t>18.06.2025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7BE5D-D983-46A2-A1DC-B4CC98B9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06E44-0896-4265-BC66-99F86292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97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83F-4361-4FB5-A577-CFD44901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7C17-67C3-418F-9F32-0FA8F74F42C6}" type="datetime1">
              <a:rPr lang="de-DE" smtClean="0"/>
              <a:t>18.06.2025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4EF53-B83E-4F7E-AD72-75A0A329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70474-2BF5-48E5-B430-4FE36EE2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7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5012-D281-4891-95D7-81957BBF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313D6-B5EB-4BCB-A9B0-345F6BC44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BE15-4657-40B2-BA1F-CCEC9086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D1224-AFB1-4EB1-85FF-397AE4F2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40DA-B84C-4F1C-A8F5-0D73E7EA7995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3110-99D6-4C3A-8C1E-FB1B76DF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8654-C2F5-40D4-B48E-B7CCBF9C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49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2EA-129D-4505-8418-4763E3E9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AD85A-893F-4C53-A5D8-ED58B9B81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49194-E043-400C-A97F-19CDB0BB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60FB6-207B-49D7-8FDA-FB7F5647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D687-2F25-479A-8CE8-B58CB548E5CC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A1693-4280-4182-979C-1FFBD36E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05A3-17C5-4F27-9EC8-795AA615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61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04A75-8F22-4A49-A47C-16E4A343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724E-D9F1-4A3F-B14C-4CF7E13E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F915-F8A1-4E5C-823A-9144FC0FC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ED9F-8B4F-4C28-A342-81EBDAE8CE37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8E29-A21F-4BFB-B30F-9AFF262C7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ADF0-9542-4F37-8239-1B644712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83134-31BF-4BCE-ADFF-926F289053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2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31382579/Hard_Real_Time_Computing_Systems_1461406757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6E78-A20F-434F-9919-BAD719F11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b="1" dirty="0">
                <a:latin typeface="Arial Black" panose="020B0A04020102020204" pitchFamily="34" charset="0"/>
              </a:rPr>
              <a:t>Dynamic </a:t>
            </a:r>
            <a:r>
              <a:rPr lang="de-DE" sz="4800" b="1" dirty="0" err="1">
                <a:latin typeface="Arial Black" panose="020B0A04020102020204" pitchFamily="34" charset="0"/>
              </a:rPr>
              <a:t>Sporadic</a:t>
            </a:r>
            <a:r>
              <a:rPr lang="de-DE" sz="4800" b="1" dirty="0">
                <a:latin typeface="Arial Black" panose="020B0A04020102020204" pitchFamily="34" charset="0"/>
              </a:rPr>
              <a:t> Server (DSS)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C2D1D-FBFB-4CEE-B5D1-5F8726DD9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294" y="4383742"/>
            <a:ext cx="10309412" cy="959224"/>
          </a:xfrm>
        </p:spPr>
        <p:txBody>
          <a:bodyPr/>
          <a:lstStyle/>
          <a:p>
            <a:r>
              <a:rPr lang="en-US" dirty="0"/>
              <a:t>Real-Time Scheduling for Aperiodic Tasks</a:t>
            </a:r>
          </a:p>
          <a:p>
            <a:r>
              <a:rPr lang="de-DE" dirty="0"/>
              <a:t>A presentation by </a:t>
            </a:r>
            <a:r>
              <a:rPr lang="de-DE" b="1" dirty="0"/>
              <a:t>Moiz </a:t>
            </a:r>
            <a:r>
              <a:rPr lang="de-DE" b="1" dirty="0" err="1"/>
              <a:t>Zaheer</a:t>
            </a:r>
            <a:r>
              <a:rPr lang="de-DE" b="1" dirty="0"/>
              <a:t> Malik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0E3DA-F77C-7DBB-CC07-B1E8BF33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06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73725-836F-482B-AB7B-8B87531F8627}"/>
              </a:ext>
            </a:extLst>
          </p:cNvPr>
          <p:cNvSpPr txBox="1"/>
          <p:nvPr/>
        </p:nvSpPr>
        <p:spPr>
          <a:xfrm>
            <a:off x="403412" y="394447"/>
            <a:ext cx="473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F599-AF4B-65F8-730D-EADBE00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2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BA1FB-E726-4A16-BE9E-28006F259B73}"/>
              </a:ext>
            </a:extLst>
          </p:cNvPr>
          <p:cNvSpPr txBox="1"/>
          <p:nvPr/>
        </p:nvSpPr>
        <p:spPr>
          <a:xfrm flipH="1">
            <a:off x="403412" y="1835541"/>
            <a:ext cx="7484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We Need DSS</a:t>
            </a:r>
          </a:p>
          <a:p>
            <a:endParaRPr lang="en-US" dirty="0"/>
          </a:p>
          <a:p>
            <a:r>
              <a:rPr lang="en-US" dirty="0"/>
              <a:t>Real-time systems have two types of tasks:</a:t>
            </a:r>
          </a:p>
          <a:p>
            <a:endParaRPr lang="en-US" dirty="0"/>
          </a:p>
          <a:p>
            <a:pPr lvl="1"/>
            <a:r>
              <a:rPr lang="en-US" b="1" dirty="0"/>
              <a:t>Periodic</a:t>
            </a:r>
            <a:r>
              <a:rPr lang="en-US" dirty="0"/>
              <a:t> → predictable</a:t>
            </a:r>
          </a:p>
          <a:p>
            <a:pPr lvl="1"/>
            <a:r>
              <a:rPr lang="en-US" b="1" dirty="0"/>
              <a:t>Aperiodic</a:t>
            </a:r>
            <a:r>
              <a:rPr lang="en-US" dirty="0"/>
              <a:t> → unpredictable</a:t>
            </a:r>
          </a:p>
          <a:p>
            <a:pPr lvl="1"/>
            <a:endParaRPr lang="en-US" dirty="0"/>
          </a:p>
          <a:p>
            <a:r>
              <a:rPr lang="en-US" dirty="0"/>
              <a:t>Problem: Serving aperiodic tasks without missing deadlines of periodic ones</a:t>
            </a:r>
          </a:p>
          <a:p>
            <a:endParaRPr lang="en-US" dirty="0"/>
          </a:p>
          <a:p>
            <a:r>
              <a:rPr lang="en-US" dirty="0"/>
              <a:t>DSS is one solution that handles this well under </a:t>
            </a:r>
            <a:r>
              <a:rPr lang="en-US" b="1" dirty="0"/>
              <a:t>EDF scheduling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8168E-2F7A-4ED4-BFAD-52AC130D1A90}"/>
              </a:ext>
            </a:extLst>
          </p:cNvPr>
          <p:cNvSpPr/>
          <p:nvPr/>
        </p:nvSpPr>
        <p:spPr>
          <a:xfrm>
            <a:off x="10078693" y="5885934"/>
            <a:ext cx="188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Reference: </a:t>
            </a:r>
            <a:r>
              <a:rPr lang="de-DE" b="1" dirty="0"/>
              <a:t>[1], 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03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73725-836F-482B-AB7B-8B87531F8627}"/>
              </a:ext>
            </a:extLst>
          </p:cNvPr>
          <p:cNvSpPr txBox="1"/>
          <p:nvPr/>
        </p:nvSpPr>
        <p:spPr>
          <a:xfrm>
            <a:off x="403412" y="394447"/>
            <a:ext cx="473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– Key Terms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F599-AF4B-65F8-730D-EADBE00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3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BA1FB-E726-4A16-BE9E-28006F259B73}"/>
              </a:ext>
            </a:extLst>
          </p:cNvPr>
          <p:cNvSpPr txBox="1"/>
          <p:nvPr/>
        </p:nvSpPr>
        <p:spPr>
          <a:xfrm flipH="1">
            <a:off x="403412" y="1835541"/>
            <a:ext cx="7484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Periodic</a:t>
            </a:r>
            <a:r>
              <a:rPr lang="de-DE" b="1" dirty="0"/>
              <a:t> Task:</a:t>
            </a:r>
            <a:r>
              <a:rPr lang="de-DE" dirty="0"/>
              <a:t> Runs </a:t>
            </a:r>
            <a:r>
              <a:rPr lang="de-DE" dirty="0" err="1"/>
              <a:t>regularly</a:t>
            </a:r>
            <a:r>
              <a:rPr lang="de-DE" dirty="0"/>
              <a:t> (e.g. </a:t>
            </a:r>
            <a:r>
              <a:rPr lang="de-DE" dirty="0" err="1"/>
              <a:t>every</a:t>
            </a:r>
            <a:r>
              <a:rPr lang="de-DE" dirty="0"/>
              <a:t> 5 </a:t>
            </a:r>
            <a:r>
              <a:rPr lang="de-DE" dirty="0" err="1"/>
              <a:t>ms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b="1" dirty="0" err="1"/>
              <a:t>Aperiodic</a:t>
            </a:r>
            <a:r>
              <a:rPr lang="de-DE" b="1" dirty="0"/>
              <a:t> Task:</a:t>
            </a:r>
            <a:r>
              <a:rPr lang="de-DE" dirty="0"/>
              <a:t> Random </a:t>
            </a:r>
            <a:r>
              <a:rPr lang="de-DE" dirty="0" err="1"/>
              <a:t>arrival</a:t>
            </a:r>
            <a:r>
              <a:rPr lang="de-DE" dirty="0"/>
              <a:t> (e.g. </a:t>
            </a:r>
            <a:r>
              <a:rPr lang="de-DE" dirty="0" err="1"/>
              <a:t>button</a:t>
            </a:r>
            <a:r>
              <a:rPr lang="de-DE" dirty="0"/>
              <a:t> press)</a:t>
            </a:r>
          </a:p>
          <a:p>
            <a:endParaRPr lang="de-DE" dirty="0"/>
          </a:p>
          <a:p>
            <a:r>
              <a:rPr lang="de-DE" b="1" dirty="0"/>
              <a:t>EDF (</a:t>
            </a:r>
            <a:r>
              <a:rPr lang="de-DE" b="1" dirty="0" err="1"/>
              <a:t>Earliest</a:t>
            </a:r>
            <a:r>
              <a:rPr lang="de-DE" b="1" dirty="0"/>
              <a:t> Deadline First):</a:t>
            </a:r>
            <a:r>
              <a:rPr lang="de-DE" dirty="0"/>
              <a:t> Dynamic </a:t>
            </a:r>
            <a:r>
              <a:rPr lang="de-DE" dirty="0" err="1"/>
              <a:t>priority</a:t>
            </a:r>
            <a:r>
              <a:rPr lang="de-DE" dirty="0"/>
              <a:t> </a:t>
            </a:r>
            <a:r>
              <a:rPr lang="de-DE" dirty="0" err="1"/>
              <a:t>scheduling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Utilization</a:t>
            </a:r>
            <a:r>
              <a:rPr lang="de-DE" b="1" dirty="0"/>
              <a:t>:</a:t>
            </a:r>
            <a:r>
              <a:rPr lang="de-DE" dirty="0"/>
              <a:t> CPU </a:t>
            </a:r>
            <a:r>
              <a:rPr lang="de-DE" dirty="0" err="1"/>
              <a:t>load</a:t>
            </a:r>
            <a:r>
              <a:rPr lang="de-DE" dirty="0"/>
              <a:t> = </a:t>
            </a:r>
            <a:r>
              <a:rPr lang="de-DE" dirty="0" err="1"/>
              <a:t>execution</a:t>
            </a:r>
            <a:r>
              <a:rPr lang="de-DE" dirty="0"/>
              <a:t> time ÷ </a:t>
            </a:r>
            <a:r>
              <a:rPr lang="de-DE" dirty="0" err="1"/>
              <a:t>period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75E021-A9B8-4C2D-9E14-B54ED9C22299}"/>
              </a:ext>
            </a:extLst>
          </p:cNvPr>
          <p:cNvSpPr/>
          <p:nvPr/>
        </p:nvSpPr>
        <p:spPr>
          <a:xfrm>
            <a:off x="10078693" y="5885934"/>
            <a:ext cx="188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Reference: </a:t>
            </a:r>
            <a:r>
              <a:rPr lang="de-DE" b="1" dirty="0"/>
              <a:t>[1], [3]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918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73725-836F-482B-AB7B-8B87531F8627}"/>
              </a:ext>
            </a:extLst>
          </p:cNvPr>
          <p:cNvSpPr txBox="1"/>
          <p:nvPr/>
        </p:nvSpPr>
        <p:spPr>
          <a:xfrm>
            <a:off x="403412" y="394447"/>
            <a:ext cx="473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Server-</a:t>
            </a:r>
            <a:r>
              <a:rPr lang="de-DE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Scheduling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F599-AF4B-65F8-730D-EADBE00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4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BA1FB-E726-4A16-BE9E-28006F259B73}"/>
              </a:ext>
            </a:extLst>
          </p:cNvPr>
          <p:cNvSpPr txBox="1"/>
          <p:nvPr/>
        </p:nvSpPr>
        <p:spPr>
          <a:xfrm flipH="1">
            <a:off x="403412" y="1835541"/>
            <a:ext cx="7484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 "</a:t>
            </a:r>
            <a:r>
              <a:rPr lang="de-DE" dirty="0" err="1"/>
              <a:t>servers</a:t>
            </a:r>
            <a:r>
              <a:rPr lang="de-DE" dirty="0"/>
              <a:t>"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aperiodic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Types</a:t>
            </a:r>
            <a:r>
              <a:rPr lang="de-DE" dirty="0"/>
              <a:t>:</a:t>
            </a:r>
          </a:p>
          <a:p>
            <a:pPr lvl="1"/>
            <a:r>
              <a:rPr lang="de-DE" b="1" dirty="0"/>
              <a:t>Polling Server</a:t>
            </a:r>
            <a:endParaRPr lang="de-DE" dirty="0"/>
          </a:p>
          <a:p>
            <a:pPr lvl="1"/>
            <a:r>
              <a:rPr lang="de-DE" b="1" dirty="0" err="1"/>
              <a:t>Deferrable</a:t>
            </a:r>
            <a:r>
              <a:rPr lang="de-DE" b="1" dirty="0"/>
              <a:t> Server</a:t>
            </a:r>
            <a:endParaRPr lang="de-DE" dirty="0"/>
          </a:p>
          <a:p>
            <a:pPr lvl="1"/>
            <a:r>
              <a:rPr lang="de-DE" b="1" dirty="0" err="1"/>
              <a:t>Sporadic</a:t>
            </a:r>
            <a:r>
              <a:rPr lang="de-DE" b="1" dirty="0"/>
              <a:t> Server (SS)</a:t>
            </a:r>
            <a:endParaRPr lang="de-DE" dirty="0"/>
          </a:p>
          <a:p>
            <a:pPr lvl="1"/>
            <a:r>
              <a:rPr lang="de-DE" b="1" dirty="0"/>
              <a:t>Dynamic </a:t>
            </a:r>
            <a:r>
              <a:rPr lang="de-DE" b="1" dirty="0" err="1"/>
              <a:t>Sporadic</a:t>
            </a:r>
            <a:r>
              <a:rPr lang="de-DE" b="1" dirty="0"/>
              <a:t> Server (DSS)</a:t>
            </a:r>
          </a:p>
          <a:p>
            <a:pPr lvl="1"/>
            <a:endParaRPr lang="de-DE" dirty="0"/>
          </a:p>
          <a:p>
            <a:r>
              <a:rPr lang="de-DE" dirty="0"/>
              <a:t>DSS = smarter,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BE13B1-83EA-44DB-A70F-50EE0CE979A1}"/>
              </a:ext>
            </a:extLst>
          </p:cNvPr>
          <p:cNvSpPr/>
          <p:nvPr/>
        </p:nvSpPr>
        <p:spPr>
          <a:xfrm>
            <a:off x="9832508" y="5894401"/>
            <a:ext cx="2269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Reference: </a:t>
            </a:r>
            <a:r>
              <a:rPr lang="de-DE" b="1" dirty="0"/>
              <a:t>[1], [4], 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32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73725-836F-482B-AB7B-8B87531F8627}"/>
              </a:ext>
            </a:extLst>
          </p:cNvPr>
          <p:cNvSpPr txBox="1"/>
          <p:nvPr/>
        </p:nvSpPr>
        <p:spPr>
          <a:xfrm>
            <a:off x="403412" y="394447"/>
            <a:ext cx="473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DSS Works (Simple View)</a:t>
            </a:r>
            <a:endParaRPr lang="de-D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F599-AF4B-65F8-730D-EADBE00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5</a:t>
            </a:fld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300402-BA51-4BEF-8FE6-61F17AD66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71" y="1638626"/>
            <a:ext cx="103293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DSS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arrives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deadline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refilled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✅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Aperiodic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✅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miss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deadlines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CE4CFA-F19B-4C8A-B908-ACAA51361EDF}"/>
              </a:ext>
            </a:extLst>
          </p:cNvPr>
          <p:cNvSpPr/>
          <p:nvPr/>
        </p:nvSpPr>
        <p:spPr>
          <a:xfrm>
            <a:off x="10078693" y="5885934"/>
            <a:ext cx="188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Reference: </a:t>
            </a:r>
            <a:r>
              <a:rPr lang="de-DE" b="1" dirty="0"/>
              <a:t>[1], 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90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73725-836F-482B-AB7B-8B87531F8627}"/>
              </a:ext>
            </a:extLst>
          </p:cNvPr>
          <p:cNvSpPr txBox="1"/>
          <p:nvPr/>
        </p:nvSpPr>
        <p:spPr>
          <a:xfrm>
            <a:off x="403412" y="394447"/>
            <a:ext cx="473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DSS Behavior (Step-by-Step)</a:t>
            </a:r>
            <a:endParaRPr lang="de-D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F599-AF4B-65F8-730D-EADBE00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6</a:t>
            </a:fld>
            <a:endParaRPr lang="de-D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300402-BA51-4BEF-8FE6-61F17AD66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99" y="1732617"/>
            <a:ext cx="62774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Aperiodic task arrives</a:t>
            </a:r>
          </a:p>
          <a:p>
            <a:r>
              <a:rPr lang="en-US" dirty="0"/>
              <a:t>DSS assigns deadline = now + Ts</a:t>
            </a:r>
          </a:p>
          <a:p>
            <a:r>
              <a:rPr lang="en-US" dirty="0"/>
              <a:t>DSS executes it</a:t>
            </a:r>
          </a:p>
          <a:p>
            <a:r>
              <a:rPr lang="en-US" dirty="0"/>
              <a:t>Used budget gets refilled after Ts</a:t>
            </a:r>
          </a:p>
          <a:p>
            <a:r>
              <a:rPr lang="en-US" dirty="0"/>
              <a:t>Repeat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Condition:</a:t>
            </a:r>
            <a:r>
              <a:rPr lang="en-US" dirty="0"/>
              <a:t> Total CPU usage (Us + Up) must be ≤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81FF7-0078-49DB-981D-0E9F771A1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22" y="1083323"/>
            <a:ext cx="5920846" cy="2852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483B7-AAA5-4A3F-92C8-214843134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55" y="485276"/>
            <a:ext cx="3867690" cy="4096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A5C67F-A966-4AA2-B448-89E115EACFEA}"/>
              </a:ext>
            </a:extLst>
          </p:cNvPr>
          <p:cNvSpPr/>
          <p:nvPr/>
        </p:nvSpPr>
        <p:spPr>
          <a:xfrm>
            <a:off x="10078693" y="5885934"/>
            <a:ext cx="188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Reference: </a:t>
            </a:r>
            <a:r>
              <a:rPr lang="de-DE" b="1" dirty="0"/>
              <a:t>[1], 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987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73725-836F-482B-AB7B-8B87531F8627}"/>
              </a:ext>
            </a:extLst>
          </p:cNvPr>
          <p:cNvSpPr txBox="1"/>
          <p:nvPr/>
        </p:nvSpPr>
        <p:spPr>
          <a:xfrm>
            <a:off x="403411" y="394447"/>
            <a:ext cx="5303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DSS is Used (Applications)</a:t>
            </a:r>
            <a:endParaRPr lang="de-D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F599-AF4B-65F8-730D-EADBE00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7</a:t>
            </a:fld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1C20EA-B675-49B8-9AAE-D8291E4FC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1" y="1645272"/>
            <a:ext cx="50376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Automotive ECUs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Avionics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Linux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Robotics &amp;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multimedia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87F63-1E0F-4E6A-B6F1-9A7AA70DF610}"/>
              </a:ext>
            </a:extLst>
          </p:cNvPr>
          <p:cNvSpPr/>
          <p:nvPr/>
        </p:nvSpPr>
        <p:spPr>
          <a:xfrm>
            <a:off x="9975175" y="5885934"/>
            <a:ext cx="2216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Reference: </a:t>
            </a:r>
            <a:r>
              <a:rPr lang="de-DE" b="1" dirty="0"/>
              <a:t>[1], [2],[5]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64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73725-836F-482B-AB7B-8B87531F8627}"/>
              </a:ext>
            </a:extLst>
          </p:cNvPr>
          <p:cNvSpPr txBox="1"/>
          <p:nvPr/>
        </p:nvSpPr>
        <p:spPr>
          <a:xfrm>
            <a:off x="403412" y="394447"/>
            <a:ext cx="4733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de-D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EF599-AF4B-65F8-730D-EADBE00A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8</a:t>
            </a:fld>
            <a:endParaRPr lang="de-DE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9685C4-927A-4128-98D5-CA1A09D9A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2" y="1674674"/>
            <a:ext cx="5486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DSS helps mix periodic + aperiodic tasks safely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dynamic deadlines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Reuses only consumed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</a:t>
            </a: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 CPU usage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missing deadlines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modern real-time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610C4-D753-4E4D-A1DC-587B1AED023C}"/>
              </a:ext>
            </a:extLst>
          </p:cNvPr>
          <p:cNvSpPr/>
          <p:nvPr/>
        </p:nvSpPr>
        <p:spPr>
          <a:xfrm>
            <a:off x="10078693" y="5885934"/>
            <a:ext cx="188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Reference: </a:t>
            </a:r>
            <a:r>
              <a:rPr lang="de-DE" b="1" dirty="0"/>
              <a:t>[1], [5]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53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3D8AB-7288-4A96-9657-7CF199CD4FAD}"/>
              </a:ext>
            </a:extLst>
          </p:cNvPr>
          <p:cNvSpPr txBox="1"/>
          <p:nvPr/>
        </p:nvSpPr>
        <p:spPr>
          <a:xfrm>
            <a:off x="430306" y="403412"/>
            <a:ext cx="6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D0DB6-47B3-41D4-812A-217F27C94614}"/>
              </a:ext>
            </a:extLst>
          </p:cNvPr>
          <p:cNvSpPr txBox="1"/>
          <p:nvPr/>
        </p:nvSpPr>
        <p:spPr>
          <a:xfrm>
            <a:off x="519953" y="1084730"/>
            <a:ext cx="116720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[1] G. C. </a:t>
            </a:r>
            <a:r>
              <a:rPr lang="de-DE" sz="900" dirty="0" err="1"/>
              <a:t>Buttazzo</a:t>
            </a:r>
            <a:r>
              <a:rPr lang="de-DE" sz="900" dirty="0"/>
              <a:t>, *Hard Real-Time Computing Systems*, Springer, 2011. </a:t>
            </a:r>
            <a:r>
              <a:rPr lang="de-DE" sz="900" dirty="0">
                <a:hlinkClick r:id="rId2"/>
              </a:rPr>
              <a:t>https://www.academia.edu/31382579/Hard_Real_Time_Computing_Systems_1461406757B</a:t>
            </a:r>
            <a:endParaRPr lang="de-DE" sz="900" dirty="0"/>
          </a:p>
          <a:p>
            <a:r>
              <a:rPr lang="de-DE" sz="900" dirty="0"/>
              <a:t>[2] P. A. </a:t>
            </a:r>
            <a:r>
              <a:rPr lang="de-DE" sz="900" dirty="0" err="1"/>
              <a:t>Laplante</a:t>
            </a:r>
            <a:r>
              <a:rPr lang="de-DE" sz="900" dirty="0"/>
              <a:t>, *Real-Time Systems Design and Analysis*, Wiley-IEEE, 2011. </a:t>
            </a:r>
            <a:r>
              <a:rPr lang="de-DE" sz="900" dirty="0" err="1"/>
              <a:t>chrome</a:t>
            </a:r>
            <a:r>
              <a:rPr lang="de-DE" sz="900" dirty="0"/>
              <a:t>-extension://</a:t>
            </a:r>
            <a:r>
              <a:rPr lang="de-DE" sz="900" dirty="0" err="1"/>
              <a:t>efaidnbmnnnibpcajpcglclefindmkaj</a:t>
            </a:r>
            <a:r>
              <a:rPr lang="de-DE" sz="900" dirty="0"/>
              <a:t>/https://staff.emu.edu.tr/alexanderchefranov/Documents/CMSE443/CMSE443%20Spring2020/Laplante2012%20Real-Time%20Systems%20Design%20and%20Analysis.pdf</a:t>
            </a:r>
          </a:p>
          <a:p>
            <a:r>
              <a:rPr lang="de-DE" sz="900" dirty="0"/>
              <a:t>[3] C. L. Liu and J. W. </a:t>
            </a:r>
            <a:r>
              <a:rPr lang="de-DE" sz="900" dirty="0" err="1"/>
              <a:t>Layland</a:t>
            </a:r>
            <a:r>
              <a:rPr lang="de-DE" sz="900" dirty="0"/>
              <a:t>, “Scheduling </a:t>
            </a:r>
            <a:r>
              <a:rPr lang="de-DE" sz="900" dirty="0" err="1"/>
              <a:t>algorithms</a:t>
            </a:r>
            <a:r>
              <a:rPr lang="de-DE" sz="900" dirty="0"/>
              <a:t> </a:t>
            </a:r>
            <a:r>
              <a:rPr lang="de-DE" sz="900" dirty="0" err="1"/>
              <a:t>for</a:t>
            </a:r>
            <a:r>
              <a:rPr lang="de-DE" sz="900" dirty="0"/>
              <a:t> </a:t>
            </a:r>
            <a:r>
              <a:rPr lang="de-DE" sz="900" dirty="0" err="1"/>
              <a:t>multiprogramming</a:t>
            </a:r>
            <a:r>
              <a:rPr lang="de-DE" sz="900" dirty="0"/>
              <a:t> in a </a:t>
            </a:r>
            <a:r>
              <a:rPr lang="de-DE" sz="900" dirty="0" err="1"/>
              <a:t>hard</a:t>
            </a:r>
            <a:r>
              <a:rPr lang="de-DE" sz="900" dirty="0"/>
              <a:t>-real-time </a:t>
            </a:r>
            <a:r>
              <a:rPr lang="de-DE" sz="900" dirty="0" err="1"/>
              <a:t>environment</a:t>
            </a:r>
            <a:r>
              <a:rPr lang="de-DE" sz="900" dirty="0"/>
              <a:t>”, *JACM*, 1973. </a:t>
            </a:r>
            <a:r>
              <a:rPr lang="de-DE" sz="900" dirty="0" err="1"/>
              <a:t>chrome</a:t>
            </a:r>
            <a:r>
              <a:rPr lang="de-DE" sz="900" dirty="0"/>
              <a:t>-extension://</a:t>
            </a:r>
            <a:r>
              <a:rPr lang="de-DE" sz="900" dirty="0" err="1"/>
              <a:t>efaidnbmnnnibpcajpcglclefindmkaj</a:t>
            </a:r>
            <a:r>
              <a:rPr lang="de-DE" sz="900" dirty="0"/>
              <a:t>/https://dl.acm.org/doi/pdf/10.1145/321738.321743</a:t>
            </a:r>
          </a:p>
          <a:p>
            <a:r>
              <a:rPr lang="de-DE" sz="900" dirty="0"/>
              <a:t>[4] B. </a:t>
            </a:r>
            <a:r>
              <a:rPr lang="de-DE" sz="900" dirty="0" err="1"/>
              <a:t>Sprunt</a:t>
            </a:r>
            <a:r>
              <a:rPr lang="de-DE" sz="900" dirty="0"/>
              <a:t> et al., “</a:t>
            </a:r>
            <a:r>
              <a:rPr lang="de-DE" sz="900" dirty="0" err="1"/>
              <a:t>Aperiodic</a:t>
            </a:r>
            <a:r>
              <a:rPr lang="de-DE" sz="900" dirty="0"/>
              <a:t> Task Scheduling </a:t>
            </a:r>
            <a:r>
              <a:rPr lang="de-DE" sz="900" dirty="0" err="1"/>
              <a:t>for</a:t>
            </a:r>
            <a:r>
              <a:rPr lang="de-DE" sz="900" dirty="0"/>
              <a:t> Hard-Real-Time Systems”, *Real-Time Systems Journal*, 1989. </a:t>
            </a:r>
            <a:r>
              <a:rPr lang="de-DE" sz="900" dirty="0" err="1"/>
              <a:t>Aperiodic</a:t>
            </a:r>
            <a:r>
              <a:rPr lang="de-DE" sz="900" dirty="0"/>
              <a:t> Task Scheduling </a:t>
            </a:r>
            <a:r>
              <a:rPr lang="de-DE" sz="900" dirty="0" err="1"/>
              <a:t>for</a:t>
            </a:r>
            <a:r>
              <a:rPr lang="de-DE" sz="900" dirty="0"/>
              <a:t> Hard-Real-Time Systems</a:t>
            </a:r>
          </a:p>
          <a:p>
            <a:r>
              <a:rPr lang="de-DE" sz="900" dirty="0"/>
              <a:t>[5] M. </a:t>
            </a:r>
            <a:r>
              <a:rPr lang="de-DE" sz="900" dirty="0" err="1"/>
              <a:t>Spuri</a:t>
            </a:r>
            <a:r>
              <a:rPr lang="de-DE" sz="900" dirty="0"/>
              <a:t> and G. C. </a:t>
            </a:r>
            <a:r>
              <a:rPr lang="de-DE" sz="900" dirty="0" err="1"/>
              <a:t>Buttazzo</a:t>
            </a:r>
            <a:r>
              <a:rPr lang="de-DE" sz="900" dirty="0"/>
              <a:t>, “</a:t>
            </a:r>
            <a:r>
              <a:rPr lang="de-DE" sz="900" dirty="0" err="1"/>
              <a:t>Efficient</a:t>
            </a:r>
            <a:r>
              <a:rPr lang="de-DE" sz="900" dirty="0"/>
              <a:t> </a:t>
            </a:r>
            <a:r>
              <a:rPr lang="de-DE" sz="900" dirty="0" err="1"/>
              <a:t>Aperiodic</a:t>
            </a:r>
            <a:r>
              <a:rPr lang="de-DE" sz="900" dirty="0"/>
              <a:t> Service </a:t>
            </a:r>
            <a:r>
              <a:rPr lang="de-DE" sz="900" dirty="0" err="1"/>
              <a:t>under</a:t>
            </a:r>
            <a:r>
              <a:rPr lang="de-DE" sz="900" dirty="0"/>
              <a:t> </a:t>
            </a:r>
            <a:r>
              <a:rPr lang="de-DE" sz="900" dirty="0" err="1"/>
              <a:t>Earliest</a:t>
            </a:r>
            <a:r>
              <a:rPr lang="de-DE" sz="900" dirty="0"/>
              <a:t> Deadline Scheduling”, *RTSS*, 1994. https://ieeexplore.ieee.org/stamp/stamp.jsp?tp=&amp;arnumber=342735</a:t>
            </a:r>
          </a:p>
          <a:p>
            <a:endParaRPr lang="de-DE" sz="9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2936-FC58-1A3D-8AB3-149D6F3D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83134-31BF-4BCE-ADFF-926F289053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03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Dynamic Sporadic Server (DSS)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ProfiNET</dc:title>
  <dc:creator>Akinwande Mofifoluwa Ipadeola (BE WAR E UPE1 UBW)</dc:creator>
  <cp:lastModifiedBy>zfw</cp:lastModifiedBy>
  <cp:revision>17</cp:revision>
  <dcterms:created xsi:type="dcterms:W3CDTF">2025-06-14T12:32:02Z</dcterms:created>
  <dcterms:modified xsi:type="dcterms:W3CDTF">2025-06-19T11:14:04Z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2025-06-16 08:11:44Z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57465c41-07d5-4cc9-9d2a-9f8b3c49da46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2025-06-16T08:11:44Z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