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oboto"/>
      <p:regular r:id="rId20"/>
      <p:bold r:id="rId21"/>
      <p:italic r:id="rId22"/>
      <p:boldItalic r:id="rId23"/>
    </p:embeddedFont>
    <p:embeddedFont>
      <p:font typeface="Merriweather"/>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5B5B8CE-0372-48B4-8832-E89FE73BF069}">
  <a:tblStyle styleId="{05B5B8CE-0372-48B4-8832-E89FE73BF06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Merriweather-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erriweather-italic.fntdata"/><Relationship Id="rId25" Type="http://schemas.openxmlformats.org/officeDocument/2006/relationships/font" Target="fonts/Merriweather-bold.fntdata"/><Relationship Id="rId27" Type="http://schemas.openxmlformats.org/officeDocument/2006/relationships/font" Target="fonts/Merriweather-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10c8dd6b9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10c8dd6b9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115a6fe3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115a6fe3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10c8dd6b9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10c8dd6b9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115a6fe3d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115a6fe3d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10c8dd6b9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10c8dd6b9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134684e79f_0_1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134684e79f_0_1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11627fa2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11627fa2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11627fa20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11627fa20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117330cb93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117330cb93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115a6fe3d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115a6fe3d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11627fa20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11627fa20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117330cb93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117330cb93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254200" y="123075"/>
            <a:ext cx="8520600" cy="1282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u="sng"/>
              <a:t>Smart Automated Interviewing System using Gesture Analysis &amp; NLP</a:t>
            </a:r>
            <a:endParaRPr u="sng"/>
          </a:p>
        </p:txBody>
      </p:sp>
      <p:sp>
        <p:nvSpPr>
          <p:cNvPr id="65" name="Google Shape;65;p13"/>
          <p:cNvSpPr txBox="1"/>
          <p:nvPr>
            <p:ph idx="1" type="subTitle"/>
          </p:nvPr>
        </p:nvSpPr>
        <p:spPr>
          <a:xfrm>
            <a:off x="0" y="1334949"/>
            <a:ext cx="4558800" cy="212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u="sng">
                <a:solidFill>
                  <a:schemeClr val="dk1"/>
                </a:solidFill>
                <a:latin typeface="Trebuchet MS"/>
                <a:ea typeface="Trebuchet MS"/>
                <a:cs typeface="Trebuchet MS"/>
                <a:sym typeface="Trebuchet MS"/>
              </a:rPr>
              <a:t>Group Members		Roll #	</a:t>
            </a:r>
            <a:r>
              <a:rPr b="1" lang="en" sz="1800">
                <a:solidFill>
                  <a:schemeClr val="dk1"/>
                </a:solidFill>
                <a:latin typeface="Trebuchet MS"/>
                <a:ea typeface="Trebuchet MS"/>
                <a:cs typeface="Trebuchet MS"/>
                <a:sym typeface="Trebuchet MS"/>
              </a:rPr>
              <a:t>      </a:t>
            </a:r>
            <a:r>
              <a:rPr b="1" lang="en" sz="1800" u="sng">
                <a:solidFill>
                  <a:schemeClr val="dk1"/>
                </a:solidFill>
                <a:latin typeface="Trebuchet MS"/>
                <a:ea typeface="Trebuchet MS"/>
                <a:cs typeface="Trebuchet MS"/>
                <a:sym typeface="Trebuchet MS"/>
              </a:rPr>
              <a:t>CGPA		</a:t>
            </a:r>
            <a:r>
              <a:rPr lang="en" sz="1800">
                <a:solidFill>
                  <a:schemeClr val="dk1"/>
                </a:solidFill>
                <a:latin typeface="Trebuchet MS"/>
                <a:ea typeface="Trebuchet MS"/>
                <a:cs typeface="Trebuchet MS"/>
                <a:sym typeface="Trebuchet MS"/>
              </a:rPr>
              <a:t>			</a:t>
            </a:r>
            <a:endParaRPr sz="1800">
              <a:solidFill>
                <a:schemeClr val="dk1"/>
              </a:solidFill>
              <a:latin typeface="Trebuchet MS"/>
              <a:ea typeface="Trebuchet MS"/>
              <a:cs typeface="Trebuchet MS"/>
              <a:sym typeface="Trebuchet MS"/>
            </a:endParaRPr>
          </a:p>
          <a:p>
            <a:pPr indent="-342900" lvl="0" marL="457200" rtl="0" algn="l">
              <a:spcBef>
                <a:spcPts val="0"/>
              </a:spcBef>
              <a:spcAft>
                <a:spcPts val="0"/>
              </a:spcAft>
              <a:buClr>
                <a:schemeClr val="dk1"/>
              </a:buClr>
              <a:buSzPts val="1800"/>
              <a:buFont typeface="Trebuchet MS"/>
              <a:buAutoNum type="arabicPeriod"/>
            </a:pPr>
            <a:r>
              <a:rPr lang="en" sz="1800">
                <a:solidFill>
                  <a:schemeClr val="dk1"/>
                </a:solidFill>
                <a:latin typeface="Trebuchet MS"/>
                <a:ea typeface="Trebuchet MS"/>
                <a:cs typeface="Trebuchet MS"/>
                <a:sym typeface="Trebuchet MS"/>
              </a:rPr>
              <a:t>Tooba Nizami		CS-19101	3.22</a:t>
            </a:r>
            <a:endParaRPr sz="1800">
              <a:solidFill>
                <a:schemeClr val="dk1"/>
              </a:solidFill>
              <a:latin typeface="Trebuchet MS"/>
              <a:ea typeface="Trebuchet MS"/>
              <a:cs typeface="Trebuchet MS"/>
              <a:sym typeface="Trebuchet MS"/>
            </a:endParaRPr>
          </a:p>
          <a:p>
            <a:pPr indent="-342900" lvl="0" marL="457200" rtl="0" algn="l">
              <a:spcBef>
                <a:spcPts val="0"/>
              </a:spcBef>
              <a:spcAft>
                <a:spcPts val="0"/>
              </a:spcAft>
              <a:buClr>
                <a:schemeClr val="dk1"/>
              </a:buClr>
              <a:buSzPts val="1800"/>
              <a:buFont typeface="Trebuchet MS"/>
              <a:buAutoNum type="arabicPeriod"/>
            </a:pPr>
            <a:r>
              <a:rPr lang="en" sz="1800">
                <a:solidFill>
                  <a:schemeClr val="dk1"/>
                </a:solidFill>
                <a:latin typeface="Trebuchet MS"/>
                <a:ea typeface="Trebuchet MS"/>
                <a:cs typeface="Trebuchet MS"/>
                <a:sym typeface="Trebuchet MS"/>
              </a:rPr>
              <a:t>Wania Siddiqui	CS-19120	2.819</a:t>
            </a:r>
            <a:endParaRPr sz="1800">
              <a:solidFill>
                <a:schemeClr val="dk1"/>
              </a:solidFill>
              <a:latin typeface="Trebuchet MS"/>
              <a:ea typeface="Trebuchet MS"/>
              <a:cs typeface="Trebuchet MS"/>
              <a:sym typeface="Trebuchet MS"/>
            </a:endParaRPr>
          </a:p>
          <a:p>
            <a:pPr indent="-342900" lvl="0" marL="457200" rtl="0" algn="l">
              <a:spcBef>
                <a:spcPts val="0"/>
              </a:spcBef>
              <a:spcAft>
                <a:spcPts val="0"/>
              </a:spcAft>
              <a:buClr>
                <a:schemeClr val="dk1"/>
              </a:buClr>
              <a:buSzPts val="1800"/>
              <a:buFont typeface="Trebuchet MS"/>
              <a:buAutoNum type="arabicPeriod"/>
            </a:pPr>
            <a:r>
              <a:rPr lang="en" sz="1800">
                <a:solidFill>
                  <a:schemeClr val="dk1"/>
                </a:solidFill>
                <a:latin typeface="Trebuchet MS"/>
                <a:ea typeface="Trebuchet MS"/>
                <a:cs typeface="Trebuchet MS"/>
                <a:sym typeface="Trebuchet MS"/>
              </a:rPr>
              <a:t>Moiz Ali			CS-19087	3.62</a:t>
            </a:r>
            <a:endParaRPr sz="1800">
              <a:solidFill>
                <a:schemeClr val="dk1"/>
              </a:solidFill>
              <a:latin typeface="Trebuchet MS"/>
              <a:ea typeface="Trebuchet MS"/>
              <a:cs typeface="Trebuchet MS"/>
              <a:sym typeface="Trebuchet MS"/>
            </a:endParaRPr>
          </a:p>
          <a:p>
            <a:pPr indent="-342900" lvl="0" marL="457200" rtl="0" algn="l">
              <a:spcBef>
                <a:spcPts val="0"/>
              </a:spcBef>
              <a:spcAft>
                <a:spcPts val="0"/>
              </a:spcAft>
              <a:buClr>
                <a:schemeClr val="dk1"/>
              </a:buClr>
              <a:buSzPts val="1800"/>
              <a:buFont typeface="Trebuchet MS"/>
              <a:buAutoNum type="arabicPeriod"/>
            </a:pPr>
            <a:r>
              <a:rPr lang="en" sz="1800">
                <a:solidFill>
                  <a:schemeClr val="dk1"/>
                </a:solidFill>
                <a:latin typeface="Trebuchet MS"/>
                <a:ea typeface="Trebuchet MS"/>
                <a:cs typeface="Trebuchet MS"/>
                <a:sym typeface="Trebuchet MS"/>
              </a:rPr>
              <a:t>Uzair Farooqui	CS-19143	2.15</a:t>
            </a:r>
            <a:endParaRPr sz="1800">
              <a:solidFill>
                <a:schemeClr val="dk1"/>
              </a:solidFill>
              <a:latin typeface="Trebuchet MS"/>
              <a:ea typeface="Trebuchet MS"/>
              <a:cs typeface="Trebuchet MS"/>
              <a:sym typeface="Trebuchet MS"/>
            </a:endParaRPr>
          </a:p>
        </p:txBody>
      </p:sp>
      <p:pic>
        <p:nvPicPr>
          <p:cNvPr id="66" name="Google Shape;66;p13"/>
          <p:cNvPicPr preferRelativeResize="0"/>
          <p:nvPr/>
        </p:nvPicPr>
        <p:blipFill>
          <a:blip r:embed="rId3">
            <a:alphaModFix/>
          </a:blip>
          <a:stretch>
            <a:fillRect/>
          </a:stretch>
        </p:blipFill>
        <p:spPr>
          <a:xfrm>
            <a:off x="4886400" y="3014700"/>
            <a:ext cx="4257600" cy="2128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311700" y="1588575"/>
            <a:ext cx="8520600" cy="1282500"/>
          </a:xfrm>
          <a:prstGeom prst="rect">
            <a:avLst/>
          </a:prstGeom>
        </p:spPr>
        <p:txBody>
          <a:bodyPr anchorCtr="0" anchor="ctr" bIns="91425" lIns="91425" spcFirstLastPara="1" rIns="91425" wrap="square" tIns="91425">
            <a:normAutofit fontScale="90000"/>
          </a:bodyPr>
          <a:lstStyle/>
          <a:p>
            <a:pPr indent="0" lvl="0" marL="0" rtl="0" algn="ctr">
              <a:lnSpc>
                <a:spcPct val="150000"/>
              </a:lnSpc>
              <a:spcBef>
                <a:spcPts val="0"/>
              </a:spcBef>
              <a:spcAft>
                <a:spcPts val="0"/>
              </a:spcAft>
              <a:buNone/>
            </a:pPr>
            <a:r>
              <a:rPr b="1" lang="en" u="sng"/>
              <a:t>Milestones  Achieved</a:t>
            </a:r>
            <a:endParaRPr b="1" u="sng"/>
          </a:p>
          <a:p>
            <a:pPr indent="0" lvl="0" marL="0" rtl="0" algn="ctr">
              <a:lnSpc>
                <a:spcPct val="150000"/>
              </a:lnSpc>
              <a:spcBef>
                <a:spcPts val="0"/>
              </a:spcBef>
              <a:spcAft>
                <a:spcPts val="0"/>
              </a:spcAft>
              <a:buNone/>
            </a:pPr>
            <a:r>
              <a:rPr b="1" lang="en" u="sng"/>
              <a:t> Summary</a:t>
            </a:r>
            <a:endParaRPr b="1" u="sng"/>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p:nvPr/>
        </p:nvSpPr>
        <p:spPr>
          <a:xfrm>
            <a:off x="3436975" y="229900"/>
            <a:ext cx="2126400" cy="9339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Smart Interviewing System</a:t>
            </a:r>
            <a:endParaRPr b="1" sz="1800">
              <a:latin typeface="Roboto"/>
              <a:ea typeface="Roboto"/>
              <a:cs typeface="Roboto"/>
              <a:sym typeface="Roboto"/>
            </a:endParaRPr>
          </a:p>
        </p:txBody>
      </p:sp>
      <p:sp>
        <p:nvSpPr>
          <p:cNvPr id="149" name="Google Shape;149;p23"/>
          <p:cNvSpPr/>
          <p:nvPr/>
        </p:nvSpPr>
        <p:spPr>
          <a:xfrm>
            <a:off x="531575" y="1637850"/>
            <a:ext cx="1781700" cy="933900"/>
          </a:xfrm>
          <a:prstGeom prst="roundRect">
            <a:avLst>
              <a:gd fmla="val 16667" name="adj"/>
            </a:avLst>
          </a:pr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50"/>
              <a:t>Natural Language Processing</a:t>
            </a:r>
            <a:endParaRPr sz="1650"/>
          </a:p>
        </p:txBody>
      </p:sp>
      <p:sp>
        <p:nvSpPr>
          <p:cNvPr id="150" name="Google Shape;150;p23"/>
          <p:cNvSpPr/>
          <p:nvPr/>
        </p:nvSpPr>
        <p:spPr>
          <a:xfrm>
            <a:off x="6660800" y="1637850"/>
            <a:ext cx="1781700" cy="933900"/>
          </a:xfrm>
          <a:prstGeom prst="roundRect">
            <a:avLst>
              <a:gd fmla="val 16667" name="adj"/>
            </a:avLst>
          </a:pr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50">
                <a:latin typeface="Roboto"/>
                <a:ea typeface="Roboto"/>
                <a:cs typeface="Roboto"/>
                <a:sym typeface="Roboto"/>
              </a:rPr>
              <a:t>Gesture Analysis</a:t>
            </a:r>
            <a:endParaRPr sz="1650">
              <a:latin typeface="Roboto"/>
              <a:ea typeface="Roboto"/>
              <a:cs typeface="Roboto"/>
              <a:sym typeface="Roboto"/>
            </a:endParaRPr>
          </a:p>
        </p:txBody>
      </p:sp>
      <p:sp>
        <p:nvSpPr>
          <p:cNvPr id="151" name="Google Shape;151;p23"/>
          <p:cNvSpPr txBox="1"/>
          <p:nvPr/>
        </p:nvSpPr>
        <p:spPr>
          <a:xfrm>
            <a:off x="158075" y="2727000"/>
            <a:ext cx="3649200" cy="2331900"/>
          </a:xfrm>
          <a:prstGeom prst="rect">
            <a:avLst/>
          </a:prstGeom>
          <a:noFill/>
          <a:ln>
            <a:noFill/>
          </a:ln>
        </p:spPr>
        <p:txBody>
          <a:bodyPr anchorCtr="0" anchor="t" bIns="91425" lIns="91425" spcFirstLastPara="1" rIns="91425" wrap="square" tIns="91425">
            <a:spAutoFit/>
          </a:bodyPr>
          <a:lstStyle/>
          <a:p>
            <a:pPr indent="-327025" lvl="0" marL="457200" rtl="0" algn="l">
              <a:spcBef>
                <a:spcPts val="0"/>
              </a:spcBef>
              <a:spcAft>
                <a:spcPts val="0"/>
              </a:spcAft>
              <a:buSzPts val="1550"/>
              <a:buFont typeface="Roboto"/>
              <a:buChar char="●"/>
            </a:pPr>
            <a:r>
              <a:rPr lang="en" sz="1550">
                <a:latin typeface="Roboto"/>
                <a:ea typeface="Roboto"/>
                <a:cs typeface="Roboto"/>
                <a:sym typeface="Roboto"/>
              </a:rPr>
              <a:t>Data Collection &amp; Preprocessing</a:t>
            </a:r>
            <a:endParaRPr sz="1550">
              <a:latin typeface="Roboto"/>
              <a:ea typeface="Roboto"/>
              <a:cs typeface="Roboto"/>
              <a:sym typeface="Roboto"/>
            </a:endParaRPr>
          </a:p>
          <a:p>
            <a:pPr indent="-327025" lvl="0" marL="457200" rtl="0" algn="l">
              <a:spcBef>
                <a:spcPts val="0"/>
              </a:spcBef>
              <a:spcAft>
                <a:spcPts val="0"/>
              </a:spcAft>
              <a:buSzPts val="1550"/>
              <a:buFont typeface="Roboto"/>
              <a:buChar char="●"/>
            </a:pPr>
            <a:r>
              <a:rPr lang="en" sz="1550">
                <a:latin typeface="Roboto"/>
                <a:ea typeface="Roboto"/>
                <a:cs typeface="Roboto"/>
                <a:sym typeface="Roboto"/>
              </a:rPr>
              <a:t>Create Question Bank</a:t>
            </a:r>
            <a:endParaRPr sz="1550">
              <a:latin typeface="Roboto"/>
              <a:ea typeface="Roboto"/>
              <a:cs typeface="Roboto"/>
              <a:sym typeface="Roboto"/>
            </a:endParaRPr>
          </a:p>
          <a:p>
            <a:pPr indent="-327025" lvl="0" marL="457200" rtl="0" algn="l">
              <a:spcBef>
                <a:spcPts val="0"/>
              </a:spcBef>
              <a:spcAft>
                <a:spcPts val="0"/>
              </a:spcAft>
              <a:buSzPts val="1550"/>
              <a:buFont typeface="Roboto"/>
              <a:buChar char="●"/>
            </a:pPr>
            <a:r>
              <a:rPr lang="en" sz="1550">
                <a:latin typeface="Roboto"/>
                <a:ea typeface="Roboto"/>
                <a:cs typeface="Roboto"/>
                <a:sym typeface="Roboto"/>
              </a:rPr>
              <a:t>Study steps of NLP</a:t>
            </a:r>
            <a:endParaRPr sz="1550">
              <a:latin typeface="Roboto"/>
              <a:ea typeface="Roboto"/>
              <a:cs typeface="Roboto"/>
              <a:sym typeface="Roboto"/>
            </a:endParaRPr>
          </a:p>
          <a:p>
            <a:pPr indent="-327025" lvl="0" marL="457200" rtl="0" algn="l">
              <a:spcBef>
                <a:spcPts val="0"/>
              </a:spcBef>
              <a:spcAft>
                <a:spcPts val="0"/>
              </a:spcAft>
              <a:buSzPts val="1550"/>
              <a:buFont typeface="Roboto"/>
              <a:buChar char="●"/>
            </a:pPr>
            <a:r>
              <a:rPr lang="en" sz="1550">
                <a:latin typeface="Roboto"/>
                <a:ea typeface="Roboto"/>
                <a:cs typeface="Roboto"/>
                <a:sym typeface="Roboto"/>
              </a:rPr>
              <a:t>Research for ML Models</a:t>
            </a:r>
            <a:endParaRPr sz="1550">
              <a:latin typeface="Roboto"/>
              <a:ea typeface="Roboto"/>
              <a:cs typeface="Roboto"/>
              <a:sym typeface="Roboto"/>
            </a:endParaRPr>
          </a:p>
          <a:p>
            <a:pPr indent="-327025" lvl="0" marL="457200" rtl="0" algn="l">
              <a:spcBef>
                <a:spcPts val="0"/>
              </a:spcBef>
              <a:spcAft>
                <a:spcPts val="0"/>
              </a:spcAft>
              <a:buSzPts val="1550"/>
              <a:buFont typeface="Roboto"/>
              <a:buChar char="●"/>
            </a:pPr>
            <a:r>
              <a:rPr lang="en" sz="1550">
                <a:latin typeface="Roboto"/>
                <a:ea typeface="Roboto"/>
                <a:cs typeface="Roboto"/>
                <a:sym typeface="Roboto"/>
              </a:rPr>
              <a:t>Model Selection</a:t>
            </a:r>
            <a:endParaRPr sz="1550">
              <a:latin typeface="Roboto"/>
              <a:ea typeface="Roboto"/>
              <a:cs typeface="Roboto"/>
              <a:sym typeface="Roboto"/>
            </a:endParaRPr>
          </a:p>
          <a:p>
            <a:pPr indent="-327025" lvl="0" marL="457200" rtl="0" algn="l">
              <a:spcBef>
                <a:spcPts val="0"/>
              </a:spcBef>
              <a:spcAft>
                <a:spcPts val="0"/>
              </a:spcAft>
              <a:buSzPts val="1550"/>
              <a:buFont typeface="Roboto"/>
              <a:buChar char="●"/>
            </a:pPr>
            <a:r>
              <a:rPr lang="en" sz="1550">
                <a:latin typeface="Roboto"/>
                <a:ea typeface="Roboto"/>
                <a:cs typeface="Roboto"/>
                <a:sym typeface="Roboto"/>
              </a:rPr>
              <a:t>Study Architecture of the Model</a:t>
            </a:r>
            <a:endParaRPr sz="1550">
              <a:latin typeface="Roboto"/>
              <a:ea typeface="Roboto"/>
              <a:cs typeface="Roboto"/>
              <a:sym typeface="Roboto"/>
            </a:endParaRPr>
          </a:p>
          <a:p>
            <a:pPr indent="-327025" lvl="0" marL="457200" rtl="0" algn="l">
              <a:spcBef>
                <a:spcPts val="0"/>
              </a:spcBef>
              <a:spcAft>
                <a:spcPts val="0"/>
              </a:spcAft>
              <a:buSzPts val="1550"/>
              <a:buFont typeface="Roboto"/>
              <a:buChar char="●"/>
            </a:pPr>
            <a:r>
              <a:rPr lang="en" sz="1550">
                <a:latin typeface="Roboto"/>
                <a:ea typeface="Roboto"/>
                <a:cs typeface="Roboto"/>
                <a:sym typeface="Roboto"/>
              </a:rPr>
              <a:t>Development</a:t>
            </a:r>
            <a:endParaRPr sz="1550">
              <a:latin typeface="Roboto"/>
              <a:ea typeface="Roboto"/>
              <a:cs typeface="Roboto"/>
              <a:sym typeface="Roboto"/>
            </a:endParaRPr>
          </a:p>
          <a:p>
            <a:pPr indent="-327025" lvl="0" marL="457200" rtl="0" algn="l">
              <a:spcBef>
                <a:spcPts val="0"/>
              </a:spcBef>
              <a:spcAft>
                <a:spcPts val="0"/>
              </a:spcAft>
              <a:buSzPts val="1550"/>
              <a:buFont typeface="Roboto"/>
              <a:buChar char="●"/>
            </a:pPr>
            <a:r>
              <a:rPr lang="en" sz="1550">
                <a:latin typeface="Roboto"/>
                <a:ea typeface="Roboto"/>
                <a:cs typeface="Roboto"/>
                <a:sym typeface="Roboto"/>
              </a:rPr>
              <a:t>Testing </a:t>
            </a:r>
            <a:endParaRPr sz="1550">
              <a:latin typeface="Roboto"/>
              <a:ea typeface="Roboto"/>
              <a:cs typeface="Roboto"/>
              <a:sym typeface="Roboto"/>
            </a:endParaRPr>
          </a:p>
          <a:p>
            <a:pPr indent="-327025" lvl="0" marL="457200" rtl="0" algn="l">
              <a:spcBef>
                <a:spcPts val="0"/>
              </a:spcBef>
              <a:spcAft>
                <a:spcPts val="0"/>
              </a:spcAft>
              <a:buSzPts val="1550"/>
              <a:buFont typeface="Roboto"/>
              <a:buChar char="●"/>
            </a:pPr>
            <a:r>
              <a:rPr lang="en" sz="1550">
                <a:latin typeface="Roboto"/>
                <a:ea typeface="Roboto"/>
                <a:cs typeface="Roboto"/>
                <a:sym typeface="Roboto"/>
              </a:rPr>
              <a:t>Integration</a:t>
            </a:r>
            <a:endParaRPr sz="1550">
              <a:latin typeface="Roboto"/>
              <a:ea typeface="Roboto"/>
              <a:cs typeface="Roboto"/>
              <a:sym typeface="Roboto"/>
            </a:endParaRPr>
          </a:p>
        </p:txBody>
      </p:sp>
      <p:sp>
        <p:nvSpPr>
          <p:cNvPr id="152" name="Google Shape;152;p23"/>
          <p:cNvSpPr txBox="1"/>
          <p:nvPr/>
        </p:nvSpPr>
        <p:spPr>
          <a:xfrm>
            <a:off x="6178000" y="2758525"/>
            <a:ext cx="2980500" cy="2562900"/>
          </a:xfrm>
          <a:prstGeom prst="rect">
            <a:avLst/>
          </a:prstGeom>
          <a:noFill/>
          <a:ln>
            <a:noFill/>
          </a:ln>
        </p:spPr>
        <p:txBody>
          <a:bodyPr anchorCtr="0" anchor="t" bIns="91425" lIns="91425" spcFirstLastPara="1" rIns="91425" wrap="square" tIns="91425">
            <a:spAutoFit/>
          </a:bodyPr>
          <a:lstStyle/>
          <a:p>
            <a:pPr indent="-327025" lvl="0" marL="457200" rtl="0" algn="l">
              <a:spcBef>
                <a:spcPts val="0"/>
              </a:spcBef>
              <a:spcAft>
                <a:spcPts val="0"/>
              </a:spcAft>
              <a:buSzPts val="1550"/>
              <a:buFont typeface="Roboto"/>
              <a:buChar char="●"/>
            </a:pPr>
            <a:r>
              <a:rPr lang="en" sz="1550">
                <a:latin typeface="Roboto"/>
                <a:ea typeface="Roboto"/>
                <a:cs typeface="Roboto"/>
                <a:sym typeface="Roboto"/>
              </a:rPr>
              <a:t>Explore tools for Gesture Analysis</a:t>
            </a:r>
            <a:endParaRPr sz="1550">
              <a:latin typeface="Roboto"/>
              <a:ea typeface="Roboto"/>
              <a:cs typeface="Roboto"/>
              <a:sym typeface="Roboto"/>
            </a:endParaRPr>
          </a:p>
          <a:p>
            <a:pPr indent="-327025" lvl="0" marL="457200" rtl="0" algn="l">
              <a:spcBef>
                <a:spcPts val="0"/>
              </a:spcBef>
              <a:spcAft>
                <a:spcPts val="0"/>
              </a:spcAft>
              <a:buSzPts val="1550"/>
              <a:buFont typeface="Roboto"/>
              <a:buChar char="●"/>
            </a:pPr>
            <a:r>
              <a:rPr lang="en" sz="1550">
                <a:latin typeface="Roboto"/>
                <a:ea typeface="Roboto"/>
                <a:cs typeface="Roboto"/>
                <a:sym typeface="Roboto"/>
              </a:rPr>
              <a:t>Gesture Selection</a:t>
            </a:r>
            <a:endParaRPr sz="1550">
              <a:latin typeface="Roboto"/>
              <a:ea typeface="Roboto"/>
              <a:cs typeface="Roboto"/>
              <a:sym typeface="Roboto"/>
            </a:endParaRPr>
          </a:p>
          <a:p>
            <a:pPr indent="-327025" lvl="0" marL="457200" rtl="0" algn="l">
              <a:spcBef>
                <a:spcPts val="0"/>
              </a:spcBef>
              <a:spcAft>
                <a:spcPts val="0"/>
              </a:spcAft>
              <a:buSzPts val="1550"/>
              <a:buFont typeface="Roboto"/>
              <a:buChar char="●"/>
            </a:pPr>
            <a:r>
              <a:rPr lang="en" sz="1550">
                <a:latin typeface="Roboto"/>
                <a:ea typeface="Roboto"/>
                <a:cs typeface="Roboto"/>
                <a:sym typeface="Roboto"/>
              </a:rPr>
              <a:t>Algorithm to Track the Gesture</a:t>
            </a:r>
            <a:endParaRPr sz="1550">
              <a:latin typeface="Roboto"/>
              <a:ea typeface="Roboto"/>
              <a:cs typeface="Roboto"/>
              <a:sym typeface="Roboto"/>
            </a:endParaRPr>
          </a:p>
          <a:p>
            <a:pPr indent="-327025" lvl="0" marL="457200" rtl="0" algn="l">
              <a:spcBef>
                <a:spcPts val="0"/>
              </a:spcBef>
              <a:spcAft>
                <a:spcPts val="0"/>
              </a:spcAft>
              <a:buSzPts val="1550"/>
              <a:buFont typeface="Roboto"/>
              <a:buChar char="●"/>
            </a:pPr>
            <a:r>
              <a:rPr lang="en" sz="1550">
                <a:latin typeface="Roboto"/>
                <a:ea typeface="Roboto"/>
                <a:cs typeface="Roboto"/>
                <a:sym typeface="Roboto"/>
              </a:rPr>
              <a:t>Image Processing </a:t>
            </a:r>
            <a:endParaRPr sz="1550">
              <a:latin typeface="Roboto"/>
              <a:ea typeface="Roboto"/>
              <a:cs typeface="Roboto"/>
              <a:sym typeface="Roboto"/>
            </a:endParaRPr>
          </a:p>
          <a:p>
            <a:pPr indent="-327025" lvl="0" marL="457200" rtl="0" algn="l">
              <a:spcBef>
                <a:spcPts val="0"/>
              </a:spcBef>
              <a:spcAft>
                <a:spcPts val="0"/>
              </a:spcAft>
              <a:buSzPts val="1550"/>
              <a:buFont typeface="Roboto"/>
              <a:buChar char="●"/>
            </a:pPr>
            <a:r>
              <a:rPr lang="en" sz="1550">
                <a:latin typeface="Roboto"/>
                <a:ea typeface="Roboto"/>
                <a:cs typeface="Roboto"/>
                <a:sym typeface="Roboto"/>
              </a:rPr>
              <a:t>Scoring on the basis of results from Analysis</a:t>
            </a:r>
            <a:endParaRPr sz="1550">
              <a:latin typeface="Roboto"/>
              <a:ea typeface="Roboto"/>
              <a:cs typeface="Roboto"/>
              <a:sym typeface="Roboto"/>
            </a:endParaRPr>
          </a:p>
          <a:p>
            <a:pPr indent="-327025" lvl="0" marL="457200" rtl="0" algn="l">
              <a:spcBef>
                <a:spcPts val="0"/>
              </a:spcBef>
              <a:spcAft>
                <a:spcPts val="0"/>
              </a:spcAft>
              <a:buSzPts val="1550"/>
              <a:buFont typeface="Roboto"/>
              <a:buChar char="●"/>
            </a:pPr>
            <a:r>
              <a:rPr lang="en" sz="1550">
                <a:latin typeface="Roboto"/>
                <a:ea typeface="Roboto"/>
                <a:cs typeface="Roboto"/>
                <a:sym typeface="Roboto"/>
              </a:rPr>
              <a:t>Development &amp; Testing</a:t>
            </a:r>
            <a:endParaRPr sz="1550">
              <a:latin typeface="Roboto"/>
              <a:ea typeface="Roboto"/>
              <a:cs typeface="Roboto"/>
              <a:sym typeface="Roboto"/>
            </a:endParaRPr>
          </a:p>
          <a:p>
            <a:pPr indent="0" lvl="0" marL="0" rtl="0" algn="l">
              <a:spcBef>
                <a:spcPts val="0"/>
              </a:spcBef>
              <a:spcAft>
                <a:spcPts val="0"/>
              </a:spcAft>
              <a:buNone/>
            </a:pPr>
            <a:r>
              <a:t/>
            </a:r>
            <a:endParaRPr sz="1500">
              <a:latin typeface="Roboto"/>
              <a:ea typeface="Roboto"/>
              <a:cs typeface="Roboto"/>
              <a:sym typeface="Roboto"/>
            </a:endParaRPr>
          </a:p>
        </p:txBody>
      </p:sp>
      <p:cxnSp>
        <p:nvCxnSpPr>
          <p:cNvPr id="153" name="Google Shape;153;p23"/>
          <p:cNvCxnSpPr>
            <a:stCxn id="150" idx="0"/>
            <a:endCxn id="149" idx="0"/>
          </p:cNvCxnSpPr>
          <p:nvPr/>
        </p:nvCxnSpPr>
        <p:spPr>
          <a:xfrm rot="5400000">
            <a:off x="4486700" y="-1426500"/>
            <a:ext cx="600" cy="6129300"/>
          </a:xfrm>
          <a:prstGeom prst="bentConnector3">
            <a:avLst>
              <a:gd fmla="val -39687500" name="adj1"/>
            </a:avLst>
          </a:prstGeom>
          <a:noFill/>
          <a:ln cap="flat" cmpd="sng" w="38100">
            <a:solidFill>
              <a:schemeClr val="dk1"/>
            </a:solidFill>
            <a:prstDash val="solid"/>
            <a:round/>
            <a:headEnd len="med" w="med" type="none"/>
            <a:tailEnd len="med" w="med" type="none"/>
          </a:ln>
        </p:spPr>
      </p:cxnSp>
      <p:cxnSp>
        <p:nvCxnSpPr>
          <p:cNvPr id="154" name="Google Shape;154;p23"/>
          <p:cNvCxnSpPr>
            <a:stCxn id="148" idx="2"/>
          </p:cNvCxnSpPr>
          <p:nvPr/>
        </p:nvCxnSpPr>
        <p:spPr>
          <a:xfrm>
            <a:off x="4500175" y="1163800"/>
            <a:ext cx="25500" cy="287400"/>
          </a:xfrm>
          <a:prstGeom prst="straightConnector1">
            <a:avLst/>
          </a:prstGeom>
          <a:noFill/>
          <a:ln cap="flat" cmpd="sng" w="38100">
            <a:solidFill>
              <a:schemeClr val="dk1"/>
            </a:solidFill>
            <a:prstDash val="solid"/>
            <a:round/>
            <a:headEnd len="med" w="med" type="none"/>
            <a:tailEnd len="med" w="med" type="none"/>
          </a:ln>
        </p:spPr>
      </p:cxnSp>
      <p:sp>
        <p:nvSpPr>
          <p:cNvPr id="155" name="Google Shape;155;p23"/>
          <p:cNvSpPr/>
          <p:nvPr/>
        </p:nvSpPr>
        <p:spPr>
          <a:xfrm>
            <a:off x="229900" y="2758525"/>
            <a:ext cx="3649200" cy="12210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3"/>
          <p:cNvSpPr/>
          <p:nvPr/>
        </p:nvSpPr>
        <p:spPr>
          <a:xfrm>
            <a:off x="6317800" y="2758525"/>
            <a:ext cx="2700900" cy="12210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p:nvPr/>
        </p:nvSpPr>
        <p:spPr>
          <a:xfrm>
            <a:off x="287375" y="4008325"/>
            <a:ext cx="3390600" cy="9339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p:nvPr/>
        </p:nvSpPr>
        <p:spPr>
          <a:xfrm>
            <a:off x="6317800" y="4065950"/>
            <a:ext cx="2754900" cy="9339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p:nvPr/>
        </p:nvSpPr>
        <p:spPr>
          <a:xfrm>
            <a:off x="3879100" y="4008325"/>
            <a:ext cx="2298900" cy="933900"/>
          </a:xfrm>
          <a:prstGeom prst="leftRightArrow">
            <a:avLst>
              <a:gd fmla="val 50000" name="adj1"/>
              <a:gd fmla="val 50000" name="adj2"/>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1500">
                <a:latin typeface="Roboto"/>
                <a:ea typeface="Roboto"/>
                <a:cs typeface="Roboto"/>
                <a:sym typeface="Roboto"/>
              </a:rPr>
              <a:t>Next phase</a:t>
            </a:r>
            <a:endParaRPr b="1" i="1" sz="1500">
              <a:latin typeface="Roboto"/>
              <a:ea typeface="Roboto"/>
              <a:cs typeface="Roboto"/>
              <a:sym typeface="Roboto"/>
            </a:endParaRPr>
          </a:p>
        </p:txBody>
      </p:sp>
      <p:sp>
        <p:nvSpPr>
          <p:cNvPr id="160" name="Google Shape;160;p23"/>
          <p:cNvSpPr/>
          <p:nvPr/>
        </p:nvSpPr>
        <p:spPr>
          <a:xfrm>
            <a:off x="4051600" y="2758525"/>
            <a:ext cx="1953900" cy="861900"/>
          </a:xfrm>
          <a:prstGeom prst="leftRightArrow">
            <a:avLst>
              <a:gd fmla="val 50000" name="adj1"/>
              <a:gd fmla="val 50000" name="adj2"/>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a:t>Phase Complete</a:t>
            </a:r>
            <a:endParaRPr b="1" i="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55"/>
                                        </p:tgtEl>
                                        <p:attrNameLst>
                                          <p:attrName>style.visibility</p:attrName>
                                        </p:attrNameLst>
                                      </p:cBhvr>
                                      <p:to>
                                        <p:strVal val="visible"/>
                                      </p:to>
                                    </p:set>
                                    <p:anim calcmode="lin" valueType="num">
                                      <p:cBhvr additive="base">
                                        <p:cTn dur="1000"/>
                                        <p:tgtEl>
                                          <p:spTgt spid="15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56"/>
                                        </p:tgtEl>
                                        <p:attrNameLst>
                                          <p:attrName>style.visibility</p:attrName>
                                        </p:attrNameLst>
                                      </p:cBhvr>
                                      <p:to>
                                        <p:strVal val="visible"/>
                                      </p:to>
                                    </p:set>
                                    <p:anim calcmode="lin" valueType="num">
                                      <p:cBhvr additive="base">
                                        <p:cTn dur="1000"/>
                                        <p:tgtEl>
                                          <p:spTgt spid="15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60"/>
                                        </p:tgtEl>
                                        <p:attrNameLst>
                                          <p:attrName>style.visibility</p:attrName>
                                        </p:attrNameLst>
                                      </p:cBhvr>
                                      <p:to>
                                        <p:strVal val="visible"/>
                                      </p:to>
                                    </p:set>
                                    <p:anim calcmode="lin" valueType="num">
                                      <p:cBhvr additive="base">
                                        <p:cTn dur="1000"/>
                                        <p:tgtEl>
                                          <p:spTgt spid="16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57"/>
                                        </p:tgtEl>
                                        <p:attrNameLst>
                                          <p:attrName>style.visibility</p:attrName>
                                        </p:attrNameLst>
                                      </p:cBhvr>
                                      <p:to>
                                        <p:strVal val="visible"/>
                                      </p:to>
                                    </p:set>
                                    <p:anim calcmode="lin" valueType="num">
                                      <p:cBhvr additive="base">
                                        <p:cTn dur="1000"/>
                                        <p:tgtEl>
                                          <p:spTgt spid="15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58"/>
                                        </p:tgtEl>
                                        <p:attrNameLst>
                                          <p:attrName>style.visibility</p:attrName>
                                        </p:attrNameLst>
                                      </p:cBhvr>
                                      <p:to>
                                        <p:strVal val="visible"/>
                                      </p:to>
                                    </p:set>
                                    <p:anim calcmode="lin" valueType="num">
                                      <p:cBhvr additive="base">
                                        <p:cTn dur="1000"/>
                                        <p:tgtEl>
                                          <p:spTgt spid="15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9"/>
                                        </p:tgtEl>
                                        <p:attrNameLst>
                                          <p:attrName>style.visibility</p:attrName>
                                        </p:attrNameLst>
                                      </p:cBhvr>
                                      <p:to>
                                        <p:strVal val="visible"/>
                                      </p:to>
                                    </p:set>
                                    <p:anim calcmode="lin" valueType="num">
                                      <p:cBhvr additive="base">
                                        <p:cTn dur="1000"/>
                                        <p:tgtEl>
                                          <p:spTgt spid="15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Plan</a:t>
            </a:r>
            <a:endParaRPr/>
          </a:p>
        </p:txBody>
      </p:sp>
      <p:sp>
        <p:nvSpPr>
          <p:cNvPr id="166" name="Google Shape;166;p2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500">
                <a:solidFill>
                  <a:srgbClr val="000000"/>
                </a:solidFill>
              </a:rPr>
              <a:t>We are aiming to do step into the next phase:</a:t>
            </a:r>
            <a:endParaRPr sz="1500">
              <a:solidFill>
                <a:srgbClr val="000000"/>
              </a:solidFill>
            </a:endParaRPr>
          </a:p>
          <a:p>
            <a:pPr indent="-323850" lvl="0" marL="457200" rtl="0" algn="l">
              <a:lnSpc>
                <a:spcPct val="150000"/>
              </a:lnSpc>
              <a:spcBef>
                <a:spcPts val="1200"/>
              </a:spcBef>
              <a:spcAft>
                <a:spcPts val="0"/>
              </a:spcAft>
              <a:buClr>
                <a:srgbClr val="000000"/>
              </a:buClr>
              <a:buSzPts val="1500"/>
              <a:buChar char="●"/>
            </a:pPr>
            <a:r>
              <a:rPr lang="en" sz="1500">
                <a:solidFill>
                  <a:srgbClr val="000000"/>
                </a:solidFill>
              </a:rPr>
              <a:t>Modify &amp; develop the architecture of NLP model</a:t>
            </a:r>
            <a:endParaRPr sz="1500">
              <a:solidFill>
                <a:srgbClr val="000000"/>
              </a:solidFill>
            </a:endParaRPr>
          </a:p>
          <a:p>
            <a:pPr indent="-323850" lvl="0" marL="457200" rtl="0" algn="l">
              <a:lnSpc>
                <a:spcPct val="150000"/>
              </a:lnSpc>
              <a:spcBef>
                <a:spcPts val="0"/>
              </a:spcBef>
              <a:spcAft>
                <a:spcPts val="0"/>
              </a:spcAft>
              <a:buClr>
                <a:srgbClr val="000000"/>
              </a:buClr>
              <a:buSzPts val="1500"/>
              <a:buChar char="●"/>
            </a:pPr>
            <a:r>
              <a:rPr lang="en" sz="1500">
                <a:solidFill>
                  <a:srgbClr val="000000"/>
                </a:solidFill>
              </a:rPr>
              <a:t>Testing of the model</a:t>
            </a:r>
            <a:endParaRPr sz="1500">
              <a:solidFill>
                <a:srgbClr val="000000"/>
              </a:solidFill>
            </a:endParaRPr>
          </a:p>
          <a:p>
            <a:pPr indent="-323850" lvl="0" marL="457200" rtl="0" algn="l">
              <a:lnSpc>
                <a:spcPct val="150000"/>
              </a:lnSpc>
              <a:spcBef>
                <a:spcPts val="0"/>
              </a:spcBef>
              <a:spcAft>
                <a:spcPts val="0"/>
              </a:spcAft>
              <a:buClr>
                <a:srgbClr val="000000"/>
              </a:buClr>
              <a:buSzPts val="1500"/>
              <a:buChar char="●"/>
            </a:pPr>
            <a:r>
              <a:rPr lang="en" sz="1500">
                <a:solidFill>
                  <a:srgbClr val="000000"/>
                </a:solidFill>
              </a:rPr>
              <a:t>Image processing on the Real time images </a:t>
            </a:r>
            <a:r>
              <a:rPr lang="en" sz="1500">
                <a:solidFill>
                  <a:srgbClr val="000000"/>
                </a:solidFill>
              </a:rPr>
              <a:t>captured</a:t>
            </a:r>
            <a:endParaRPr sz="1500">
              <a:solidFill>
                <a:srgbClr val="000000"/>
              </a:solidFill>
            </a:endParaRPr>
          </a:p>
          <a:p>
            <a:pPr indent="-323850" lvl="0" marL="457200" rtl="0" algn="l">
              <a:lnSpc>
                <a:spcPct val="150000"/>
              </a:lnSpc>
              <a:spcBef>
                <a:spcPts val="0"/>
              </a:spcBef>
              <a:spcAft>
                <a:spcPts val="0"/>
              </a:spcAft>
              <a:buClr>
                <a:srgbClr val="000000"/>
              </a:buClr>
              <a:buSzPts val="1500"/>
              <a:buChar char="●"/>
            </a:pPr>
            <a:r>
              <a:rPr lang="en" sz="1500">
                <a:solidFill>
                  <a:srgbClr val="000000"/>
                </a:solidFill>
              </a:rPr>
              <a:t>Score Calculation</a:t>
            </a:r>
            <a:endParaRPr sz="1500">
              <a:solidFill>
                <a:srgbClr val="000000"/>
              </a:solidFill>
            </a:endParaRPr>
          </a:p>
          <a:p>
            <a:pPr indent="-323850" lvl="0" marL="457200" rtl="0" algn="l">
              <a:lnSpc>
                <a:spcPct val="150000"/>
              </a:lnSpc>
              <a:spcBef>
                <a:spcPts val="0"/>
              </a:spcBef>
              <a:spcAft>
                <a:spcPts val="0"/>
              </a:spcAft>
              <a:buClr>
                <a:srgbClr val="000000"/>
              </a:buClr>
              <a:buSzPts val="1500"/>
              <a:buChar char="●"/>
            </a:pPr>
            <a:r>
              <a:rPr lang="en" sz="1500">
                <a:solidFill>
                  <a:srgbClr val="000000"/>
                </a:solidFill>
              </a:rPr>
              <a:t>Development &amp; testing of  the Gesture detection model</a:t>
            </a:r>
            <a:endParaRPr sz="15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1619100" y="798600"/>
            <a:ext cx="6247800" cy="3546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4000" u="sng"/>
              <a:t>Thankyou</a:t>
            </a:r>
            <a:endParaRPr b="1" sz="4000" u="sng"/>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Task Distribution</a:t>
            </a:r>
            <a:endParaRPr/>
          </a:p>
        </p:txBody>
      </p:sp>
      <p:graphicFrame>
        <p:nvGraphicFramePr>
          <p:cNvPr id="72" name="Google Shape;72;p14"/>
          <p:cNvGraphicFramePr/>
          <p:nvPr/>
        </p:nvGraphicFramePr>
        <p:xfrm>
          <a:off x="733400" y="1637325"/>
          <a:ext cx="3000000" cy="3000000"/>
        </p:xfrm>
        <a:graphic>
          <a:graphicData uri="http://schemas.openxmlformats.org/drawingml/2006/table">
            <a:tbl>
              <a:tblPr>
                <a:noFill/>
                <a:tableStyleId>{05B5B8CE-0372-48B4-8832-E89FE73BF069}</a:tableStyleId>
              </a:tblPr>
              <a:tblGrid>
                <a:gridCol w="1489375"/>
                <a:gridCol w="6187825"/>
              </a:tblGrid>
              <a:tr h="384275">
                <a:tc>
                  <a:txBody>
                    <a:bodyPr/>
                    <a:lstStyle/>
                    <a:p>
                      <a:pPr indent="0" lvl="0" marL="0" rtl="0" algn="l">
                        <a:spcBef>
                          <a:spcPts val="0"/>
                        </a:spcBef>
                        <a:spcAft>
                          <a:spcPts val="0"/>
                        </a:spcAft>
                        <a:buNone/>
                      </a:pPr>
                      <a:r>
                        <a:rPr b="1" lang="en" u="sng">
                          <a:latin typeface="Merriweather"/>
                          <a:ea typeface="Merriweather"/>
                          <a:cs typeface="Merriweather"/>
                          <a:sym typeface="Merriweather"/>
                        </a:rPr>
                        <a:t>Members</a:t>
                      </a:r>
                      <a:endParaRPr b="1" u="sng">
                        <a:latin typeface="Merriweather"/>
                        <a:ea typeface="Merriweather"/>
                        <a:cs typeface="Merriweather"/>
                        <a:sym typeface="Merriweathe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u="sng">
                          <a:latin typeface="Merriweather"/>
                          <a:ea typeface="Merriweather"/>
                          <a:cs typeface="Merriweather"/>
                          <a:sym typeface="Merriweather"/>
                        </a:rPr>
                        <a:t> Contributions</a:t>
                      </a:r>
                      <a:endParaRPr b="1" u="sng">
                        <a:latin typeface="Merriweather"/>
                        <a:ea typeface="Merriweather"/>
                        <a:cs typeface="Merriweather"/>
                        <a:sym typeface="Merriweathe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591200">
                <a:tc>
                  <a:txBody>
                    <a:bodyPr/>
                    <a:lstStyle/>
                    <a:p>
                      <a:pPr indent="0" lvl="0" marL="0" rtl="0" algn="l">
                        <a:spcBef>
                          <a:spcPts val="0"/>
                        </a:spcBef>
                        <a:spcAft>
                          <a:spcPts val="0"/>
                        </a:spcAft>
                        <a:buNone/>
                      </a:pPr>
                      <a:r>
                        <a:rPr lang="en">
                          <a:latin typeface="Merriweather"/>
                          <a:ea typeface="Merriweather"/>
                          <a:cs typeface="Merriweather"/>
                          <a:sym typeface="Merriweather"/>
                        </a:rPr>
                        <a:t>Moiz Ali</a:t>
                      </a:r>
                      <a:endParaRPr>
                        <a:latin typeface="Merriweather"/>
                        <a:ea typeface="Merriweather"/>
                        <a:cs typeface="Merriweather"/>
                        <a:sym typeface="Merriweathe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latin typeface="Merriweather"/>
                          <a:ea typeface="Merriweather"/>
                          <a:cs typeface="Merriweather"/>
                          <a:sym typeface="Merriweather"/>
                        </a:rPr>
                        <a:t>Data Collection &amp; Preprocessing , Steps of NLP, Model Selection &amp; Development, Report Writing.</a:t>
                      </a:r>
                      <a:endParaRPr>
                        <a:latin typeface="Merriweather"/>
                        <a:ea typeface="Merriweather"/>
                        <a:cs typeface="Merriweather"/>
                        <a:sym typeface="Merriweathe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591200">
                <a:tc>
                  <a:txBody>
                    <a:bodyPr/>
                    <a:lstStyle/>
                    <a:p>
                      <a:pPr indent="0" lvl="0" marL="0" rtl="0" algn="l">
                        <a:spcBef>
                          <a:spcPts val="0"/>
                        </a:spcBef>
                        <a:spcAft>
                          <a:spcPts val="0"/>
                        </a:spcAft>
                        <a:buNone/>
                      </a:pPr>
                      <a:r>
                        <a:rPr lang="en">
                          <a:latin typeface="Merriweather"/>
                          <a:ea typeface="Merriweather"/>
                          <a:cs typeface="Merriweather"/>
                          <a:sym typeface="Merriweather"/>
                        </a:rPr>
                        <a:t>Wania Siddiqui</a:t>
                      </a:r>
                      <a:endParaRPr>
                        <a:latin typeface="Merriweather"/>
                        <a:ea typeface="Merriweather"/>
                        <a:cs typeface="Merriweather"/>
                        <a:sym typeface="Merriweathe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latin typeface="Merriweather"/>
                          <a:ea typeface="Merriweather"/>
                          <a:cs typeface="Merriweather"/>
                          <a:sym typeface="Merriweather"/>
                        </a:rPr>
                        <a:t>Data Collection &amp; Preprocessing , Creating the Question Bank, Research for ML Models, Report Writing, Presentation.</a:t>
                      </a:r>
                      <a:endParaRPr>
                        <a:latin typeface="Merriweather"/>
                        <a:ea typeface="Merriweather"/>
                        <a:cs typeface="Merriweather"/>
                        <a:sym typeface="Merriweathe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591200">
                <a:tc>
                  <a:txBody>
                    <a:bodyPr/>
                    <a:lstStyle/>
                    <a:p>
                      <a:pPr indent="0" lvl="0" marL="0" rtl="0" algn="l">
                        <a:spcBef>
                          <a:spcPts val="0"/>
                        </a:spcBef>
                        <a:spcAft>
                          <a:spcPts val="0"/>
                        </a:spcAft>
                        <a:buNone/>
                      </a:pPr>
                      <a:r>
                        <a:rPr lang="en">
                          <a:latin typeface="Merriweather"/>
                          <a:ea typeface="Merriweather"/>
                          <a:cs typeface="Merriweather"/>
                          <a:sym typeface="Merriweather"/>
                        </a:rPr>
                        <a:t>Tooba Nizami</a:t>
                      </a:r>
                      <a:endParaRPr>
                        <a:latin typeface="Merriweather"/>
                        <a:ea typeface="Merriweather"/>
                        <a:cs typeface="Merriweather"/>
                        <a:sym typeface="Merriweathe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latin typeface="Merriweather"/>
                          <a:ea typeface="Merriweather"/>
                          <a:cs typeface="Merriweather"/>
                          <a:sym typeface="Merriweather"/>
                        </a:rPr>
                        <a:t>Exploration of Tools, Gesture Selection , Develop Algorithm for Tracking Gesture, Testing of developed model , </a:t>
                      </a:r>
                      <a:r>
                        <a:rPr lang="en">
                          <a:latin typeface="Merriweather"/>
                          <a:ea typeface="Merriweather"/>
                          <a:cs typeface="Merriweather"/>
                          <a:sym typeface="Merriweather"/>
                        </a:rPr>
                        <a:t>Report Writing, Presentation.</a:t>
                      </a:r>
                      <a:endParaRPr baseline="-25000">
                        <a:latin typeface="Merriweather"/>
                        <a:ea typeface="Merriweather"/>
                        <a:cs typeface="Merriweather"/>
                        <a:sym typeface="Merriweathe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384275">
                <a:tc>
                  <a:txBody>
                    <a:bodyPr/>
                    <a:lstStyle/>
                    <a:p>
                      <a:pPr indent="0" lvl="0" marL="0" rtl="0" algn="l">
                        <a:spcBef>
                          <a:spcPts val="0"/>
                        </a:spcBef>
                        <a:spcAft>
                          <a:spcPts val="0"/>
                        </a:spcAft>
                        <a:buNone/>
                      </a:pPr>
                      <a:r>
                        <a:rPr lang="en">
                          <a:latin typeface="Merriweather"/>
                          <a:ea typeface="Merriweather"/>
                          <a:cs typeface="Merriweather"/>
                          <a:sym typeface="Merriweather"/>
                        </a:rPr>
                        <a:t>Uzair Farooqui</a:t>
                      </a:r>
                      <a:endParaRPr>
                        <a:latin typeface="Merriweather"/>
                        <a:ea typeface="Merriweather"/>
                        <a:cs typeface="Merriweather"/>
                        <a:sym typeface="Merriweathe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latin typeface="Merriweather"/>
                          <a:ea typeface="Merriweather"/>
                          <a:cs typeface="Merriweather"/>
                          <a:sym typeface="Merriweather"/>
                        </a:rPr>
                        <a:t>Exploration of Tools, Research work related to gesture analysis</a:t>
                      </a:r>
                      <a:endParaRPr>
                        <a:latin typeface="Merriweather"/>
                        <a:ea typeface="Merriweather"/>
                        <a:cs typeface="Merriweather"/>
                        <a:sym typeface="Merriweathe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Smart Automated Interviewing System</a:t>
            </a:r>
            <a:endParaRPr/>
          </a:p>
        </p:txBody>
      </p:sp>
      <p:sp>
        <p:nvSpPr>
          <p:cNvPr id="78" name="Google Shape;78;p1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1400" u="sng">
                <a:solidFill>
                  <a:srgbClr val="000000"/>
                </a:solidFill>
                <a:latin typeface="Merriweather"/>
                <a:ea typeface="Merriweather"/>
                <a:cs typeface="Merriweather"/>
                <a:sym typeface="Merriweather"/>
              </a:rPr>
              <a:t>Backgro</a:t>
            </a:r>
            <a:r>
              <a:rPr b="1" i="1" lang="en" sz="1400" u="sng">
                <a:solidFill>
                  <a:srgbClr val="000000"/>
                </a:solidFill>
                <a:latin typeface="Merriweather"/>
                <a:ea typeface="Merriweather"/>
                <a:cs typeface="Merriweather"/>
                <a:sym typeface="Merriweather"/>
              </a:rPr>
              <a:t>und</a:t>
            </a:r>
            <a:endParaRPr b="1" i="1" sz="1400" u="sng">
              <a:solidFill>
                <a:srgbClr val="000000"/>
              </a:solidFill>
              <a:latin typeface="Merriweather"/>
              <a:ea typeface="Merriweather"/>
              <a:cs typeface="Merriweather"/>
              <a:sym typeface="Merriweather"/>
            </a:endParaRPr>
          </a:p>
          <a:p>
            <a:pPr indent="0" lvl="0" marL="0" rtl="0" algn="l">
              <a:lnSpc>
                <a:spcPct val="150000"/>
              </a:lnSpc>
              <a:spcBef>
                <a:spcPts val="1200"/>
              </a:spcBef>
              <a:spcAft>
                <a:spcPts val="400"/>
              </a:spcAft>
              <a:buNone/>
            </a:pPr>
            <a:r>
              <a:rPr lang="en">
                <a:solidFill>
                  <a:srgbClr val="000000"/>
                </a:solidFill>
                <a:latin typeface="Merriweather"/>
                <a:ea typeface="Merriweather"/>
                <a:cs typeface="Merriweather"/>
                <a:sym typeface="Merriweather"/>
              </a:rPr>
              <a:t>New variations in technology are changing and personalizing the way humans interact with computers, and this is rapidly changing what survey researchers need to consider as they design the next generation of interviewing technologies. </a:t>
            </a:r>
            <a:endParaRPr i="1" u="sng">
              <a:solidFill>
                <a:srgbClr val="000000"/>
              </a:solidFill>
              <a:latin typeface="Merriweather"/>
              <a:ea typeface="Merriweather"/>
              <a:cs typeface="Merriweather"/>
              <a:sym typeface="Merriweather"/>
            </a:endParaRPr>
          </a:p>
        </p:txBody>
      </p:sp>
      <p:sp>
        <p:nvSpPr>
          <p:cNvPr id="79" name="Google Shape;79;p1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1400" u="sng">
                <a:solidFill>
                  <a:srgbClr val="000000"/>
                </a:solidFill>
                <a:latin typeface="Merriweather"/>
                <a:ea typeface="Merriweather"/>
                <a:cs typeface="Merriweather"/>
                <a:sym typeface="Merriweather"/>
              </a:rPr>
              <a:t>Project Introduction</a:t>
            </a:r>
            <a:endParaRPr b="1" i="1" sz="1400" u="sng">
              <a:solidFill>
                <a:srgbClr val="000000"/>
              </a:solidFill>
              <a:latin typeface="Merriweather"/>
              <a:ea typeface="Merriweather"/>
              <a:cs typeface="Merriweather"/>
              <a:sym typeface="Merriweather"/>
            </a:endParaRPr>
          </a:p>
          <a:p>
            <a:pPr indent="0" lvl="0" marL="0" rtl="0" algn="l">
              <a:lnSpc>
                <a:spcPct val="150000"/>
              </a:lnSpc>
              <a:spcBef>
                <a:spcPts val="1200"/>
              </a:spcBef>
              <a:spcAft>
                <a:spcPts val="0"/>
              </a:spcAft>
              <a:buNone/>
            </a:pPr>
            <a:r>
              <a:rPr lang="en">
                <a:solidFill>
                  <a:srgbClr val="000000"/>
                </a:solidFill>
                <a:latin typeface="Merriweather"/>
                <a:ea typeface="Merriweather"/>
                <a:cs typeface="Merriweather"/>
                <a:sym typeface="Merriweather"/>
              </a:rPr>
              <a:t>Smart Automated System can conduct Interviews in Real-time, it dynamically analyses and evaluates the answer responses using Natural Language Processing.</a:t>
            </a:r>
            <a:endParaRPr>
              <a:solidFill>
                <a:srgbClr val="000000"/>
              </a:solidFill>
              <a:latin typeface="Merriweather"/>
              <a:ea typeface="Merriweather"/>
              <a:cs typeface="Merriweather"/>
              <a:sym typeface="Merriweather"/>
            </a:endParaRPr>
          </a:p>
          <a:p>
            <a:pPr indent="0" lvl="0" marL="0" rtl="0" algn="l">
              <a:lnSpc>
                <a:spcPct val="150000"/>
              </a:lnSpc>
              <a:spcBef>
                <a:spcPts val="400"/>
              </a:spcBef>
              <a:spcAft>
                <a:spcPts val="400"/>
              </a:spcAft>
              <a:buNone/>
            </a:pPr>
            <a:r>
              <a:rPr lang="en">
                <a:solidFill>
                  <a:srgbClr val="000000"/>
                </a:solidFill>
                <a:latin typeface="Merriweather"/>
                <a:ea typeface="Merriweather"/>
                <a:cs typeface="Merriweather"/>
                <a:sym typeface="Merriweather"/>
              </a:rPr>
              <a:t>The system also detects the gesture of the </a:t>
            </a:r>
            <a:r>
              <a:rPr lang="en">
                <a:solidFill>
                  <a:srgbClr val="000000"/>
                </a:solidFill>
                <a:latin typeface="Merriweather"/>
                <a:ea typeface="Merriweather"/>
                <a:cs typeface="Merriweather"/>
                <a:sym typeface="Merriweather"/>
              </a:rPr>
              <a:t>candidate</a:t>
            </a:r>
            <a:r>
              <a:rPr lang="en">
                <a:solidFill>
                  <a:srgbClr val="000000"/>
                </a:solidFill>
                <a:latin typeface="Merriweather"/>
                <a:ea typeface="Merriweather"/>
                <a:cs typeface="Merriweather"/>
                <a:sym typeface="Merriweather"/>
              </a:rPr>
              <a:t> and check in-confidence level to determine the score. </a:t>
            </a:r>
            <a:endParaRPr>
              <a:solidFill>
                <a:srgbClr val="000000"/>
              </a:solidFill>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Flow of the Project</a:t>
            </a:r>
            <a:endParaRPr/>
          </a:p>
        </p:txBody>
      </p:sp>
      <p:sp>
        <p:nvSpPr>
          <p:cNvPr id="85" name="Google Shape;85;p16"/>
          <p:cNvSpPr txBox="1"/>
          <p:nvPr/>
        </p:nvSpPr>
        <p:spPr>
          <a:xfrm>
            <a:off x="3801750" y="1321525"/>
            <a:ext cx="1540500" cy="366300"/>
          </a:xfrm>
          <a:prstGeom prst="rect">
            <a:avLst/>
          </a:prstGeom>
          <a:noFill/>
          <a:ln cap="flat" cmpd="sng" w="28575">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1300">
                <a:latin typeface="Roboto"/>
                <a:ea typeface="Roboto"/>
                <a:cs typeface="Roboto"/>
                <a:sym typeface="Roboto"/>
              </a:rPr>
              <a:t>User Authentication </a:t>
            </a:r>
            <a:endParaRPr b="1" i="1" sz="1300">
              <a:latin typeface="Roboto"/>
              <a:ea typeface="Roboto"/>
              <a:cs typeface="Roboto"/>
              <a:sym typeface="Roboto"/>
            </a:endParaRPr>
          </a:p>
        </p:txBody>
      </p:sp>
      <p:sp>
        <p:nvSpPr>
          <p:cNvPr id="86" name="Google Shape;86;p16"/>
          <p:cNvSpPr txBox="1"/>
          <p:nvPr/>
        </p:nvSpPr>
        <p:spPr>
          <a:xfrm>
            <a:off x="1800525" y="1882825"/>
            <a:ext cx="1538100" cy="366300"/>
          </a:xfrm>
          <a:prstGeom prst="rect">
            <a:avLst/>
          </a:prstGeom>
          <a:noFill/>
          <a:ln cap="flat" cmpd="sng" w="28575">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1300">
                <a:latin typeface="Roboto"/>
                <a:ea typeface="Roboto"/>
                <a:cs typeface="Roboto"/>
                <a:sym typeface="Roboto"/>
              </a:rPr>
              <a:t>Gesture Analysis</a:t>
            </a:r>
            <a:endParaRPr sz="1600"/>
          </a:p>
        </p:txBody>
      </p:sp>
      <p:sp>
        <p:nvSpPr>
          <p:cNvPr id="87" name="Google Shape;87;p16"/>
          <p:cNvSpPr txBox="1"/>
          <p:nvPr/>
        </p:nvSpPr>
        <p:spPr>
          <a:xfrm>
            <a:off x="5575650" y="1908013"/>
            <a:ext cx="1538100" cy="366300"/>
          </a:xfrm>
          <a:prstGeom prst="rect">
            <a:avLst/>
          </a:prstGeom>
          <a:noFill/>
          <a:ln cap="flat" cmpd="sng" w="28575">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a:latin typeface="Roboto"/>
                <a:ea typeface="Roboto"/>
                <a:cs typeface="Roboto"/>
                <a:sym typeface="Roboto"/>
              </a:rPr>
              <a:t>Q/A Session</a:t>
            </a:r>
            <a:endParaRPr sz="1300">
              <a:solidFill>
                <a:srgbClr val="0C58D3"/>
              </a:solidFill>
              <a:latin typeface="Roboto"/>
              <a:ea typeface="Roboto"/>
              <a:cs typeface="Roboto"/>
              <a:sym typeface="Roboto"/>
            </a:endParaRPr>
          </a:p>
        </p:txBody>
      </p:sp>
      <p:sp>
        <p:nvSpPr>
          <p:cNvPr id="88" name="Google Shape;88;p16"/>
          <p:cNvSpPr txBox="1"/>
          <p:nvPr/>
        </p:nvSpPr>
        <p:spPr>
          <a:xfrm>
            <a:off x="6088650" y="2798950"/>
            <a:ext cx="1538100" cy="517500"/>
          </a:xfrm>
          <a:prstGeom prst="rect">
            <a:avLst/>
          </a:prstGeom>
          <a:noFill/>
          <a:ln cap="flat" cmpd="sng" w="28575">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1250">
                <a:latin typeface="Roboto"/>
                <a:ea typeface="Roboto"/>
                <a:cs typeface="Roboto"/>
                <a:sym typeface="Roboto"/>
              </a:rPr>
              <a:t>Analyzes the answer using NLP</a:t>
            </a:r>
            <a:endParaRPr b="1" i="1" sz="1250">
              <a:latin typeface="Roboto"/>
              <a:ea typeface="Roboto"/>
              <a:cs typeface="Roboto"/>
              <a:sym typeface="Roboto"/>
            </a:endParaRPr>
          </a:p>
        </p:txBody>
      </p:sp>
      <p:sp>
        <p:nvSpPr>
          <p:cNvPr id="89" name="Google Shape;89;p16"/>
          <p:cNvSpPr txBox="1"/>
          <p:nvPr/>
        </p:nvSpPr>
        <p:spPr>
          <a:xfrm>
            <a:off x="3590463" y="2468513"/>
            <a:ext cx="1538100" cy="366300"/>
          </a:xfrm>
          <a:prstGeom prst="rect">
            <a:avLst/>
          </a:prstGeom>
          <a:noFill/>
          <a:ln cap="flat" cmpd="sng" w="28575">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a:latin typeface="Roboto"/>
                <a:ea typeface="Roboto"/>
                <a:cs typeface="Roboto"/>
                <a:sym typeface="Roboto"/>
              </a:rPr>
              <a:t>Scoring</a:t>
            </a:r>
            <a:r>
              <a:rPr b="1" i="1" lang="en" sz="1100">
                <a:latin typeface="Roboto"/>
                <a:ea typeface="Roboto"/>
                <a:cs typeface="Roboto"/>
                <a:sym typeface="Roboto"/>
              </a:rPr>
              <a:t> </a:t>
            </a:r>
            <a:endParaRPr sz="1000">
              <a:solidFill>
                <a:srgbClr val="0C58D3"/>
              </a:solidFill>
              <a:latin typeface="Roboto"/>
              <a:ea typeface="Roboto"/>
              <a:cs typeface="Roboto"/>
              <a:sym typeface="Roboto"/>
            </a:endParaRPr>
          </a:p>
        </p:txBody>
      </p:sp>
      <p:sp>
        <p:nvSpPr>
          <p:cNvPr id="90" name="Google Shape;90;p16"/>
          <p:cNvSpPr txBox="1"/>
          <p:nvPr/>
        </p:nvSpPr>
        <p:spPr>
          <a:xfrm>
            <a:off x="3563025" y="3117550"/>
            <a:ext cx="1593000" cy="397800"/>
          </a:xfrm>
          <a:prstGeom prst="rect">
            <a:avLst/>
          </a:prstGeom>
          <a:noFill/>
          <a:ln cap="flat" cmpd="sng" w="28575">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1200">
                <a:latin typeface="Roboto"/>
                <a:ea typeface="Roboto"/>
                <a:cs typeface="Roboto"/>
                <a:sym typeface="Roboto"/>
              </a:rPr>
              <a:t>Maintain database &amp; finalize candidates</a:t>
            </a:r>
            <a:endParaRPr sz="1200">
              <a:solidFill>
                <a:srgbClr val="0C58D3"/>
              </a:solidFill>
              <a:latin typeface="Roboto"/>
              <a:ea typeface="Roboto"/>
              <a:cs typeface="Roboto"/>
              <a:sym typeface="Roboto"/>
            </a:endParaRPr>
          </a:p>
        </p:txBody>
      </p:sp>
      <p:sp>
        <p:nvSpPr>
          <p:cNvPr id="91" name="Google Shape;91;p16"/>
          <p:cNvSpPr txBox="1"/>
          <p:nvPr/>
        </p:nvSpPr>
        <p:spPr>
          <a:xfrm>
            <a:off x="3590463" y="3798075"/>
            <a:ext cx="1538100" cy="366300"/>
          </a:xfrm>
          <a:prstGeom prst="rect">
            <a:avLst/>
          </a:prstGeom>
          <a:noFill/>
          <a:ln cap="flat" cmpd="sng" w="28575">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1250">
                <a:latin typeface="Roboto"/>
                <a:ea typeface="Roboto"/>
                <a:cs typeface="Roboto"/>
                <a:sym typeface="Roboto"/>
              </a:rPr>
              <a:t>Filtering Selected Candidates</a:t>
            </a:r>
            <a:r>
              <a:rPr b="1" i="1" lang="en" sz="1100">
                <a:latin typeface="Roboto"/>
                <a:ea typeface="Roboto"/>
                <a:cs typeface="Roboto"/>
                <a:sym typeface="Roboto"/>
              </a:rPr>
              <a:t> </a:t>
            </a:r>
            <a:endParaRPr sz="1000">
              <a:solidFill>
                <a:srgbClr val="0C58D3"/>
              </a:solidFill>
              <a:latin typeface="Roboto"/>
              <a:ea typeface="Roboto"/>
              <a:cs typeface="Roboto"/>
              <a:sym typeface="Roboto"/>
            </a:endParaRPr>
          </a:p>
        </p:txBody>
      </p:sp>
      <p:sp>
        <p:nvSpPr>
          <p:cNvPr id="92" name="Google Shape;92;p16"/>
          <p:cNvSpPr txBox="1"/>
          <p:nvPr/>
        </p:nvSpPr>
        <p:spPr>
          <a:xfrm>
            <a:off x="3590463" y="4562275"/>
            <a:ext cx="1538100" cy="366300"/>
          </a:xfrm>
          <a:prstGeom prst="rect">
            <a:avLst/>
          </a:prstGeom>
          <a:noFill/>
          <a:ln cap="flat" cmpd="sng" w="28575">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a:latin typeface="Roboto"/>
                <a:ea typeface="Roboto"/>
                <a:cs typeface="Roboto"/>
                <a:sym typeface="Roboto"/>
              </a:rPr>
              <a:t>Pass it to HR</a:t>
            </a:r>
            <a:endParaRPr b="1" i="1">
              <a:latin typeface="Roboto"/>
              <a:ea typeface="Roboto"/>
              <a:cs typeface="Roboto"/>
              <a:sym typeface="Roboto"/>
            </a:endParaRPr>
          </a:p>
        </p:txBody>
      </p:sp>
      <p:cxnSp>
        <p:nvCxnSpPr>
          <p:cNvPr id="93" name="Google Shape;93;p16"/>
          <p:cNvCxnSpPr>
            <a:stCxn id="89" idx="2"/>
            <a:endCxn id="90" idx="0"/>
          </p:cNvCxnSpPr>
          <p:nvPr/>
        </p:nvCxnSpPr>
        <p:spPr>
          <a:xfrm>
            <a:off x="4359513" y="2834813"/>
            <a:ext cx="0" cy="282600"/>
          </a:xfrm>
          <a:prstGeom prst="straightConnector1">
            <a:avLst/>
          </a:prstGeom>
          <a:noFill/>
          <a:ln cap="flat" cmpd="sng" w="19050">
            <a:solidFill>
              <a:srgbClr val="000000"/>
            </a:solidFill>
            <a:prstDash val="solid"/>
            <a:round/>
            <a:headEnd len="med" w="med" type="none"/>
            <a:tailEnd len="med" w="med" type="triangle"/>
          </a:ln>
        </p:spPr>
      </p:cxnSp>
      <p:cxnSp>
        <p:nvCxnSpPr>
          <p:cNvPr id="94" name="Google Shape;94;p16"/>
          <p:cNvCxnSpPr>
            <a:stCxn id="90" idx="2"/>
            <a:endCxn id="91" idx="0"/>
          </p:cNvCxnSpPr>
          <p:nvPr/>
        </p:nvCxnSpPr>
        <p:spPr>
          <a:xfrm>
            <a:off x="4359525" y="3515350"/>
            <a:ext cx="0" cy="282600"/>
          </a:xfrm>
          <a:prstGeom prst="straightConnector1">
            <a:avLst/>
          </a:prstGeom>
          <a:noFill/>
          <a:ln cap="flat" cmpd="sng" w="19050">
            <a:solidFill>
              <a:srgbClr val="000000"/>
            </a:solidFill>
            <a:prstDash val="solid"/>
            <a:round/>
            <a:headEnd len="med" w="med" type="none"/>
            <a:tailEnd len="med" w="med" type="triangle"/>
          </a:ln>
        </p:spPr>
      </p:cxnSp>
      <p:cxnSp>
        <p:nvCxnSpPr>
          <p:cNvPr id="95" name="Google Shape;95;p16"/>
          <p:cNvCxnSpPr>
            <a:stCxn id="91" idx="2"/>
            <a:endCxn id="92" idx="0"/>
          </p:cNvCxnSpPr>
          <p:nvPr/>
        </p:nvCxnSpPr>
        <p:spPr>
          <a:xfrm>
            <a:off x="4359513" y="4164375"/>
            <a:ext cx="0" cy="397800"/>
          </a:xfrm>
          <a:prstGeom prst="straightConnector1">
            <a:avLst/>
          </a:prstGeom>
          <a:noFill/>
          <a:ln cap="flat" cmpd="sng" w="19050">
            <a:solidFill>
              <a:srgbClr val="000000"/>
            </a:solidFill>
            <a:prstDash val="solid"/>
            <a:round/>
            <a:headEnd len="med" w="med" type="none"/>
            <a:tailEnd len="med" w="med" type="triangle"/>
          </a:ln>
        </p:spPr>
      </p:cxnSp>
      <p:cxnSp>
        <p:nvCxnSpPr>
          <p:cNvPr id="96" name="Google Shape;96;p16"/>
          <p:cNvCxnSpPr>
            <a:stCxn id="88" idx="3"/>
            <a:endCxn id="87" idx="3"/>
          </p:cNvCxnSpPr>
          <p:nvPr/>
        </p:nvCxnSpPr>
        <p:spPr>
          <a:xfrm rot="10800000">
            <a:off x="7113750" y="2091100"/>
            <a:ext cx="513000" cy="966600"/>
          </a:xfrm>
          <a:prstGeom prst="bentConnector3">
            <a:avLst>
              <a:gd fmla="val -46418" name="adj1"/>
            </a:avLst>
          </a:prstGeom>
          <a:noFill/>
          <a:ln cap="flat" cmpd="sng" w="19050">
            <a:solidFill>
              <a:srgbClr val="000000"/>
            </a:solidFill>
            <a:prstDash val="solid"/>
            <a:round/>
            <a:headEnd len="med" w="med" type="none"/>
            <a:tailEnd len="med" w="med" type="triangle"/>
          </a:ln>
        </p:spPr>
      </p:cxnSp>
      <p:cxnSp>
        <p:nvCxnSpPr>
          <p:cNvPr id="97" name="Google Shape;97;p16"/>
          <p:cNvCxnSpPr>
            <a:stCxn id="87" idx="2"/>
            <a:endCxn id="88" idx="0"/>
          </p:cNvCxnSpPr>
          <p:nvPr/>
        </p:nvCxnSpPr>
        <p:spPr>
          <a:xfrm flipH="1" rot="-5400000">
            <a:off x="6338850" y="2280163"/>
            <a:ext cx="524700" cy="513000"/>
          </a:xfrm>
          <a:prstGeom prst="bentConnector3">
            <a:avLst>
              <a:gd fmla="val 49994" name="adj1"/>
            </a:avLst>
          </a:prstGeom>
          <a:noFill/>
          <a:ln cap="flat" cmpd="sng" w="19050">
            <a:solidFill>
              <a:srgbClr val="000000"/>
            </a:solidFill>
            <a:prstDash val="solid"/>
            <a:round/>
            <a:headEnd len="med" w="med" type="none"/>
            <a:tailEnd len="med" w="med" type="triangle"/>
          </a:ln>
        </p:spPr>
      </p:cxnSp>
      <p:cxnSp>
        <p:nvCxnSpPr>
          <p:cNvPr id="98" name="Google Shape;98;p16"/>
          <p:cNvCxnSpPr>
            <a:stCxn id="88" idx="1"/>
            <a:endCxn id="89" idx="3"/>
          </p:cNvCxnSpPr>
          <p:nvPr/>
        </p:nvCxnSpPr>
        <p:spPr>
          <a:xfrm rot="10800000">
            <a:off x="5128650" y="2651800"/>
            <a:ext cx="960000" cy="405900"/>
          </a:xfrm>
          <a:prstGeom prst="bentConnector3">
            <a:avLst>
              <a:gd fmla="val 50005" name="adj1"/>
            </a:avLst>
          </a:prstGeom>
          <a:noFill/>
          <a:ln cap="flat" cmpd="sng" w="19050">
            <a:solidFill>
              <a:srgbClr val="000000"/>
            </a:solidFill>
            <a:prstDash val="solid"/>
            <a:round/>
            <a:headEnd len="med" w="med" type="none"/>
            <a:tailEnd len="med" w="med" type="triangle"/>
          </a:ln>
        </p:spPr>
      </p:cxnSp>
      <p:cxnSp>
        <p:nvCxnSpPr>
          <p:cNvPr id="99" name="Google Shape;99;p16"/>
          <p:cNvCxnSpPr>
            <a:stCxn id="85" idx="1"/>
            <a:endCxn id="86" idx="0"/>
          </p:cNvCxnSpPr>
          <p:nvPr/>
        </p:nvCxnSpPr>
        <p:spPr>
          <a:xfrm flipH="1">
            <a:off x="2569650" y="1504675"/>
            <a:ext cx="1232100" cy="378300"/>
          </a:xfrm>
          <a:prstGeom prst="bentConnector2">
            <a:avLst/>
          </a:prstGeom>
          <a:noFill/>
          <a:ln cap="flat" cmpd="sng" w="19050">
            <a:solidFill>
              <a:srgbClr val="000000"/>
            </a:solidFill>
            <a:prstDash val="solid"/>
            <a:round/>
            <a:headEnd len="med" w="med" type="none"/>
            <a:tailEnd len="med" w="med" type="triangle"/>
          </a:ln>
        </p:spPr>
      </p:cxnSp>
      <p:cxnSp>
        <p:nvCxnSpPr>
          <p:cNvPr id="100" name="Google Shape;100;p16"/>
          <p:cNvCxnSpPr>
            <a:endCxn id="87" idx="0"/>
          </p:cNvCxnSpPr>
          <p:nvPr/>
        </p:nvCxnSpPr>
        <p:spPr>
          <a:xfrm>
            <a:off x="5342100" y="1504513"/>
            <a:ext cx="1002600" cy="403500"/>
          </a:xfrm>
          <a:prstGeom prst="bentConnector2">
            <a:avLst/>
          </a:prstGeom>
          <a:noFill/>
          <a:ln cap="flat" cmpd="sng" w="19050">
            <a:solidFill>
              <a:srgbClr val="000000"/>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7"/>
          <p:cNvSpPr/>
          <p:nvPr/>
        </p:nvSpPr>
        <p:spPr>
          <a:xfrm>
            <a:off x="3436975" y="229900"/>
            <a:ext cx="2126400" cy="9339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Smart Interviewing System</a:t>
            </a:r>
            <a:endParaRPr b="1" sz="1800">
              <a:latin typeface="Roboto"/>
              <a:ea typeface="Roboto"/>
              <a:cs typeface="Roboto"/>
              <a:sym typeface="Roboto"/>
            </a:endParaRPr>
          </a:p>
        </p:txBody>
      </p:sp>
      <p:sp>
        <p:nvSpPr>
          <p:cNvPr id="106" name="Google Shape;106;p17"/>
          <p:cNvSpPr/>
          <p:nvPr/>
        </p:nvSpPr>
        <p:spPr>
          <a:xfrm>
            <a:off x="531575" y="1637850"/>
            <a:ext cx="1781700" cy="933900"/>
          </a:xfrm>
          <a:prstGeom prst="roundRect">
            <a:avLst>
              <a:gd fmla="val 16667" name="adj"/>
            </a:avLst>
          </a:pr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50"/>
              <a:t>Natural Language Processing</a:t>
            </a:r>
            <a:endParaRPr sz="1650"/>
          </a:p>
        </p:txBody>
      </p:sp>
      <p:sp>
        <p:nvSpPr>
          <p:cNvPr id="107" name="Google Shape;107;p17"/>
          <p:cNvSpPr/>
          <p:nvPr/>
        </p:nvSpPr>
        <p:spPr>
          <a:xfrm>
            <a:off x="6660800" y="1637850"/>
            <a:ext cx="1781700" cy="933900"/>
          </a:xfrm>
          <a:prstGeom prst="roundRect">
            <a:avLst>
              <a:gd fmla="val 16667" name="adj"/>
            </a:avLst>
          </a:pr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50">
                <a:latin typeface="Roboto"/>
                <a:ea typeface="Roboto"/>
                <a:cs typeface="Roboto"/>
                <a:sym typeface="Roboto"/>
              </a:rPr>
              <a:t>Gesture Analysis</a:t>
            </a:r>
            <a:endParaRPr sz="1650">
              <a:latin typeface="Roboto"/>
              <a:ea typeface="Roboto"/>
              <a:cs typeface="Roboto"/>
              <a:sym typeface="Roboto"/>
            </a:endParaRPr>
          </a:p>
        </p:txBody>
      </p:sp>
      <p:sp>
        <p:nvSpPr>
          <p:cNvPr id="108" name="Google Shape;108;p17"/>
          <p:cNvSpPr txBox="1"/>
          <p:nvPr/>
        </p:nvSpPr>
        <p:spPr>
          <a:xfrm>
            <a:off x="158075" y="2727000"/>
            <a:ext cx="3649200" cy="2331900"/>
          </a:xfrm>
          <a:prstGeom prst="rect">
            <a:avLst/>
          </a:prstGeom>
          <a:noFill/>
          <a:ln>
            <a:noFill/>
          </a:ln>
        </p:spPr>
        <p:txBody>
          <a:bodyPr anchorCtr="0" anchor="t" bIns="91425" lIns="91425" spcFirstLastPara="1" rIns="91425" wrap="square" tIns="91425">
            <a:spAutoFit/>
          </a:bodyPr>
          <a:lstStyle/>
          <a:p>
            <a:pPr indent="-327025" lvl="0" marL="457200" rtl="0" algn="l">
              <a:spcBef>
                <a:spcPts val="0"/>
              </a:spcBef>
              <a:spcAft>
                <a:spcPts val="0"/>
              </a:spcAft>
              <a:buSzPts val="1550"/>
              <a:buFont typeface="Roboto"/>
              <a:buChar char="●"/>
            </a:pPr>
            <a:r>
              <a:rPr lang="en" sz="1550">
                <a:latin typeface="Roboto"/>
                <a:ea typeface="Roboto"/>
                <a:cs typeface="Roboto"/>
                <a:sym typeface="Roboto"/>
              </a:rPr>
              <a:t>Data Collection &amp; Preprocessing</a:t>
            </a:r>
            <a:endParaRPr sz="1550">
              <a:latin typeface="Roboto"/>
              <a:ea typeface="Roboto"/>
              <a:cs typeface="Roboto"/>
              <a:sym typeface="Roboto"/>
            </a:endParaRPr>
          </a:p>
          <a:p>
            <a:pPr indent="-327025" lvl="0" marL="457200" rtl="0" algn="l">
              <a:spcBef>
                <a:spcPts val="0"/>
              </a:spcBef>
              <a:spcAft>
                <a:spcPts val="0"/>
              </a:spcAft>
              <a:buSzPts val="1550"/>
              <a:buFont typeface="Roboto"/>
              <a:buChar char="●"/>
            </a:pPr>
            <a:r>
              <a:rPr lang="en" sz="1550">
                <a:latin typeface="Roboto"/>
                <a:ea typeface="Roboto"/>
                <a:cs typeface="Roboto"/>
                <a:sym typeface="Roboto"/>
              </a:rPr>
              <a:t>Create Question Bank</a:t>
            </a:r>
            <a:endParaRPr sz="1550">
              <a:latin typeface="Roboto"/>
              <a:ea typeface="Roboto"/>
              <a:cs typeface="Roboto"/>
              <a:sym typeface="Roboto"/>
            </a:endParaRPr>
          </a:p>
          <a:p>
            <a:pPr indent="-327025" lvl="0" marL="457200" rtl="0" algn="l">
              <a:spcBef>
                <a:spcPts val="0"/>
              </a:spcBef>
              <a:spcAft>
                <a:spcPts val="0"/>
              </a:spcAft>
              <a:buSzPts val="1550"/>
              <a:buFont typeface="Roboto"/>
              <a:buChar char="●"/>
            </a:pPr>
            <a:r>
              <a:rPr lang="en" sz="1550">
                <a:latin typeface="Roboto"/>
                <a:ea typeface="Roboto"/>
                <a:cs typeface="Roboto"/>
                <a:sym typeface="Roboto"/>
              </a:rPr>
              <a:t>Study steps of NLP</a:t>
            </a:r>
            <a:endParaRPr sz="1550">
              <a:latin typeface="Roboto"/>
              <a:ea typeface="Roboto"/>
              <a:cs typeface="Roboto"/>
              <a:sym typeface="Roboto"/>
            </a:endParaRPr>
          </a:p>
          <a:p>
            <a:pPr indent="-327025" lvl="0" marL="457200" rtl="0" algn="l">
              <a:spcBef>
                <a:spcPts val="0"/>
              </a:spcBef>
              <a:spcAft>
                <a:spcPts val="0"/>
              </a:spcAft>
              <a:buSzPts val="1550"/>
              <a:buFont typeface="Roboto"/>
              <a:buChar char="●"/>
            </a:pPr>
            <a:r>
              <a:rPr lang="en" sz="1550">
                <a:latin typeface="Roboto"/>
                <a:ea typeface="Roboto"/>
                <a:cs typeface="Roboto"/>
                <a:sym typeface="Roboto"/>
              </a:rPr>
              <a:t>Research for ML Models</a:t>
            </a:r>
            <a:endParaRPr sz="1550">
              <a:latin typeface="Roboto"/>
              <a:ea typeface="Roboto"/>
              <a:cs typeface="Roboto"/>
              <a:sym typeface="Roboto"/>
            </a:endParaRPr>
          </a:p>
          <a:p>
            <a:pPr indent="-327025" lvl="0" marL="457200" rtl="0" algn="l">
              <a:spcBef>
                <a:spcPts val="0"/>
              </a:spcBef>
              <a:spcAft>
                <a:spcPts val="0"/>
              </a:spcAft>
              <a:buSzPts val="1550"/>
              <a:buFont typeface="Roboto"/>
              <a:buChar char="●"/>
            </a:pPr>
            <a:r>
              <a:rPr lang="en" sz="1550">
                <a:latin typeface="Roboto"/>
                <a:ea typeface="Roboto"/>
                <a:cs typeface="Roboto"/>
                <a:sym typeface="Roboto"/>
              </a:rPr>
              <a:t>Model Selection</a:t>
            </a:r>
            <a:endParaRPr sz="1550">
              <a:latin typeface="Roboto"/>
              <a:ea typeface="Roboto"/>
              <a:cs typeface="Roboto"/>
              <a:sym typeface="Roboto"/>
            </a:endParaRPr>
          </a:p>
          <a:p>
            <a:pPr indent="-327025" lvl="0" marL="457200" rtl="0" algn="l">
              <a:spcBef>
                <a:spcPts val="0"/>
              </a:spcBef>
              <a:spcAft>
                <a:spcPts val="0"/>
              </a:spcAft>
              <a:buSzPts val="1550"/>
              <a:buFont typeface="Roboto"/>
              <a:buChar char="●"/>
            </a:pPr>
            <a:r>
              <a:rPr lang="en" sz="1550">
                <a:latin typeface="Roboto"/>
                <a:ea typeface="Roboto"/>
                <a:cs typeface="Roboto"/>
                <a:sym typeface="Roboto"/>
              </a:rPr>
              <a:t>Study Architecture of the Model</a:t>
            </a:r>
            <a:endParaRPr sz="1550">
              <a:latin typeface="Roboto"/>
              <a:ea typeface="Roboto"/>
              <a:cs typeface="Roboto"/>
              <a:sym typeface="Roboto"/>
            </a:endParaRPr>
          </a:p>
          <a:p>
            <a:pPr indent="-327025" lvl="0" marL="457200" rtl="0" algn="l">
              <a:spcBef>
                <a:spcPts val="0"/>
              </a:spcBef>
              <a:spcAft>
                <a:spcPts val="0"/>
              </a:spcAft>
              <a:buSzPts val="1550"/>
              <a:buFont typeface="Roboto"/>
              <a:buChar char="●"/>
            </a:pPr>
            <a:r>
              <a:rPr lang="en" sz="1550">
                <a:latin typeface="Roboto"/>
                <a:ea typeface="Roboto"/>
                <a:cs typeface="Roboto"/>
                <a:sym typeface="Roboto"/>
              </a:rPr>
              <a:t>Development/Coding of Model</a:t>
            </a:r>
            <a:endParaRPr sz="1550">
              <a:latin typeface="Roboto"/>
              <a:ea typeface="Roboto"/>
              <a:cs typeface="Roboto"/>
              <a:sym typeface="Roboto"/>
            </a:endParaRPr>
          </a:p>
          <a:p>
            <a:pPr indent="-327025" lvl="0" marL="457200" rtl="0" algn="l">
              <a:spcBef>
                <a:spcPts val="0"/>
              </a:spcBef>
              <a:spcAft>
                <a:spcPts val="0"/>
              </a:spcAft>
              <a:buSzPts val="1550"/>
              <a:buFont typeface="Roboto"/>
              <a:buChar char="●"/>
            </a:pPr>
            <a:r>
              <a:rPr lang="en" sz="1550">
                <a:latin typeface="Roboto"/>
                <a:ea typeface="Roboto"/>
                <a:cs typeface="Roboto"/>
                <a:sym typeface="Roboto"/>
              </a:rPr>
              <a:t>Testing </a:t>
            </a:r>
            <a:endParaRPr sz="1550">
              <a:latin typeface="Roboto"/>
              <a:ea typeface="Roboto"/>
              <a:cs typeface="Roboto"/>
              <a:sym typeface="Roboto"/>
            </a:endParaRPr>
          </a:p>
          <a:p>
            <a:pPr indent="-327025" lvl="0" marL="457200" rtl="0" algn="l">
              <a:spcBef>
                <a:spcPts val="0"/>
              </a:spcBef>
              <a:spcAft>
                <a:spcPts val="0"/>
              </a:spcAft>
              <a:buSzPts val="1550"/>
              <a:buFont typeface="Roboto"/>
              <a:buChar char="●"/>
            </a:pPr>
            <a:r>
              <a:rPr lang="en" sz="1550">
                <a:latin typeface="Roboto"/>
                <a:ea typeface="Roboto"/>
                <a:cs typeface="Roboto"/>
                <a:sym typeface="Roboto"/>
              </a:rPr>
              <a:t>Integration</a:t>
            </a:r>
            <a:endParaRPr sz="1550">
              <a:latin typeface="Roboto"/>
              <a:ea typeface="Roboto"/>
              <a:cs typeface="Roboto"/>
              <a:sym typeface="Roboto"/>
            </a:endParaRPr>
          </a:p>
        </p:txBody>
      </p:sp>
      <p:sp>
        <p:nvSpPr>
          <p:cNvPr id="109" name="Google Shape;109;p17"/>
          <p:cNvSpPr txBox="1"/>
          <p:nvPr/>
        </p:nvSpPr>
        <p:spPr>
          <a:xfrm>
            <a:off x="6163575" y="2758525"/>
            <a:ext cx="2844600" cy="22626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Roboto"/>
              <a:buChar char="●"/>
            </a:pPr>
            <a:r>
              <a:rPr lang="en" sz="1500">
                <a:latin typeface="Roboto"/>
                <a:ea typeface="Roboto"/>
                <a:cs typeface="Roboto"/>
                <a:sym typeface="Roboto"/>
              </a:rPr>
              <a:t>Explore tools for Gesture Analysis</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Gesture Selection</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Algorithm to Track the Gesture</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Image Processing </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Scoring on the basis of results from Analysis</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Development &amp; Testing</a:t>
            </a:r>
            <a:endParaRPr sz="1500">
              <a:latin typeface="Roboto"/>
              <a:ea typeface="Roboto"/>
              <a:cs typeface="Roboto"/>
              <a:sym typeface="Roboto"/>
            </a:endParaRPr>
          </a:p>
        </p:txBody>
      </p:sp>
      <p:cxnSp>
        <p:nvCxnSpPr>
          <p:cNvPr id="110" name="Google Shape;110;p17"/>
          <p:cNvCxnSpPr>
            <a:stCxn id="107" idx="0"/>
            <a:endCxn id="106" idx="0"/>
          </p:cNvCxnSpPr>
          <p:nvPr/>
        </p:nvCxnSpPr>
        <p:spPr>
          <a:xfrm rot="5400000">
            <a:off x="4486700" y="-1426500"/>
            <a:ext cx="600" cy="6129300"/>
          </a:xfrm>
          <a:prstGeom prst="bentConnector3">
            <a:avLst>
              <a:gd fmla="val -39687500" name="adj1"/>
            </a:avLst>
          </a:prstGeom>
          <a:noFill/>
          <a:ln cap="flat" cmpd="sng" w="38100">
            <a:solidFill>
              <a:schemeClr val="dk1"/>
            </a:solidFill>
            <a:prstDash val="solid"/>
            <a:round/>
            <a:headEnd len="med" w="med" type="none"/>
            <a:tailEnd len="med" w="med" type="none"/>
          </a:ln>
        </p:spPr>
      </p:cxnSp>
      <p:cxnSp>
        <p:nvCxnSpPr>
          <p:cNvPr id="111" name="Google Shape;111;p17"/>
          <p:cNvCxnSpPr>
            <a:stCxn id="105" idx="2"/>
          </p:cNvCxnSpPr>
          <p:nvPr/>
        </p:nvCxnSpPr>
        <p:spPr>
          <a:xfrm>
            <a:off x="4500175" y="1163800"/>
            <a:ext cx="25500" cy="287400"/>
          </a:xfrm>
          <a:prstGeom prst="straightConnector1">
            <a:avLst/>
          </a:prstGeom>
          <a:noFill/>
          <a:ln cap="flat" cmpd="sng" w="38100">
            <a:solidFill>
              <a:schemeClr val="dk1"/>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does the NLP model work ?</a:t>
            </a:r>
            <a:endParaRPr/>
          </a:p>
        </p:txBody>
      </p:sp>
      <p:pic>
        <p:nvPicPr>
          <p:cNvPr id="117" name="Google Shape;117;p18"/>
          <p:cNvPicPr preferRelativeResize="0"/>
          <p:nvPr/>
        </p:nvPicPr>
        <p:blipFill rotWithShape="1">
          <a:blip r:embed="rId3">
            <a:alphaModFix/>
          </a:blip>
          <a:srcRect b="0" l="0" r="0" t="15902"/>
          <a:stretch/>
        </p:blipFill>
        <p:spPr>
          <a:xfrm>
            <a:off x="1115000" y="1752825"/>
            <a:ext cx="7074426" cy="3123375"/>
          </a:xfrm>
          <a:prstGeom prst="rect">
            <a:avLst/>
          </a:prstGeom>
          <a:noFill/>
          <a:ln>
            <a:noFill/>
          </a:ln>
        </p:spPr>
      </p:pic>
      <p:sp>
        <p:nvSpPr>
          <p:cNvPr id="118" name="Google Shape;118;p18"/>
          <p:cNvSpPr/>
          <p:nvPr/>
        </p:nvSpPr>
        <p:spPr>
          <a:xfrm>
            <a:off x="3002775" y="3663675"/>
            <a:ext cx="1120500" cy="143700"/>
          </a:xfrm>
          <a:prstGeom prst="rect">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Natural Language Processing Models </a:t>
            </a:r>
            <a:endParaRPr/>
          </a:p>
        </p:txBody>
      </p:sp>
      <p:sp>
        <p:nvSpPr>
          <p:cNvPr id="124" name="Google Shape;124;p19"/>
          <p:cNvSpPr txBox="1"/>
          <p:nvPr>
            <p:ph idx="1" type="body"/>
          </p:nvPr>
        </p:nvSpPr>
        <p:spPr>
          <a:xfrm>
            <a:off x="311725" y="1922350"/>
            <a:ext cx="3999900" cy="30762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 sz="1500">
                <a:solidFill>
                  <a:schemeClr val="dk1"/>
                </a:solidFill>
              </a:rPr>
              <a:t>We have selected the most popular NLP model for machine </a:t>
            </a:r>
            <a:r>
              <a:rPr lang="en" sz="1500">
                <a:solidFill>
                  <a:schemeClr val="dk1"/>
                </a:solidFill>
              </a:rPr>
              <a:t>learning</a:t>
            </a:r>
            <a:r>
              <a:rPr lang="en" sz="1500">
                <a:solidFill>
                  <a:schemeClr val="dk1"/>
                </a:solidFill>
              </a:rPr>
              <a:t> that is ‘</a:t>
            </a:r>
            <a:r>
              <a:rPr b="1" i="1" lang="en" sz="1500">
                <a:solidFill>
                  <a:schemeClr val="dk1"/>
                </a:solidFill>
              </a:rPr>
              <a:t>BERT’.</a:t>
            </a:r>
            <a:r>
              <a:rPr lang="en" sz="1500">
                <a:solidFill>
                  <a:schemeClr val="dk1"/>
                </a:solidFill>
              </a:rPr>
              <a:t> </a:t>
            </a:r>
            <a:r>
              <a:rPr lang="en" sz="1500">
                <a:solidFill>
                  <a:schemeClr val="dk1"/>
                </a:solidFill>
                <a:highlight>
                  <a:srgbClr val="FFFFFF"/>
                </a:highlight>
              </a:rPr>
              <a:t>BERT is a pre-trained model that uses both the left and right sides of a word to determine its context. BERT heralds a new age in NLP because, despite its precision, it is built on two simple concepts.</a:t>
            </a:r>
            <a:endParaRPr sz="1500">
              <a:solidFill>
                <a:schemeClr val="dk1"/>
              </a:solidFill>
            </a:endParaRPr>
          </a:p>
        </p:txBody>
      </p:sp>
      <p:pic>
        <p:nvPicPr>
          <p:cNvPr id="125" name="Google Shape;125;p19"/>
          <p:cNvPicPr preferRelativeResize="0"/>
          <p:nvPr/>
        </p:nvPicPr>
        <p:blipFill>
          <a:blip r:embed="rId3">
            <a:alphaModFix/>
          </a:blip>
          <a:stretch>
            <a:fillRect/>
          </a:stretch>
        </p:blipFill>
        <p:spPr>
          <a:xfrm>
            <a:off x="4832425" y="2066479"/>
            <a:ext cx="3999901" cy="228119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Gesture Analysis</a:t>
            </a:r>
            <a:endParaRPr/>
          </a:p>
        </p:txBody>
      </p:sp>
      <p:pic>
        <p:nvPicPr>
          <p:cNvPr id="131" name="Google Shape;131;p20"/>
          <p:cNvPicPr preferRelativeResize="0"/>
          <p:nvPr/>
        </p:nvPicPr>
        <p:blipFill>
          <a:blip r:embed="rId3">
            <a:alphaModFix/>
          </a:blip>
          <a:stretch>
            <a:fillRect/>
          </a:stretch>
        </p:blipFill>
        <p:spPr>
          <a:xfrm>
            <a:off x="2362575" y="1452450"/>
            <a:ext cx="4418900" cy="36330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Gesture </a:t>
            </a:r>
            <a:r>
              <a:rPr lang="en"/>
              <a:t>Analysis</a:t>
            </a:r>
            <a:endParaRPr/>
          </a:p>
        </p:txBody>
      </p:sp>
      <p:pic>
        <p:nvPicPr>
          <p:cNvPr id="137" name="Google Shape;137;p21"/>
          <p:cNvPicPr preferRelativeResize="0"/>
          <p:nvPr/>
        </p:nvPicPr>
        <p:blipFill>
          <a:blip r:embed="rId3">
            <a:alphaModFix/>
          </a:blip>
          <a:stretch>
            <a:fillRect/>
          </a:stretch>
        </p:blipFill>
        <p:spPr>
          <a:xfrm>
            <a:off x="1169650" y="2347400"/>
            <a:ext cx="6379099" cy="2128450"/>
          </a:xfrm>
          <a:prstGeom prst="rect">
            <a:avLst/>
          </a:prstGeom>
          <a:noFill/>
          <a:ln>
            <a:noFill/>
          </a:ln>
        </p:spPr>
      </p:pic>
      <p:sp>
        <p:nvSpPr>
          <p:cNvPr id="138" name="Google Shape;138;p21"/>
          <p:cNvSpPr txBox="1"/>
          <p:nvPr/>
        </p:nvSpPr>
        <p:spPr>
          <a:xfrm>
            <a:off x="227975" y="1405100"/>
            <a:ext cx="482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Next phase of Gesture Analysis is Image Processing</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D1623C"/>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