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1F02-6690-DF2D-0D69-7656A5F08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06582-ABEE-AC4C-FD01-7176F4E7F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975F6-AAE6-904F-A4A4-B51A16B0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3675-945D-415F-962F-02E92760CDC5}" type="datetimeFigureOut">
              <a:rPr lang="en-PK" smtClean="0"/>
              <a:t>26/11/2023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4BDDE-3B0A-E0DC-E87E-9319ED44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0A0FE-4594-6202-7F5C-2E3E4F8C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C901-2191-4F8F-9E92-6879D973C8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5258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4429-6245-79A0-4987-0E7C638A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9468F-636C-B961-EAEC-D40C47A34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4609-36FA-D76B-24AF-C0F435E0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3675-945D-415F-962F-02E92760CDC5}" type="datetimeFigureOut">
              <a:rPr lang="en-PK" smtClean="0"/>
              <a:t>26/11/2023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878F-31C1-50A9-2788-8AB78A1E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155ED-BD21-1158-F2F4-F25F9A43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C901-2191-4F8F-9E92-6879D973C8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3701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1D7A2-A9AD-5F6B-51D0-F29D64E83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6A0CB-138E-8B0A-8189-FBEAAE6FA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AE34-ACB2-4042-3658-15971329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3675-945D-415F-962F-02E92760CDC5}" type="datetimeFigureOut">
              <a:rPr lang="en-PK" smtClean="0"/>
              <a:t>26/11/2023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D8359-BB4E-45FB-EB00-83F783CB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870C7-DF7D-E667-00C9-47134C58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C901-2191-4F8F-9E92-6879D973C8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7825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F4ED-63F6-90DA-3DE3-AA4B0B7D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D1E75-608B-92A1-D2BF-B4E3ED0D7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F083-A7C5-1DAC-81F2-C9476B79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3675-945D-415F-962F-02E92760CDC5}" type="datetimeFigureOut">
              <a:rPr lang="en-PK" smtClean="0"/>
              <a:t>26/11/2023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D53D7-6ACD-9FB6-8A45-32C8E564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9AE94-6F74-A258-C8FE-0524DE63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C901-2191-4F8F-9E92-6879D973C8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3669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66FE-43D6-6189-1107-6B554B673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857A9-D093-DF65-400C-DF75B466D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C2A5C-00FF-4C9B-7CEE-89743545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3675-945D-415F-962F-02E92760CDC5}" type="datetimeFigureOut">
              <a:rPr lang="en-PK" smtClean="0"/>
              <a:t>26/11/2023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29EB6-05D3-83EB-ED9F-78B69F5D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972BF-F45A-2216-79B0-5B77AC1E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C901-2191-4F8F-9E92-6879D973C8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0714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351A-D61C-ED51-13D1-96D721E1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90F6-7EB2-B891-EE51-6B674D88F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57E30-6282-EE25-0DF5-F563C4D34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72C98-7765-C972-1E9D-391BB2C1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3675-945D-415F-962F-02E92760CDC5}" type="datetimeFigureOut">
              <a:rPr lang="en-PK" smtClean="0"/>
              <a:t>26/11/2023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C8EFF-1E41-EF37-632C-9C1D6E382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92AB9-7866-02A9-8A80-1DD456DC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C901-2191-4F8F-9E92-6879D973C8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270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E96C-1421-ED01-C695-51507158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C13ED-9F66-D8ED-CBCC-A91C89526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BD31C-BFE7-9884-5445-D6850C82E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DA512-7AD0-B3D7-E3B7-ACF451590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4B487-F6BA-6164-3A1E-CDE750D16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F5CB8-95A6-F002-FC4D-777B9269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3675-945D-415F-962F-02E92760CDC5}" type="datetimeFigureOut">
              <a:rPr lang="en-PK" smtClean="0"/>
              <a:t>26/11/2023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9ACBA1-7017-9224-E6FB-BD6FBE986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B164A5-A42B-E6B6-5B63-78898E8A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C901-2191-4F8F-9E92-6879D973C8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244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88E6-9078-3C37-1B4C-C6BEE660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6CC91-4CA3-F645-2C29-AE963A71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3675-945D-415F-962F-02E92760CDC5}" type="datetimeFigureOut">
              <a:rPr lang="en-PK" smtClean="0"/>
              <a:t>26/11/2023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A85A0-F8DC-F196-B8EF-64CBE2A8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8A71F-63E8-3AEC-FD18-AC8965D2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C901-2191-4F8F-9E92-6879D973C8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583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6FD22C-7FA9-B4FE-220B-9C673D87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3675-945D-415F-962F-02E92760CDC5}" type="datetimeFigureOut">
              <a:rPr lang="en-PK" smtClean="0"/>
              <a:t>26/11/2023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3800-34AD-8B1D-7502-F238D5AE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45A48-AD72-6D30-2B3D-314D088C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C901-2191-4F8F-9E92-6879D973C8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7420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E87A-DCB6-5B90-2079-E76DDB8B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CF0FA-D02B-CC97-B9C0-31B96F9A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76DDD-638F-CB71-AF66-39DFB235F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B609D-2017-0430-5136-E698F4DC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3675-945D-415F-962F-02E92760CDC5}" type="datetimeFigureOut">
              <a:rPr lang="en-PK" smtClean="0"/>
              <a:t>26/11/2023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EEA65-7452-ED5A-1734-F97F64751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C51BC-D1AD-AA77-325B-86854F2E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C901-2191-4F8F-9E92-6879D973C8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5488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76F4-2182-B714-FF18-24F44BF2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40A17-0951-9B52-47C2-CC35451D0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AB8F3-2023-AAF4-32CA-8561F413F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6B150-0A4A-5D9A-755F-0347657F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3675-945D-415F-962F-02E92760CDC5}" type="datetimeFigureOut">
              <a:rPr lang="en-PK" smtClean="0"/>
              <a:t>26/11/2023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3A459-3AA8-6558-95EE-53434673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D5117-78CE-67F0-7891-69F42133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C901-2191-4F8F-9E92-6879D973C8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5143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03C4F6-D9D1-2466-41AB-D27929A9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48CB0-003A-EBE9-7BE8-DB8C62A1B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F75A3-FA00-3172-9757-9EDC23FDF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3675-945D-415F-962F-02E92760CDC5}" type="datetimeFigureOut">
              <a:rPr lang="en-PK" smtClean="0"/>
              <a:t>26/11/2023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098E7-522D-287F-A92F-A0A11E31E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2EB59-C213-06B5-9B6E-9FA5C0F72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CC901-2191-4F8F-9E92-6879D973C8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1498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.sqlitebrowser.org/DB.Browser.for.SQLite-3.12.2-win64.zi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17E0-5FDB-B99F-01B1-83269A4B7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3800" b="1" dirty="0"/>
              <a:t>Database</a:t>
            </a:r>
            <a:endParaRPr lang="en-PK" sz="13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894B4-D434-BBAC-FE0F-D43AF0B79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 Concepts to Remember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8485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5BE9-1EE5-3ED9-AA57-33E1DAE51A7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Data Manipulation Language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D22216-EAFF-4E56-7D5E-7295BCA19A21}"/>
              </a:ext>
            </a:extLst>
          </p:cNvPr>
          <p:cNvSpPr txBox="1"/>
          <p:nvPr/>
        </p:nvSpPr>
        <p:spPr>
          <a:xfrm>
            <a:off x="1610360" y="2473960"/>
            <a:ext cx="384048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dirty="0"/>
              <a:t> EMP_ID, NAME, SALARY</a:t>
            </a:r>
            <a:br>
              <a:rPr lang="en-US" dirty="0"/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dirty="0"/>
              <a:t> EMPLOYEE</a:t>
            </a:r>
            <a:br>
              <a:rPr lang="en-US" dirty="0"/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dirty="0"/>
              <a:t> SALARY &gt; 10000</a:t>
            </a:r>
            <a:br>
              <a:rPr lang="en-US" dirty="0"/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ORDER BY </a:t>
            </a:r>
            <a:r>
              <a:rPr lang="en-US" dirty="0"/>
              <a:t>NAME ASC;</a:t>
            </a:r>
            <a:endParaRPr lang="en-PK" dirty="0"/>
          </a:p>
          <a:p>
            <a:endParaRPr lang="en-P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2FDDF-E7E1-C861-0DB6-AF2A80AE1F51}"/>
              </a:ext>
            </a:extLst>
          </p:cNvPr>
          <p:cNvSpPr txBox="1"/>
          <p:nvPr/>
        </p:nvSpPr>
        <p:spPr>
          <a:xfrm>
            <a:off x="1605280" y="2072640"/>
            <a:ext cx="3573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Fetch data from employee table</a:t>
            </a:r>
            <a:endParaRPr lang="en-PK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4CF28E-B6FD-FAED-3312-7C29174A37DE}"/>
              </a:ext>
            </a:extLst>
          </p:cNvPr>
          <p:cNvSpPr txBox="1"/>
          <p:nvPr/>
        </p:nvSpPr>
        <p:spPr>
          <a:xfrm>
            <a:off x="1610360" y="4658360"/>
            <a:ext cx="425196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INSERT INTO</a:t>
            </a:r>
            <a:r>
              <a:rPr lang="en-US" dirty="0"/>
              <a:t> EMPLOYEE </a:t>
            </a:r>
          </a:p>
          <a:p>
            <a:r>
              <a:rPr lang="en-US" dirty="0"/>
              <a:t>(EMP_ID, NAME, SALARY, DEPARTMENT) </a:t>
            </a:r>
            <a:br>
              <a:rPr lang="en-US" dirty="0"/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VALUES</a:t>
            </a:r>
            <a:r>
              <a:rPr lang="en-US" dirty="0"/>
              <a:t> (5, ‘SARA REHMAN’, 95000, ‘HR’);</a:t>
            </a:r>
            <a:br>
              <a:rPr lang="en-US" dirty="0"/>
            </a:br>
            <a:endParaRPr lang="en-P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137CC-3983-8677-A507-5A6B05A2056D}"/>
              </a:ext>
            </a:extLst>
          </p:cNvPr>
          <p:cNvSpPr txBox="1"/>
          <p:nvPr/>
        </p:nvSpPr>
        <p:spPr>
          <a:xfrm>
            <a:off x="1605280" y="4257040"/>
            <a:ext cx="2426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Add a new employee</a:t>
            </a:r>
            <a:endParaRPr lang="en-PK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94FBF7-42ED-8118-8825-726D276BEA03}"/>
              </a:ext>
            </a:extLst>
          </p:cNvPr>
          <p:cNvSpPr txBox="1"/>
          <p:nvPr/>
        </p:nvSpPr>
        <p:spPr>
          <a:xfrm>
            <a:off x="6659880" y="2463800"/>
            <a:ext cx="384048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UPDATE</a:t>
            </a:r>
            <a:r>
              <a:rPr lang="en-US" dirty="0"/>
              <a:t> EMPLOYEE</a:t>
            </a:r>
            <a:br>
              <a:rPr lang="en-US" dirty="0"/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SET</a:t>
            </a:r>
            <a:r>
              <a:rPr lang="en-US" dirty="0"/>
              <a:t> SALARY = 75000</a:t>
            </a:r>
            <a:br>
              <a:rPr lang="en-US" dirty="0"/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dirty="0"/>
              <a:t> EMP_ID = 2;</a:t>
            </a:r>
          </a:p>
          <a:p>
            <a:endParaRPr lang="en-PK" dirty="0"/>
          </a:p>
          <a:p>
            <a:endParaRPr lang="en-P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2E0DD-EE0E-0485-131E-F7ABD1B50D9C}"/>
              </a:ext>
            </a:extLst>
          </p:cNvPr>
          <p:cNvSpPr txBox="1"/>
          <p:nvPr/>
        </p:nvSpPr>
        <p:spPr>
          <a:xfrm>
            <a:off x="6654800" y="2062480"/>
            <a:ext cx="3147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Update an employee salary </a:t>
            </a:r>
            <a:endParaRPr lang="en-PK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1D2607-F7D3-41E8-1147-020284F65E82}"/>
              </a:ext>
            </a:extLst>
          </p:cNvPr>
          <p:cNvSpPr txBox="1"/>
          <p:nvPr/>
        </p:nvSpPr>
        <p:spPr>
          <a:xfrm>
            <a:off x="6649720" y="4627880"/>
            <a:ext cx="384048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DELETE FROM</a:t>
            </a:r>
            <a:r>
              <a:rPr lang="en-US" dirty="0"/>
              <a:t> EMPLOYEE</a:t>
            </a:r>
            <a:br>
              <a:rPr lang="en-US" dirty="0"/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dirty="0"/>
              <a:t> EMP_ID = 2;</a:t>
            </a:r>
          </a:p>
          <a:p>
            <a:endParaRPr lang="en-PK" dirty="0"/>
          </a:p>
          <a:p>
            <a:endParaRPr lang="en-P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C84335-3F05-46BF-CDA2-549414A3DCAE}"/>
              </a:ext>
            </a:extLst>
          </p:cNvPr>
          <p:cNvSpPr txBox="1"/>
          <p:nvPr/>
        </p:nvSpPr>
        <p:spPr>
          <a:xfrm>
            <a:off x="6644640" y="4226560"/>
            <a:ext cx="3229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Remove an employee record</a:t>
            </a:r>
            <a:endParaRPr lang="en-PK" sz="2000" b="1" dirty="0"/>
          </a:p>
        </p:txBody>
      </p:sp>
    </p:spTree>
    <p:extLst>
      <p:ext uri="{BB962C8B-B14F-4D97-AF65-F5344CB8AC3E}">
        <p14:creationId xmlns:p14="http://schemas.microsoft.com/office/powerpoint/2010/main" val="3212963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5BE9-1EE5-3ED9-AA57-33E1DAE51A7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Data Manipulation Language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D22216-EAFF-4E56-7D5E-7295BCA19A21}"/>
              </a:ext>
            </a:extLst>
          </p:cNvPr>
          <p:cNvSpPr txBox="1"/>
          <p:nvPr/>
        </p:nvSpPr>
        <p:spPr>
          <a:xfrm>
            <a:off x="1610360" y="2473960"/>
            <a:ext cx="384048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dirty="0"/>
              <a:t> DEPARTMENT, COUNT(EMP_ID), SUM(SALARY)</a:t>
            </a:r>
            <a:br>
              <a:rPr lang="en-US" dirty="0"/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dirty="0"/>
              <a:t> EMPLOYEE</a:t>
            </a:r>
            <a:br>
              <a:rPr lang="en-US" dirty="0"/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GROUP BY</a:t>
            </a:r>
            <a:r>
              <a:rPr lang="en-US" dirty="0"/>
              <a:t> DEPARTMENT;</a:t>
            </a:r>
            <a:endParaRPr lang="en-PK" dirty="0"/>
          </a:p>
          <a:p>
            <a:endParaRPr lang="en-P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2FDDF-E7E1-C861-0DB6-AF2A80AE1F51}"/>
              </a:ext>
            </a:extLst>
          </p:cNvPr>
          <p:cNvSpPr txBox="1"/>
          <p:nvPr/>
        </p:nvSpPr>
        <p:spPr>
          <a:xfrm>
            <a:off x="1605280" y="2072640"/>
            <a:ext cx="3040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Summarize by Department</a:t>
            </a:r>
            <a:endParaRPr lang="en-PK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94FBF7-42ED-8118-8825-726D276BEA03}"/>
              </a:ext>
            </a:extLst>
          </p:cNvPr>
          <p:cNvSpPr txBox="1"/>
          <p:nvPr/>
        </p:nvSpPr>
        <p:spPr>
          <a:xfrm>
            <a:off x="6659880" y="2463800"/>
            <a:ext cx="384048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dirty="0"/>
              <a:t> AVG(SALARY)</a:t>
            </a:r>
            <a:br>
              <a:rPr lang="en-US" dirty="0"/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dirty="0"/>
              <a:t> EMPLOYEE;</a:t>
            </a:r>
            <a:br>
              <a:rPr lang="en-US" dirty="0"/>
            </a:br>
            <a:endParaRPr lang="en-US" dirty="0"/>
          </a:p>
          <a:p>
            <a:endParaRPr lang="en-PK" dirty="0"/>
          </a:p>
          <a:p>
            <a:endParaRPr lang="en-P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2E0DD-EE0E-0485-131E-F7ABD1B50D9C}"/>
              </a:ext>
            </a:extLst>
          </p:cNvPr>
          <p:cNvSpPr txBox="1"/>
          <p:nvPr/>
        </p:nvSpPr>
        <p:spPr>
          <a:xfrm>
            <a:off x="6654800" y="2062480"/>
            <a:ext cx="2191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Get Average Salary</a:t>
            </a:r>
            <a:endParaRPr lang="en-PK" sz="2000" b="1" dirty="0"/>
          </a:p>
        </p:txBody>
      </p:sp>
    </p:spTree>
    <p:extLst>
      <p:ext uri="{BB962C8B-B14F-4D97-AF65-F5344CB8AC3E}">
        <p14:creationId xmlns:p14="http://schemas.microsoft.com/office/powerpoint/2010/main" val="3609391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17E0-5FDB-B99F-01B1-83269A4B7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b="1" dirty="0"/>
              <a:t>HAND-ON SESSION</a:t>
            </a:r>
            <a:endParaRPr lang="en-PK" sz="7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894B4-D434-BBAC-FE0F-D43AF0B79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57935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0CFA-AEA9-8869-D9A5-DC9C4315A4F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Setup SQLite Browser (IDE)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5D6E3-CD86-83FE-B68B-24FDA22B0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https://download.sqlitebrowser.org/DB.Browser.for.SQLite-3.12.2-win64.zip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Unzip downloaded file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Inside unzipped folder search for “</a:t>
            </a:r>
            <a:r>
              <a:rPr lang="en-US" b="1" dirty="0"/>
              <a:t>DB Browser for SQLite.exe</a:t>
            </a:r>
            <a:r>
              <a:rPr lang="en-US" dirty="0"/>
              <a:t>” file and double click it to run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85841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0CFA-AEA9-8869-D9A5-DC9C4315A4F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Open Database in SQLite Browser (IDE)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5D6E3-CD86-83FE-B68B-24FDA22B0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On top left below </a:t>
            </a:r>
            <a:r>
              <a:rPr lang="en-US" b="1" dirty="0"/>
              <a:t>Help</a:t>
            </a:r>
            <a:r>
              <a:rPr lang="en-US" dirty="0"/>
              <a:t>, click “</a:t>
            </a:r>
            <a:r>
              <a:rPr lang="en-US" b="1" dirty="0"/>
              <a:t>Open Database</a:t>
            </a:r>
            <a:r>
              <a:rPr lang="en-US" dirty="0"/>
              <a:t>” button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the downloaded “</a:t>
            </a:r>
            <a:r>
              <a:rPr lang="en-US" dirty="0" err="1"/>
              <a:t>employee.db</a:t>
            </a:r>
            <a:r>
              <a:rPr lang="en-US" dirty="0"/>
              <a:t>” file or any other SQLite database file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9769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D4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E04B9-6577-0E9D-A118-3B8055D4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0CC7E35-E64D-D84E-F371-EA826875C3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3714" y="961813"/>
            <a:ext cx="6159197" cy="429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82D4AF-E256-26C2-7F0F-DA93367575FE}"/>
              </a:ext>
            </a:extLst>
          </p:cNvPr>
          <p:cNvSpPr txBox="1"/>
          <p:nvPr/>
        </p:nvSpPr>
        <p:spPr>
          <a:xfrm>
            <a:off x="3200400" y="5455920"/>
            <a:ext cx="832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rgbClr val="000000"/>
                </a:solidFill>
                <a:effectLst/>
                <a:latin typeface="Lora" panose="020F0502020204030204" pitchFamily="2" charset="0"/>
              </a:rPr>
              <a:t>a shared collection of </a:t>
            </a:r>
            <a:r>
              <a:rPr lang="en-US" sz="2400" b="0" i="0" u="sng" dirty="0">
                <a:solidFill>
                  <a:srgbClr val="000000"/>
                </a:solidFill>
                <a:effectLst/>
                <a:latin typeface="Lora" panose="020F0502020204030204" pitchFamily="2" charset="0"/>
              </a:rPr>
              <a:t>related data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ora" panose="020F0502020204030204" pitchFamily="2" charset="0"/>
              </a:rPr>
              <a:t> used to support </a:t>
            </a:r>
          </a:p>
          <a:p>
            <a:pPr algn="ctr"/>
            <a:r>
              <a:rPr lang="en-US" sz="2400" b="0" i="0" dirty="0">
                <a:solidFill>
                  <a:srgbClr val="000000"/>
                </a:solidFill>
                <a:effectLst/>
                <a:latin typeface="Lora" panose="020F0502020204030204" pitchFamily="2" charset="0"/>
              </a:rPr>
              <a:t>the activities of a particular organization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119443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62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3FCF1-515B-A1F6-17D3-B93E119EA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>
              <a:lumMod val="10000"/>
            </a:schemeClr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7563E4-5B4D-53B8-A106-02913968F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661"/>
          <a:stretch/>
        </p:blipFill>
        <p:spPr>
          <a:xfrm>
            <a:off x="3727346" y="2275840"/>
            <a:ext cx="6229454" cy="2235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B05896-782F-E3CF-6293-AE506D85AF71}"/>
              </a:ext>
            </a:extLst>
          </p:cNvPr>
          <p:cNvSpPr txBox="1"/>
          <p:nvPr/>
        </p:nvSpPr>
        <p:spPr>
          <a:xfrm>
            <a:off x="6329680" y="1473200"/>
            <a:ext cx="2146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Employee Table</a:t>
            </a:r>
            <a:endParaRPr lang="en-PK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D7143-7C87-673E-24A4-B410D9EC0392}"/>
              </a:ext>
            </a:extLst>
          </p:cNvPr>
          <p:cNvSpPr txBox="1"/>
          <p:nvPr/>
        </p:nvSpPr>
        <p:spPr>
          <a:xfrm>
            <a:off x="6647365" y="501546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0DD644-F1C1-7D17-3916-FC0489B22C2E}"/>
              </a:ext>
            </a:extLst>
          </p:cNvPr>
          <p:cNvSpPr txBox="1"/>
          <p:nvPr/>
        </p:nvSpPr>
        <p:spPr>
          <a:xfrm>
            <a:off x="10960924" y="3369547"/>
            <a:ext cx="67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Rows</a:t>
            </a:r>
            <a:endParaRPr lang="en-PK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4B159B6-7166-E43A-0F02-B9D57D80EBBA}"/>
              </a:ext>
            </a:extLst>
          </p:cNvPr>
          <p:cNvSpPr/>
          <p:nvPr/>
        </p:nvSpPr>
        <p:spPr>
          <a:xfrm>
            <a:off x="10109200" y="2733040"/>
            <a:ext cx="528320" cy="1656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48073B0-0147-963A-044F-2F0F8C43601D}"/>
              </a:ext>
            </a:extLst>
          </p:cNvPr>
          <p:cNvSpPr/>
          <p:nvPr/>
        </p:nvSpPr>
        <p:spPr>
          <a:xfrm rot="16200000">
            <a:off x="6861294" y="2096254"/>
            <a:ext cx="523664" cy="54844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2E1F4D-3774-1347-BDE1-40C0421A21DF}"/>
              </a:ext>
            </a:extLst>
          </p:cNvPr>
          <p:cNvSpPr txBox="1"/>
          <p:nvPr/>
        </p:nvSpPr>
        <p:spPr>
          <a:xfrm>
            <a:off x="3373977" y="5770880"/>
            <a:ext cx="8143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a table is a collection of related data held in a table format </a:t>
            </a:r>
          </a:p>
          <a:p>
            <a:pPr algn="ctr"/>
            <a:r>
              <a:rPr 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within a database. It consists of columns and rows.</a:t>
            </a:r>
            <a:endParaRPr lang="en-PK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5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B2C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658B1-13FC-4BC5-363C-EA4A37FAD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a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DBMS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10174E2-64A8-E042-280D-50826AC8E3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1" y="1309072"/>
            <a:ext cx="6852920" cy="445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9E1EE-2FF3-C171-37F2-946B7C122D3A}"/>
              </a:ext>
            </a:extLst>
          </p:cNvPr>
          <p:cNvSpPr txBox="1"/>
          <p:nvPr/>
        </p:nvSpPr>
        <p:spPr>
          <a:xfrm>
            <a:off x="5384800" y="751840"/>
            <a:ext cx="4265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Database Management System (DBMS)</a:t>
            </a:r>
            <a:endParaRPr lang="en-PK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F74430-9CB8-0882-ED37-E3539687AD20}"/>
              </a:ext>
            </a:extLst>
          </p:cNvPr>
          <p:cNvSpPr txBox="1"/>
          <p:nvPr/>
        </p:nvSpPr>
        <p:spPr>
          <a:xfrm>
            <a:off x="4023360" y="6035040"/>
            <a:ext cx="7346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Lora" pitchFamily="2" charset="0"/>
              </a:rPr>
              <a:t>a collection of programs that enables users to create and maintain </a:t>
            </a:r>
          </a:p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Lora" pitchFamily="2" charset="0"/>
              </a:rPr>
              <a:t>databases and control all access to them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5884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17E0-5FDB-B99F-01B1-83269A4B7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b="1" dirty="0"/>
              <a:t>Types of Databases</a:t>
            </a:r>
            <a:endParaRPr lang="en-PK" sz="7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894B4-D434-BBAC-FE0F-D43AF0B79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Classify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8958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BA6F74-71D4-2E8D-F544-98FFCA0F2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500317"/>
              </p:ext>
            </p:extLst>
          </p:nvPr>
        </p:nvGraphicFramePr>
        <p:xfrm>
          <a:off x="2560320" y="1259840"/>
          <a:ext cx="7599680" cy="48971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99840">
                  <a:extLst>
                    <a:ext uri="{9D8B030D-6E8A-4147-A177-3AD203B41FA5}">
                      <a16:colId xmlns:a16="http://schemas.microsoft.com/office/drawing/2014/main" val="1684554505"/>
                    </a:ext>
                  </a:extLst>
                </a:gridCol>
                <a:gridCol w="3799840">
                  <a:extLst>
                    <a:ext uri="{9D8B030D-6E8A-4147-A177-3AD203B41FA5}">
                      <a16:colId xmlns:a16="http://schemas.microsoft.com/office/drawing/2014/main" val="3835493701"/>
                    </a:ext>
                  </a:extLst>
                </a:gridCol>
              </a:tblGrid>
              <a:tr h="2448560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859746"/>
                  </a:ext>
                </a:extLst>
              </a:tr>
              <a:tr h="2448560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1032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AAD3BAA-713C-C576-09DD-FEB082413017}"/>
              </a:ext>
            </a:extLst>
          </p:cNvPr>
          <p:cNvSpPr txBox="1"/>
          <p:nvPr/>
        </p:nvSpPr>
        <p:spPr>
          <a:xfrm>
            <a:off x="619760" y="2407920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Embedded</a:t>
            </a:r>
            <a:endParaRPr lang="en-PK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E19244-74CF-EA86-08EB-3071A6C3D55F}"/>
              </a:ext>
            </a:extLst>
          </p:cNvPr>
          <p:cNvSpPr txBox="1"/>
          <p:nvPr/>
        </p:nvSpPr>
        <p:spPr>
          <a:xfrm>
            <a:off x="589280" y="4744720"/>
            <a:ext cx="138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Standalone</a:t>
            </a:r>
            <a:endParaRPr lang="en-PK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80C01-4720-1C3B-C84A-ACA9C7D8CD90}"/>
              </a:ext>
            </a:extLst>
          </p:cNvPr>
          <p:cNvSpPr txBox="1"/>
          <p:nvPr/>
        </p:nvSpPr>
        <p:spPr>
          <a:xfrm>
            <a:off x="3850640" y="568960"/>
            <a:ext cx="1600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Transactional</a:t>
            </a:r>
            <a:endParaRPr lang="en-PK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C11C33-901E-036B-99F5-64223F945607}"/>
              </a:ext>
            </a:extLst>
          </p:cNvPr>
          <p:cNvSpPr txBox="1"/>
          <p:nvPr/>
        </p:nvSpPr>
        <p:spPr>
          <a:xfrm>
            <a:off x="7386320" y="548640"/>
            <a:ext cx="1236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Analytical</a:t>
            </a:r>
            <a:endParaRPr lang="en-PK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BBFAA-4FD4-F57D-2E1C-A7E0BAE20E71}"/>
              </a:ext>
            </a:extLst>
          </p:cNvPr>
          <p:cNvSpPr txBox="1"/>
          <p:nvPr/>
        </p:nvSpPr>
        <p:spPr>
          <a:xfrm>
            <a:off x="4074160" y="2407920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SQLite</a:t>
            </a:r>
            <a:endParaRPr lang="en-PK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AC73C2-08B4-CEE0-EBB3-AE0A9637F75A}"/>
              </a:ext>
            </a:extLst>
          </p:cNvPr>
          <p:cNvSpPr txBox="1"/>
          <p:nvPr/>
        </p:nvSpPr>
        <p:spPr>
          <a:xfrm>
            <a:off x="7475703" y="240792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DuckDB</a:t>
            </a:r>
            <a:endParaRPr lang="en-PK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A62EAE-B53E-0173-0DC5-35B141F325FA}"/>
              </a:ext>
            </a:extLst>
          </p:cNvPr>
          <p:cNvSpPr txBox="1"/>
          <p:nvPr/>
        </p:nvSpPr>
        <p:spPr>
          <a:xfrm>
            <a:off x="3326013" y="4370586"/>
            <a:ext cx="21557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Oracle</a:t>
            </a:r>
          </a:p>
          <a:p>
            <a:pPr algn="ctr"/>
            <a:r>
              <a:rPr lang="en-US" dirty="0"/>
              <a:t>MySQL</a:t>
            </a:r>
          </a:p>
          <a:p>
            <a:pPr algn="ctr"/>
            <a:r>
              <a:rPr lang="en-US" dirty="0"/>
              <a:t>Microsoft SQL Server</a:t>
            </a:r>
          </a:p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PostgreSQL</a:t>
            </a:r>
            <a:endParaRPr lang="en-PK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D58A78-33C7-03BA-470A-95AAB02616C2}"/>
              </a:ext>
            </a:extLst>
          </p:cNvPr>
          <p:cNvSpPr txBox="1"/>
          <p:nvPr/>
        </p:nvSpPr>
        <p:spPr>
          <a:xfrm>
            <a:off x="6664960" y="4480560"/>
            <a:ext cx="2712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Snowflake</a:t>
            </a:r>
          </a:p>
          <a:p>
            <a:pPr algn="ctr"/>
            <a:r>
              <a:rPr lang="en-US" dirty="0" err="1"/>
              <a:t>ClickHouse</a:t>
            </a:r>
            <a:endParaRPr lang="en-US" dirty="0"/>
          </a:p>
          <a:p>
            <a:pPr algn="ctr"/>
            <a:r>
              <a:rPr lang="en-US" dirty="0"/>
              <a:t>Microsoft Analysis Services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7418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D73AE6-73C2-5D24-BC3B-D55EFDD9C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9312" y="397449"/>
            <a:ext cx="3633028" cy="6318312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CC6E58-432E-50C1-2CBA-783BE1FFD3EE}"/>
              </a:ext>
            </a:extLst>
          </p:cNvPr>
          <p:cNvSpPr txBox="1"/>
          <p:nvPr/>
        </p:nvSpPr>
        <p:spPr>
          <a:xfrm>
            <a:off x="8606879" y="6346429"/>
            <a:ext cx="351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https://db-engines.com/en/ranking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8594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17E0-5FDB-B99F-01B1-83269A4B7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b="1" dirty="0"/>
              <a:t>Structured Query Language</a:t>
            </a:r>
            <a:endParaRPr lang="en-PK" sz="7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894B4-D434-BBAC-FE0F-D43AF0B79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data language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496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5BE9-1EE5-3ED9-AA57-33E1DAE51A7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Data Manipulation Language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6DF3D-6860-9639-C368-56DAE6780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6535"/>
          </a:xfrm>
        </p:spPr>
        <p:txBody>
          <a:bodyPr>
            <a:normAutofit/>
          </a:bodyPr>
          <a:lstStyle/>
          <a:p>
            <a:r>
              <a:rPr lang="en-US" dirty="0"/>
              <a:t>Used to</a:t>
            </a:r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dirty="0"/>
              <a:t> data from table(s)</a:t>
            </a:r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INSERT</a:t>
            </a:r>
            <a:r>
              <a:rPr lang="en-US" dirty="0"/>
              <a:t> data into table</a:t>
            </a:r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UPDATE</a:t>
            </a:r>
            <a:r>
              <a:rPr lang="en-US" dirty="0"/>
              <a:t> existing data in table</a:t>
            </a:r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DELETE</a:t>
            </a:r>
            <a:r>
              <a:rPr lang="en-US" dirty="0"/>
              <a:t> existing data in table</a:t>
            </a:r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SUMMARIZE</a:t>
            </a:r>
            <a:r>
              <a:rPr lang="en-US" dirty="0"/>
              <a:t> data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73688D-EF2B-3396-27C8-1D8228B33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018840"/>
              </p:ext>
            </p:extLst>
          </p:nvPr>
        </p:nvGraphicFramePr>
        <p:xfrm>
          <a:off x="4968240" y="4336626"/>
          <a:ext cx="6512559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1659">
                  <a:extLst>
                    <a:ext uri="{9D8B030D-6E8A-4147-A177-3AD203B41FA5}">
                      <a16:colId xmlns:a16="http://schemas.microsoft.com/office/drawing/2014/main" val="2162251449"/>
                    </a:ext>
                  </a:extLst>
                </a:gridCol>
                <a:gridCol w="2263838">
                  <a:extLst>
                    <a:ext uri="{9D8B030D-6E8A-4147-A177-3AD203B41FA5}">
                      <a16:colId xmlns:a16="http://schemas.microsoft.com/office/drawing/2014/main" val="1874829045"/>
                    </a:ext>
                  </a:extLst>
                </a:gridCol>
                <a:gridCol w="1523531">
                  <a:extLst>
                    <a:ext uri="{9D8B030D-6E8A-4147-A177-3AD203B41FA5}">
                      <a16:colId xmlns:a16="http://schemas.microsoft.com/office/drawing/2014/main" val="1110203253"/>
                    </a:ext>
                  </a:extLst>
                </a:gridCol>
                <a:gridCol w="1523531">
                  <a:extLst>
                    <a:ext uri="{9D8B030D-6E8A-4147-A177-3AD203B41FA5}">
                      <a16:colId xmlns:a16="http://schemas.microsoft.com/office/drawing/2014/main" val="1775393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EMP_ID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9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 KARIM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7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SMITH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120000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274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FAISAL SALEEM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FINANCE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36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SALIMA KARIM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90000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7485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66444F8-2D64-3B97-02A0-C9D52066FA75}"/>
              </a:ext>
            </a:extLst>
          </p:cNvPr>
          <p:cNvSpPr txBox="1"/>
          <p:nvPr/>
        </p:nvSpPr>
        <p:spPr>
          <a:xfrm>
            <a:off x="6339840" y="3911600"/>
            <a:ext cx="183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EMPLOYEE TABLE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3116433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405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Lora</vt:lpstr>
      <vt:lpstr>Office Theme</vt:lpstr>
      <vt:lpstr>Database</vt:lpstr>
      <vt:lpstr>What is a Database</vt:lpstr>
      <vt:lpstr>What is a Table</vt:lpstr>
      <vt:lpstr>What is a DBMS</vt:lpstr>
      <vt:lpstr>Types of Databases</vt:lpstr>
      <vt:lpstr>PowerPoint Presentation</vt:lpstr>
      <vt:lpstr>PowerPoint Presentation</vt:lpstr>
      <vt:lpstr>Structured Query Language</vt:lpstr>
      <vt:lpstr>Data Manipulation Language</vt:lpstr>
      <vt:lpstr>Data Manipulation Language</vt:lpstr>
      <vt:lpstr>Data Manipulation Language</vt:lpstr>
      <vt:lpstr>HAND-ON SESSION</vt:lpstr>
      <vt:lpstr>Setup SQLite Browser (IDE)</vt:lpstr>
      <vt:lpstr>Open Database in SQLite Browser (IDE)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Moiz M</dc:creator>
  <cp:lastModifiedBy>Moiz M</cp:lastModifiedBy>
  <cp:revision>9</cp:revision>
  <dcterms:created xsi:type="dcterms:W3CDTF">2023-11-25T21:49:30Z</dcterms:created>
  <dcterms:modified xsi:type="dcterms:W3CDTF">2023-11-26T20:13:35Z</dcterms:modified>
</cp:coreProperties>
</file>