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83" r:id="rId4"/>
    <p:sldId id="287" r:id="rId5"/>
    <p:sldId id="288" r:id="rId6"/>
    <p:sldId id="291" r:id="rId7"/>
    <p:sldId id="292" r:id="rId8"/>
    <p:sldId id="293" r:id="rId9"/>
    <p:sldId id="285" r:id="rId10"/>
    <p:sldId id="294" r:id="rId11"/>
    <p:sldId id="296" r:id="rId12"/>
    <p:sldId id="295" r:id="rId13"/>
    <p:sldId id="297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1F02-6690-DF2D-0D69-7656A5F08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6582-ABEE-AC4C-FD01-7176F4E7F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75F6-AAE6-904F-A4A4-B51A16B0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BDDE-3B0A-E0DC-E87E-9319ED44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A0FE-4594-6202-7F5C-2E3E4F8C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25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4429-6245-79A0-4987-0E7C638A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9468F-636C-B961-EAEC-D40C47A3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4609-36FA-D76B-24AF-C0F435E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878F-31C1-50A9-2788-8AB78A1E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55ED-BD21-1158-F2F4-F25F9A43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0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1D7A2-A9AD-5F6B-51D0-F29D64E83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6A0CB-138E-8B0A-8189-FBEAAE6F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AE34-ACB2-4042-3658-1597132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8359-BB4E-45FB-EB00-83F783CB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70C7-DF7D-E667-00C9-47134C5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82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4ED-63F6-90DA-3DE3-AA4B0B7D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1E75-608B-92A1-D2BF-B4E3ED0D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F083-A7C5-1DAC-81F2-C9476B79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53D7-6ACD-9FB6-8A45-32C8E564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AE94-6F74-A258-C8FE-0524DE63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66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66FE-43D6-6189-1107-6B554B67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857A9-D093-DF65-400C-DF75B466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2A5C-00FF-4C9B-7CEE-89743545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9EB6-05D3-83EB-ED9F-78B69F5D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72BF-F45A-2216-79B0-5B77AC1E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714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351A-D61C-ED51-13D1-96D721E1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90F6-7EB2-B891-EE51-6B674D88F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7E30-6282-EE25-0DF5-F563C4D3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72C98-7765-C972-1E9D-391BB2C1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C8EFF-1E41-EF37-632C-9C1D6E38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92AB9-7866-02A9-8A80-1DD456DC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7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E96C-1421-ED01-C695-51507158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13ED-9F66-D8ED-CBCC-A91C8952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D31C-BFE7-9884-5445-D6850C82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DA512-7AD0-B3D7-E3B7-ACF451590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4B487-F6BA-6164-3A1E-CDE750D16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F5CB8-95A6-F002-FC4D-777B9269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ACBA1-7017-9224-E6FB-BD6FBE98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164A5-A42B-E6B6-5B63-78898E8A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44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88E6-9078-3C37-1B4C-C6BEE660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6CC91-4CA3-F645-2C29-AE963A71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A85A0-F8DC-F196-B8EF-64CBE2A8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8A71F-63E8-3AEC-FD18-AC8965D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58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FD22C-7FA9-B4FE-220B-9C673D87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3800-34AD-8B1D-7502-F238D5A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5A48-AD72-6D30-2B3D-314D088C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4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87A-DCB6-5B90-2079-E76DDB8B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F0FA-D02B-CC97-B9C0-31B96F9A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76DDD-638F-CB71-AF66-39DFB23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609D-2017-0430-5136-E698F4DC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EA65-7452-ED5A-1734-F97F6475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51BC-D1AD-AA77-325B-86854F2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48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76F4-2182-B714-FF18-24F44BF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40A17-0951-9B52-47C2-CC35451D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8F3-2023-AAF4-32CA-8561F413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6B150-0A4A-5D9A-755F-0347657F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3A459-3AA8-6558-95EE-53434673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5117-78CE-67F0-7891-69F42133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14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3C4F6-D9D1-2466-41AB-D27929A9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8CB0-003A-EBE9-7BE8-DB8C62A1B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75A3-FA00-3172-9757-9EDC23FDF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3675-945D-415F-962F-02E92760CDC5}" type="datetimeFigureOut">
              <a:rPr lang="en-PK" smtClean="0"/>
              <a:t>11/12/2023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98E7-522D-287F-A92F-A0A11E31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EB59-C213-06B5-9B6E-9FA5C0F7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49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null_value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alia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distinct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lik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sql/sql_join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sql/sql_join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sql/sql_join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join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Table Joins</a:t>
            </a:r>
            <a:endParaRPr lang="en-PK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query from multiple tables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4133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field with a NULL value is a field with no value i.e. missing value.</a:t>
            </a:r>
            <a:endParaRPr lang="en-US" sz="32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Find list of employees whose department is undefined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b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DEPT_ID IS NULL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NULL</a:t>
            </a:r>
            <a:r>
              <a:rPr lang="en-US" dirty="0"/>
              <a:t> Value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8422640" y="388112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66AD-E4FF-B4A3-54C0-9330DCB5C497}"/>
              </a:ext>
            </a:extLst>
          </p:cNvPr>
          <p:cNvSpPr txBox="1"/>
          <p:nvPr/>
        </p:nvSpPr>
        <p:spPr>
          <a:xfrm>
            <a:off x="865229" y="6410643"/>
            <a:ext cx="4657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https://www.w3schools.com/sql/sql_null_values.asp</a:t>
            </a:r>
            <a:r>
              <a:rPr lang="en-US" sz="1400" dirty="0"/>
              <a:t>  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66589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aliases are used to give a table, or a column in a table, a temporary name.</a:t>
            </a:r>
            <a:endParaRPr lang="en-US" sz="32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E.NAME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EMP_NAME, E.SALARY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Column/Table Alias Using ‘</a:t>
            </a:r>
            <a:r>
              <a:rPr lang="en-US" b="1" dirty="0"/>
              <a:t>AS</a:t>
            </a:r>
            <a:r>
              <a:rPr lang="en-US" dirty="0"/>
              <a:t>’ Keyword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8422640" y="388112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66AD-E4FF-B4A3-54C0-9330DCB5C497}"/>
              </a:ext>
            </a:extLst>
          </p:cNvPr>
          <p:cNvSpPr txBox="1"/>
          <p:nvPr/>
        </p:nvSpPr>
        <p:spPr>
          <a:xfrm>
            <a:off x="865229" y="6410643"/>
            <a:ext cx="412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https://www.w3schools.com/sql/sql_alias.asp</a:t>
            </a:r>
            <a:r>
              <a:rPr lang="en-US" sz="1400" dirty="0"/>
              <a:t> 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88198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0" indent="0">
              <a:buNone/>
            </a:pPr>
            <a:r>
              <a:rPr lang="en-US" sz="2400" dirty="0"/>
              <a:t>The SELECT DISTINCT statement is used to return only distinct (different) values.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Find list of unique locations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DISTINCT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LOCATION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DISTINCT (unique) </a:t>
            </a:r>
            <a:r>
              <a:rPr lang="en-US" dirty="0"/>
              <a:t>Values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8422640" y="388112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66AD-E4FF-B4A3-54C0-9330DCB5C497}"/>
              </a:ext>
            </a:extLst>
          </p:cNvPr>
          <p:cNvSpPr txBox="1"/>
          <p:nvPr/>
        </p:nvSpPr>
        <p:spPr>
          <a:xfrm>
            <a:off x="865229" y="6410643"/>
            <a:ext cx="4331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https://www.w3schools.com/sql/sql_distinct.asp</a:t>
            </a:r>
            <a:r>
              <a:rPr lang="en-US" sz="1400" dirty="0"/>
              <a:t> 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49780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0" indent="0">
              <a:buNone/>
            </a:pPr>
            <a:r>
              <a:rPr lang="en-US" sz="2400" dirty="0"/>
              <a:t>The LIKE operator is used in a WHERE clause to search for a specified pattern in a column.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%</a:t>
            </a:r>
            <a:r>
              <a:rPr lang="en-US" sz="2000" dirty="0"/>
              <a:t> wildcard character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_</a:t>
            </a:r>
            <a:r>
              <a:rPr lang="en-US" sz="2000" dirty="0"/>
              <a:t> wildcard character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Find list of unique locations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b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WHERE NAME LIKE ‘A%’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SQL Pattern Matching Using ‘</a:t>
            </a:r>
            <a:r>
              <a:rPr lang="en-US" b="1" dirty="0"/>
              <a:t>LIKE</a:t>
            </a:r>
            <a:r>
              <a:rPr lang="en-US" dirty="0"/>
              <a:t>’ Operator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8422640" y="388112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66AD-E4FF-B4A3-54C0-9330DCB5C497}"/>
              </a:ext>
            </a:extLst>
          </p:cNvPr>
          <p:cNvSpPr txBox="1"/>
          <p:nvPr/>
        </p:nvSpPr>
        <p:spPr>
          <a:xfrm>
            <a:off x="865229" y="6410643"/>
            <a:ext cx="4082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https://www.w3schools.com/sql/sql_like.asp</a:t>
            </a:r>
            <a:r>
              <a:rPr lang="en-US" sz="1400" dirty="0"/>
              <a:t> 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33566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Find total number of departments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SELECT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COUNT(*) 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17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Find total number of employees?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COUNT(*) </a:t>
            </a:r>
            <a:b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17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What is the total salary expense?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SUM(SALARY) </a:t>
            </a:r>
            <a:b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Single Table Queries: No Joins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875792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875792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990092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959104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996696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19385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/>
              <a:t> TABLE1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JOIN</a:t>
            </a:r>
            <a:r>
              <a:rPr lang="en-US" dirty="0"/>
              <a:t> TABLE2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dirty="0"/>
              <a:t> (TABLE1.Key = TABLE2.Key)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Two Table Queries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680720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680720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795020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764032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801624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9595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total number of employees in each department?</a:t>
            </a: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D.NAME, COUNT(*) </a:t>
            </a:r>
            <a:b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	JOIN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D 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D.DEPT_ID = E.DEPT_ID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GROUP BY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D.NAME</a:t>
            </a: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total salary expense of each department?</a:t>
            </a: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SELECT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D.NAME, SUM(SALARY) </a:t>
            </a:r>
            <a:b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	JOIN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D 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D.DEPT_ID = E.DEPT_ID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GROUP BY D.NAME</a:t>
            </a: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total employees at each location?</a:t>
            </a: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SELECT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D.LOCATION, COUNT(*) </a:t>
            </a:r>
            <a:b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	JOIN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D 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D.DEPT_ID = E.DEPT_ID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	GROUP BY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D.LOCATION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Two Table Queries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875792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875792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990092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959104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996696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14352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(INNER) JOIN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records that have matching values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both tables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COLUMN1, COLUMN2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TABLE1 T1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JOIN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TABLE2 T2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T1.KEY = T2.KEY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D.NAME AS DEPT, E.NAME AS ENAME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 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JOIN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D.DEPT_ID = E.DEPT_ID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Types of Joins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74BF8-C680-8A21-924D-DE5672C51636}"/>
              </a:ext>
            </a:extLst>
          </p:cNvPr>
          <p:cNvSpPr txBox="1"/>
          <p:nvPr/>
        </p:nvSpPr>
        <p:spPr>
          <a:xfrm>
            <a:off x="865229" y="6410643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https://www.w3schools.com/sql/sql_join.asp</a:t>
            </a:r>
            <a:r>
              <a:rPr lang="en-US" sz="1400" dirty="0"/>
              <a:t> </a:t>
            </a:r>
            <a:endParaRPr lang="en-PK" sz="1400" dirty="0"/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5142B06D-77E3-A865-9276-F6DBDDA0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07" y="1924050"/>
            <a:ext cx="3247494" cy="22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0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LEFT (OUTER) JOIN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all records from the left table, and the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matched records from the right table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COLUMN1, COLUMN2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TABLE1 T1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LEFT JOIN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TABLE2 T2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T1.KEY = T2.KEY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D.NAME AS DEPT, E.NAME AS ENAME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 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LEFT JOIN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D.DEPT_ID = E.DEPT_ID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Types of Joins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74BF8-C680-8A21-924D-DE5672C51636}"/>
              </a:ext>
            </a:extLst>
          </p:cNvPr>
          <p:cNvSpPr txBox="1"/>
          <p:nvPr/>
        </p:nvSpPr>
        <p:spPr>
          <a:xfrm>
            <a:off x="865229" y="6410643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https://www.w3schools.com/sql/sql_join.asp</a:t>
            </a:r>
            <a:r>
              <a:rPr lang="en-US" sz="1400" dirty="0"/>
              <a:t> </a:t>
            </a:r>
            <a:endParaRPr lang="en-PK" sz="1400" dirty="0"/>
          </a:p>
        </p:txBody>
      </p:sp>
      <p:pic>
        <p:nvPicPr>
          <p:cNvPr id="2052" name="Picture 4" descr="SQL LEFT JOIN">
            <a:extLst>
              <a:ext uri="{FF2B5EF4-FFF2-40B4-BE49-F238E27FC236}">
                <a16:creationId xmlns:a16="http://schemas.microsoft.com/office/drawing/2014/main" id="{6E7DAF52-958D-2B31-BBF8-F7902171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57" y="1992472"/>
            <a:ext cx="3088043" cy="2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0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RIGHT (OUTER) JOIN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all records from the right table, and the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matched records from the left table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(not supported in SQLite)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COLUMN1, COLUMN2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TABLE1 T1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RIGHT JOIN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TABLE2 T2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T1.KEY = T2.KEY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D.NAME AS DEPT, E.NAME AS ENAME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 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RIGHT JOIN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D.DEPT_ID = E.DEPT_ID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Types of Joins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74BF8-C680-8A21-924D-DE5672C51636}"/>
              </a:ext>
            </a:extLst>
          </p:cNvPr>
          <p:cNvSpPr txBox="1"/>
          <p:nvPr/>
        </p:nvSpPr>
        <p:spPr>
          <a:xfrm>
            <a:off x="865229" y="6410643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https://www.w3schools.com/sql/sql_join.asp</a:t>
            </a:r>
            <a:r>
              <a:rPr lang="en-US" sz="1400" dirty="0"/>
              <a:t> </a:t>
            </a:r>
            <a:endParaRPr lang="en-PK" sz="1400" dirty="0"/>
          </a:p>
        </p:txBody>
      </p:sp>
      <p:pic>
        <p:nvPicPr>
          <p:cNvPr id="2" name="Picture 6" descr="SQL RIGHT JOIN">
            <a:extLst>
              <a:ext uri="{FF2B5EF4-FFF2-40B4-BE49-F238E27FC236}">
                <a16:creationId xmlns:a16="http://schemas.microsoft.com/office/drawing/2014/main" id="{ED71453A-C001-6618-6F97-336F33BE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57" y="2065496"/>
            <a:ext cx="3088043" cy="2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FULL (OUTER) JOIN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all records when there is a match in either left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right table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(not supported in SQLite)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COLUMN1, COLUMN2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TABLE1 T1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FULL JOIN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TABLE2 T2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T1.KEY = T2.KEY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D.NAME AS DEPT, E.NAME AS ENAME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 E</a:t>
            </a:r>
            <a:b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FULL JOIN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 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D.DEPT_ID = E.DEPT_ID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Types of Joins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74BF8-C680-8A21-924D-DE5672C51636}"/>
              </a:ext>
            </a:extLst>
          </p:cNvPr>
          <p:cNvSpPr txBox="1"/>
          <p:nvPr/>
        </p:nvSpPr>
        <p:spPr>
          <a:xfrm>
            <a:off x="865229" y="6410643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https://www.w3schools.com/sql/sql_join.asp</a:t>
            </a:r>
            <a:r>
              <a:rPr lang="en-US" sz="1400" dirty="0"/>
              <a:t> </a:t>
            </a:r>
            <a:endParaRPr lang="en-PK" sz="1400" dirty="0"/>
          </a:p>
        </p:txBody>
      </p:sp>
      <p:pic>
        <p:nvPicPr>
          <p:cNvPr id="4" name="Picture 2" descr="SQL FULL OUTER JOIN">
            <a:extLst>
              <a:ext uri="{FF2B5EF4-FFF2-40B4-BE49-F238E27FC236}">
                <a16:creationId xmlns:a16="http://schemas.microsoft.com/office/drawing/2014/main" id="{7E9576A0-1185-0899-C9A2-9DE2D58F6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56" y="2095976"/>
            <a:ext cx="3088043" cy="2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8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SQL Language</a:t>
            </a:r>
            <a:endParaRPr lang="en-PK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2658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999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Table Joins</vt:lpstr>
      <vt:lpstr>Single Table Queries: No Joins</vt:lpstr>
      <vt:lpstr>Two Table Queries</vt:lpstr>
      <vt:lpstr>Two Table Queries</vt:lpstr>
      <vt:lpstr>Types of Joins</vt:lpstr>
      <vt:lpstr>Types of Joins</vt:lpstr>
      <vt:lpstr>Types of Joins</vt:lpstr>
      <vt:lpstr>Types of Joins</vt:lpstr>
      <vt:lpstr>SQL Language</vt:lpstr>
      <vt:lpstr>NULL Value</vt:lpstr>
      <vt:lpstr>Column/Table Alias Using ‘AS’ Keyword</vt:lpstr>
      <vt:lpstr>SELECT DISTINCT (unique) Values</vt:lpstr>
      <vt:lpstr>SQL Pattern Matching Using ‘LIKE’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Moiz M</dc:creator>
  <cp:lastModifiedBy>Moiz M</cp:lastModifiedBy>
  <cp:revision>31</cp:revision>
  <dcterms:created xsi:type="dcterms:W3CDTF">2023-11-25T21:49:30Z</dcterms:created>
  <dcterms:modified xsi:type="dcterms:W3CDTF">2023-12-11T15:08:36Z</dcterms:modified>
</cp:coreProperties>
</file>