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77" r:id="rId4"/>
    <p:sldId id="274" r:id="rId5"/>
    <p:sldId id="272" r:id="rId6"/>
    <p:sldId id="271" r:id="rId7"/>
    <p:sldId id="273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1F02-6690-DF2D-0D69-7656A5F08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6582-ABEE-AC4C-FD01-7176F4E7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75F6-AAE6-904F-A4A4-B51A16B0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BDDE-3B0A-E0DC-E87E-9319ED44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A0FE-4594-6202-7F5C-2E3E4F8C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25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4429-6245-79A0-4987-0E7C638A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9468F-636C-B961-EAEC-D40C47A3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4609-36FA-D76B-24AF-C0F435E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878F-31C1-50A9-2788-8AB78A1E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55ED-BD21-1158-F2F4-F25F9A43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0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1D7A2-A9AD-5F6B-51D0-F29D64E83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6A0CB-138E-8B0A-8189-FBEAAE6F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AE34-ACB2-4042-3658-1597132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8359-BB4E-45FB-EB00-83F783CB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70C7-DF7D-E667-00C9-47134C5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82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F4ED-63F6-90DA-3DE3-AA4B0B7D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1E75-608B-92A1-D2BF-B4E3ED0D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F083-A7C5-1DAC-81F2-C9476B7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53D7-6ACD-9FB6-8A45-32C8E564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AE94-6F74-A258-C8FE-0524DE6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66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66FE-43D6-6189-1107-6B554B67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857A9-D093-DF65-400C-DF75B466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2A5C-00FF-4C9B-7CEE-89743545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9EB6-05D3-83EB-ED9F-78B69F5D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72BF-F45A-2216-79B0-5B77AC1E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714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351A-D61C-ED51-13D1-96D721E1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90F6-7EB2-B891-EE51-6B674D88F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7E30-6282-EE25-0DF5-F563C4D34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2C98-7765-C972-1E9D-391BB2C1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8EFF-1E41-EF37-632C-9C1D6E38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92AB9-7866-02A9-8A80-1DD456DC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7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E96C-1421-ED01-C695-51507158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13ED-9F66-D8ED-CBCC-A91C8952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D31C-BFE7-9884-5445-D6850C82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DA512-7AD0-B3D7-E3B7-ACF451590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4B487-F6BA-6164-3A1E-CDE750D16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5CB8-95A6-F002-FC4D-777B9269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ACBA1-7017-9224-E6FB-BD6FBE9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164A5-A42B-E6B6-5B63-78898E8A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44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88E6-9078-3C37-1B4C-C6BEE660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6CC91-4CA3-F645-2C29-AE963A71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A85A0-F8DC-F196-B8EF-64CBE2A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8A71F-63E8-3AEC-FD18-AC8965D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58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FD22C-7FA9-B4FE-220B-9C673D87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3800-34AD-8B1D-7502-F238D5A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5A48-AD72-6D30-2B3D-314D088C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20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E87A-DCB6-5B90-2079-E76DDB8B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F0FA-D02B-CC97-B9C0-31B96F9A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6DDD-638F-CB71-AF66-39DFB23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609D-2017-0430-5136-E698F4DC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EA65-7452-ED5A-1734-F97F6475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51BC-D1AD-AA77-325B-86854F2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488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76F4-2182-B714-FF18-24F44BF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40A17-0951-9B52-47C2-CC35451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B8F3-2023-AAF4-32CA-8561F41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B150-0A4A-5D9A-755F-0347657F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A459-3AA8-6558-95EE-53434673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5117-78CE-67F0-7891-69F42133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4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3C4F6-D9D1-2466-41AB-D27929A9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48CB0-003A-EBE9-7BE8-DB8C62A1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75A3-FA00-3172-9757-9EDC23FDF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3675-945D-415F-962F-02E92760CDC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98E7-522D-287F-A92F-A0A11E31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EB59-C213-06B5-9B6E-9FA5C0F7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C901-2191-4F8F-9E92-6879D973C85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49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oizmuhammad.github.io/db20231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blog/2020/06/why-you-should-learn-sql-to-boost-your-career.html" TargetMode="External"/><Relationship Id="rId7" Type="http://schemas.openxmlformats.org/officeDocument/2006/relationships/hyperlink" Target="https://www.coursera.org/articles/in-demand-data-analyst-skills-to-get-hired" TargetMode="External"/><Relationship Id="rId2" Type="http://schemas.openxmlformats.org/officeDocument/2006/relationships/hyperlink" Target="https://medium.com/codex/what-is-sql-and-why-should-you-learn-it-812f903889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ctrum.ieee.org/the-rise-of-sql" TargetMode="External"/><Relationship Id="rId5" Type="http://schemas.openxmlformats.org/officeDocument/2006/relationships/hyperlink" Target="https://www.linkedin.com/pulse/why-should-non-technical-program-managers-learn-sql-python-sinclair/" TargetMode="External"/><Relationship Id="rId4" Type="http://schemas.openxmlformats.org/officeDocument/2006/relationships/hyperlink" Target="https://www.thescalable.net/p/why-product-manager-need-to-learn-sq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Structured Query Language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language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1813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400" dirty="0"/>
              <a:t>Department Table</a:t>
            </a:r>
          </a:p>
          <a:p>
            <a:pPr lvl="1"/>
            <a:r>
              <a:rPr lang="en-US" dirty="0"/>
              <a:t>DEPT_ID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400" dirty="0"/>
              <a:t>Employee Table</a:t>
            </a:r>
          </a:p>
          <a:p>
            <a:pPr lvl="1"/>
            <a:r>
              <a:rPr lang="en-US" dirty="0"/>
              <a:t>EMP_ID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DEPT_ID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 Data Model with 2 Tables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23982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2600" dirty="0"/>
              <a:t>CREATE TABLE DEPARTMENT (</a:t>
            </a:r>
          </a:p>
          <a:p>
            <a:pPr marL="457200" lvl="1" indent="0">
              <a:buNone/>
            </a:pPr>
            <a:r>
              <a:rPr lang="en-US" sz="2000" dirty="0"/>
              <a:t>	DEPT_ID integer,</a:t>
            </a:r>
          </a:p>
          <a:p>
            <a:pPr marL="457200" lvl="1" indent="0">
              <a:buNone/>
            </a:pPr>
            <a:r>
              <a:rPr lang="en-US" sz="2000" dirty="0"/>
              <a:t>	NAME text,</a:t>
            </a:r>
          </a:p>
          <a:p>
            <a:pPr marL="457200" lvl="1" indent="0">
              <a:buNone/>
            </a:pPr>
            <a:r>
              <a:rPr lang="en-US" sz="2000" dirty="0"/>
              <a:t>	LOCATION text,</a:t>
            </a:r>
          </a:p>
          <a:p>
            <a:pPr marL="457200" lvl="1" indent="0">
              <a:buNone/>
            </a:pPr>
            <a:r>
              <a:rPr lang="en-US" sz="2000" dirty="0"/>
              <a:t>	PRIMARY KEY (DEPT_ID)</a:t>
            </a:r>
            <a:br>
              <a:rPr lang="en-US" sz="2000" dirty="0"/>
            </a:br>
            <a:r>
              <a:rPr lang="en-US" sz="2600" dirty="0"/>
              <a:t>);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dirty="0"/>
              <a:t>CREATE TABLE EMPLOYEE (</a:t>
            </a:r>
          </a:p>
          <a:p>
            <a:pPr marL="457200" lvl="1" indent="0">
              <a:buNone/>
            </a:pPr>
            <a:r>
              <a:rPr lang="en-US" sz="2200" dirty="0"/>
              <a:t>	EMP_ID integer,</a:t>
            </a:r>
          </a:p>
          <a:p>
            <a:pPr marL="457200" lvl="1" indent="0">
              <a:buNone/>
            </a:pPr>
            <a:r>
              <a:rPr lang="en-US" sz="2200" dirty="0"/>
              <a:t>	NAME text,</a:t>
            </a:r>
          </a:p>
          <a:p>
            <a:pPr marL="457200" lvl="1" indent="0">
              <a:buNone/>
            </a:pPr>
            <a:r>
              <a:rPr lang="en-US" sz="2200" dirty="0"/>
              <a:t>	SALARY number,</a:t>
            </a:r>
          </a:p>
          <a:p>
            <a:pPr marL="457200" lvl="1" indent="0">
              <a:buNone/>
            </a:pPr>
            <a:r>
              <a:rPr lang="en-US" sz="2200" dirty="0"/>
              <a:t>	DEPT_ID integer,</a:t>
            </a:r>
          </a:p>
          <a:p>
            <a:pPr marL="457200" lvl="1" indent="0">
              <a:buNone/>
            </a:pPr>
            <a:r>
              <a:rPr lang="en-US" sz="2200" dirty="0"/>
              <a:t>	PRIMARY KEY (EMP_ID),</a:t>
            </a:r>
          </a:p>
          <a:p>
            <a:pPr marL="457200" lvl="1" indent="0">
              <a:buNone/>
            </a:pPr>
            <a:r>
              <a:rPr lang="en-US" sz="2200" dirty="0"/>
              <a:t>	FOREIGN KEY (DEPT_ID) REFERENCES DEPARTMENT</a:t>
            </a:r>
          </a:p>
          <a:p>
            <a:pPr marL="457200" lvl="1" indent="0">
              <a:buNone/>
            </a:pPr>
            <a:r>
              <a:rPr lang="en-US" sz="2600" dirty="0"/>
              <a:t>);</a:t>
            </a:r>
            <a:endParaRPr lang="en-US" sz="2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 Data Model with 2 Tables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0411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1700" dirty="0"/>
              <a:t>INSERT INTO DEPARTMENT (DEPT_ID, NAME, LOCATION) </a:t>
            </a:r>
            <a:br>
              <a:rPr lang="en-US" sz="1700" dirty="0"/>
            </a:br>
            <a:r>
              <a:rPr lang="en-US" sz="1700" dirty="0"/>
              <a:t>   VALUES (1, ‘Accounts’, ‘Head-Office’);</a:t>
            </a:r>
          </a:p>
          <a:p>
            <a:r>
              <a:rPr lang="en-US" sz="1700" dirty="0"/>
              <a:t>INSERT INTO DEPARTMENT (DEPT_ID, NAME, LOCATION) </a:t>
            </a:r>
            <a:br>
              <a:rPr lang="en-US" sz="1700" dirty="0"/>
            </a:br>
            <a:r>
              <a:rPr lang="en-US" sz="1700" dirty="0"/>
              <a:t>   VALUES (2, ‘Finance’, ‘Head-Office’);</a:t>
            </a:r>
          </a:p>
          <a:p>
            <a:r>
              <a:rPr lang="en-US" sz="1600" dirty="0"/>
              <a:t>INSERT INTO DEPARTMENT (DEPT_ID, NAME, LOCATION) </a:t>
            </a:r>
            <a:br>
              <a:rPr lang="en-US" sz="1600" dirty="0"/>
            </a:br>
            <a:r>
              <a:rPr lang="en-US" sz="1600" dirty="0"/>
              <a:t>   VALUES (3, ‘Sales’, ‘Regional-Office’);</a:t>
            </a:r>
          </a:p>
          <a:p>
            <a:pPr marL="0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1700" dirty="0"/>
              <a:t>INSERT INTO EMPLOYEE (EMP_ID, NAME, SALARY, DEPT_ID)</a:t>
            </a:r>
            <a:br>
              <a:rPr lang="en-US" sz="1700" dirty="0"/>
            </a:br>
            <a:r>
              <a:rPr lang="en-US" sz="1700" dirty="0"/>
              <a:t>   VALUES (1, ‘Asim’, 20000, 1);</a:t>
            </a:r>
          </a:p>
          <a:p>
            <a:r>
              <a:rPr lang="en-US" sz="1700" dirty="0"/>
              <a:t>INSERT INTO EMPLOYEE (EMP_ID, NAME, SALARY, DEPT_ID)</a:t>
            </a:r>
            <a:br>
              <a:rPr lang="en-US" sz="1700" dirty="0"/>
            </a:br>
            <a:r>
              <a:rPr lang="en-US" sz="1700" dirty="0"/>
              <a:t>   VALUES (1, ‘Arif’, 20000, 2);</a:t>
            </a:r>
          </a:p>
          <a:p>
            <a:r>
              <a:rPr lang="en-US" sz="1700" dirty="0"/>
              <a:t>INSERT INTO EMPLOYEE (EMP_ID, NAME, SALARY, DEPT_ID)</a:t>
            </a:r>
            <a:br>
              <a:rPr lang="en-US" sz="1700" dirty="0"/>
            </a:br>
            <a:r>
              <a:rPr lang="en-US" sz="1700" dirty="0"/>
              <a:t>   VALUES (1, ‘Asim’, 30000, 3);</a:t>
            </a:r>
          </a:p>
          <a:p>
            <a:r>
              <a:rPr lang="en-US" sz="1700" dirty="0"/>
              <a:t>INSERT INTO EMPLOYEE (EMP_ID, NAME, SALARY, DEPT_ID)</a:t>
            </a:r>
            <a:br>
              <a:rPr lang="en-US" sz="1700" dirty="0"/>
            </a:br>
            <a:r>
              <a:rPr lang="en-US" sz="1700" dirty="0"/>
              <a:t>   VALUES (1, ‘Salim’, 40000, 3);</a:t>
            </a:r>
          </a:p>
          <a:p>
            <a:r>
              <a:rPr lang="en-US" sz="1700" dirty="0"/>
              <a:t>INSERT INTO EMPLOYEE (EMP_ID, NAME, SALARY, DEPT_ID)</a:t>
            </a:r>
            <a:br>
              <a:rPr lang="en-US" sz="1700" dirty="0"/>
            </a:br>
            <a:r>
              <a:rPr lang="en-US" sz="1700" dirty="0"/>
              <a:t>   VALUES (1, ‘Akbar’, 50000, 3);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 Data Model with 2 Tables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92197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Find total number of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Find total number of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What is the total salary expense?</a:t>
            </a:r>
            <a:br>
              <a:rPr lang="en-US" sz="1700" dirty="0"/>
            </a:br>
            <a:endParaRPr lang="en-US" sz="1700" dirty="0"/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Find total number of employees in each department?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Find total salary expense of each department?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Find total employees at each location?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Ask Questions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19385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TABLE1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en-US" dirty="0"/>
              <a:t> TABLE2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</a:t>
            </a:r>
            <a:r>
              <a:rPr lang="en-US" dirty="0"/>
              <a:t> (TABLE1.Key = TABLE2.Key)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How to Join 2 Tables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9595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Find total number of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Find total number of employees?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What is the total salary expense?</a:t>
            </a:r>
            <a:br>
              <a:rPr lang="en-US" sz="1700" dirty="0"/>
            </a:br>
            <a:endParaRPr lang="en-US" sz="1700" dirty="0"/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Find total number of employees in each department?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Find total salary expense of each department?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0000"/>
                </a:solidFill>
              </a:rPr>
              <a:t>Find total employees at each location?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Ask Questions</a:t>
            </a:r>
            <a:endParaRPr lang="en-PK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D0FF33-10EA-BB1F-A75C-FFB7EA7CE2CA}"/>
              </a:ext>
            </a:extLst>
          </p:cNvPr>
          <p:cNvSpPr/>
          <p:nvPr/>
        </p:nvSpPr>
        <p:spPr>
          <a:xfrm>
            <a:off x="6807200" y="2580640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  <a:endParaRPr lang="en-P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1FFE4-76E9-15B4-74B6-91C134643991}"/>
              </a:ext>
            </a:extLst>
          </p:cNvPr>
          <p:cNvSpPr/>
          <p:nvPr/>
        </p:nvSpPr>
        <p:spPr>
          <a:xfrm>
            <a:off x="6807200" y="4676775"/>
            <a:ext cx="2286000" cy="10363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  <a:endParaRPr lang="en-P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B81CD-952B-D342-DB75-7269FD2CEDC2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7950200" y="3616960"/>
            <a:ext cx="0" cy="105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751723C-770A-5E9E-BA75-73D4ABFD0861}"/>
              </a:ext>
            </a:extLst>
          </p:cNvPr>
          <p:cNvSpPr txBox="1"/>
          <p:nvPr/>
        </p:nvSpPr>
        <p:spPr>
          <a:xfrm>
            <a:off x="7640320" y="37269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PK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1760-3D3D-826A-BD8D-02405F37AA70}"/>
              </a:ext>
            </a:extLst>
          </p:cNvPr>
          <p:cNvSpPr txBox="1"/>
          <p:nvPr/>
        </p:nvSpPr>
        <p:spPr>
          <a:xfrm>
            <a:off x="8016240" y="432641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285960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Thank You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course updates, please regularly check the course page: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Database Design - A hands-on approach | db202311 (moizmuhammad.github.io)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2599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b="0" i="0" u="none" strike="noStrike" dirty="0">
              <a:solidFill>
                <a:srgbClr val="0366D6"/>
              </a:solidFill>
              <a:effectLst/>
              <a:latin typeface="-apple-system"/>
              <a:hlinkClick r:id="rId2"/>
            </a:endParaRPr>
          </a:p>
          <a:p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What is SQL and Why Should You Learn it in 2023?</a:t>
            </a:r>
            <a:b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Why You Should Learn SQL to Boost Your Career</a:t>
            </a:r>
            <a:b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sng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Why Product Manager need to Learn SQL?</a:t>
            </a:r>
            <a:br>
              <a:rPr lang="en-US" b="0" i="0" u="sng" dirty="0">
                <a:solidFill>
                  <a:srgbClr val="0366D6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Why should non-technical Program Managers learn SQL and Python?</a:t>
            </a:r>
            <a:b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6"/>
              </a:rPr>
              <a:t>The Rise of SQL &gt; It’s become the second programming language everyone needs to know</a:t>
            </a:r>
            <a:b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366D6"/>
                </a:solidFill>
                <a:effectLst/>
                <a:latin typeface="-apple-system"/>
                <a:hlinkClick r:id="rId7"/>
              </a:rPr>
              <a:t>7 In-Demand Data Analyst Skills to Get You Hired in 2023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A curated list of articles on why to learn SQL?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463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1E4B-2318-2475-C869-9B38445D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400" dirty="0"/>
              <a:t>A language for accessing and manipulating databases like</a:t>
            </a:r>
          </a:p>
          <a:p>
            <a:pPr lvl="1"/>
            <a:r>
              <a:rPr lang="en-US" dirty="0"/>
              <a:t>SQLite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 err="1"/>
              <a:t>DuckDB</a:t>
            </a:r>
            <a:br>
              <a:rPr lang="en-US" dirty="0"/>
            </a:br>
            <a:endParaRPr lang="en-US" dirty="0"/>
          </a:p>
          <a:p>
            <a:r>
              <a:rPr lang="en-US" sz="3400" dirty="0"/>
              <a:t>Composed of a set of SQL Commands like </a:t>
            </a:r>
          </a:p>
          <a:p>
            <a:pPr lvl="1"/>
            <a:r>
              <a:rPr lang="en-US" dirty="0"/>
              <a:t>SELECT 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ALTER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5A54C6-E235-9400-2275-A608F93F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SQL == Structured Query Language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553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Types of SQL Commands">
            <a:extLst>
              <a:ext uri="{FF2B5EF4-FFF2-40B4-BE49-F238E27FC236}">
                <a16:creationId xmlns:a16="http://schemas.microsoft.com/office/drawing/2014/main" id="{5DAAA8CB-EC32-A5F1-3715-74AB0F69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8" y="765048"/>
            <a:ext cx="10708772" cy="54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5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DDL == Data Definition Language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DF3D-6860-9639-C368-56DAE678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to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en-US" dirty="0"/>
              <a:t> table and other database objects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CREATE TABLE EMPLOYEE (</a:t>
            </a:r>
          </a:p>
          <a:p>
            <a:pPr marL="914400" lvl="2" indent="0">
              <a:buNone/>
            </a:pPr>
            <a:r>
              <a:rPr lang="en-US" dirty="0"/>
              <a:t>       EMP_ID INTEGER,</a:t>
            </a:r>
          </a:p>
          <a:p>
            <a:pPr marL="914400" lvl="2" indent="0">
              <a:buNone/>
            </a:pPr>
            <a:r>
              <a:rPr lang="en-US" dirty="0"/>
              <a:t>       NAME TEXT,</a:t>
            </a:r>
          </a:p>
          <a:p>
            <a:pPr marL="914400" lvl="2" indent="0">
              <a:buNone/>
            </a:pPr>
            <a:r>
              <a:rPr lang="en-US" dirty="0"/>
              <a:t>       SALARY NUMBER,</a:t>
            </a:r>
          </a:p>
          <a:p>
            <a:pPr marL="914400" lvl="2" indent="0">
              <a:buNone/>
            </a:pPr>
            <a:r>
              <a:rPr lang="en-US" dirty="0"/>
              <a:t>       DEPARTMENT TEXT,</a:t>
            </a:r>
          </a:p>
          <a:p>
            <a:pPr marL="914400" lvl="2" indent="0">
              <a:buNone/>
            </a:pPr>
            <a:r>
              <a:rPr lang="en-US" dirty="0"/>
              <a:t>       PRIMARY KEY (EMP_ID)</a:t>
            </a:r>
          </a:p>
          <a:p>
            <a:pPr marL="914400" lvl="2" indent="0">
              <a:buNone/>
            </a:pP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ALTER</a:t>
            </a:r>
            <a:r>
              <a:rPr lang="en-US" dirty="0"/>
              <a:t> table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DROP</a:t>
            </a:r>
            <a:r>
              <a:rPr lang="en-US" dirty="0"/>
              <a:t> table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73688D-EF2B-3396-27C8-1D8228B33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28685"/>
              </p:ext>
            </p:extLst>
          </p:nvPr>
        </p:nvGraphicFramePr>
        <p:xfrm>
          <a:off x="4968240" y="4336626"/>
          <a:ext cx="651255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659">
                  <a:extLst>
                    <a:ext uri="{9D8B030D-6E8A-4147-A177-3AD203B41FA5}">
                      <a16:colId xmlns:a16="http://schemas.microsoft.com/office/drawing/2014/main" val="2162251449"/>
                    </a:ext>
                  </a:extLst>
                </a:gridCol>
                <a:gridCol w="2263838">
                  <a:extLst>
                    <a:ext uri="{9D8B030D-6E8A-4147-A177-3AD203B41FA5}">
                      <a16:colId xmlns:a16="http://schemas.microsoft.com/office/drawing/2014/main" val="1874829045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110203253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7753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SALEEM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SALIMA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48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6444F8-2D64-3B97-02A0-C9D52066FA75}"/>
              </a:ext>
            </a:extLst>
          </p:cNvPr>
          <p:cNvSpPr txBox="1"/>
          <p:nvPr/>
        </p:nvSpPr>
        <p:spPr>
          <a:xfrm>
            <a:off x="6339840" y="3911600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 TABLE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24889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DML == Data Manipulation Language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DF3D-6860-9639-C368-56DAE678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/>
          </a:bodyPr>
          <a:lstStyle/>
          <a:p>
            <a:r>
              <a:rPr lang="en-US" dirty="0"/>
              <a:t>Used to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data from table(s)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dirty="0"/>
              <a:t> data into table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dirty="0"/>
              <a:t> existing data in table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DELETE</a:t>
            </a:r>
            <a:r>
              <a:rPr lang="en-US" dirty="0"/>
              <a:t> existing data in table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SUMMARIZE</a:t>
            </a:r>
            <a:r>
              <a:rPr lang="en-US" dirty="0"/>
              <a:t> data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73688D-EF2B-3396-27C8-1D8228B334AD}"/>
              </a:ext>
            </a:extLst>
          </p:cNvPr>
          <p:cNvGraphicFramePr>
            <a:graphicFrameLocks noGrp="1"/>
          </p:cNvGraphicFramePr>
          <p:nvPr/>
        </p:nvGraphicFramePr>
        <p:xfrm>
          <a:off x="4968240" y="4336626"/>
          <a:ext cx="651255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659">
                  <a:extLst>
                    <a:ext uri="{9D8B030D-6E8A-4147-A177-3AD203B41FA5}">
                      <a16:colId xmlns:a16="http://schemas.microsoft.com/office/drawing/2014/main" val="2162251449"/>
                    </a:ext>
                  </a:extLst>
                </a:gridCol>
                <a:gridCol w="2263838">
                  <a:extLst>
                    <a:ext uri="{9D8B030D-6E8A-4147-A177-3AD203B41FA5}">
                      <a16:colId xmlns:a16="http://schemas.microsoft.com/office/drawing/2014/main" val="1874829045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110203253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7753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SALEEM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SALIMA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48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6444F8-2D64-3B97-02A0-C9D52066FA75}"/>
              </a:ext>
            </a:extLst>
          </p:cNvPr>
          <p:cNvSpPr txBox="1"/>
          <p:nvPr/>
        </p:nvSpPr>
        <p:spPr>
          <a:xfrm>
            <a:off x="6339840" y="3911600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 TABLE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38771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DCL == Data Control Language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DF3D-6860-9639-C368-56DAE678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/>
          </a:bodyPr>
          <a:lstStyle/>
          <a:p>
            <a:r>
              <a:rPr lang="en-US" dirty="0"/>
              <a:t>Used to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GRANT</a:t>
            </a:r>
            <a:r>
              <a:rPr lang="en-US" dirty="0"/>
              <a:t> access on table and other database objects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GRANT SELECT, INSERT ON EMPLOYEE TO &lt;SOME USER&gt;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REVOKE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access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73688D-EF2B-3396-27C8-1D8228B334AD}"/>
              </a:ext>
            </a:extLst>
          </p:cNvPr>
          <p:cNvGraphicFramePr>
            <a:graphicFrameLocks noGrp="1"/>
          </p:cNvGraphicFramePr>
          <p:nvPr/>
        </p:nvGraphicFramePr>
        <p:xfrm>
          <a:off x="4968240" y="4336626"/>
          <a:ext cx="651255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659">
                  <a:extLst>
                    <a:ext uri="{9D8B030D-6E8A-4147-A177-3AD203B41FA5}">
                      <a16:colId xmlns:a16="http://schemas.microsoft.com/office/drawing/2014/main" val="2162251449"/>
                    </a:ext>
                  </a:extLst>
                </a:gridCol>
                <a:gridCol w="2263838">
                  <a:extLst>
                    <a:ext uri="{9D8B030D-6E8A-4147-A177-3AD203B41FA5}">
                      <a16:colId xmlns:a16="http://schemas.microsoft.com/office/drawing/2014/main" val="1874829045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110203253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7753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SALEEM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SALIMA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48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6444F8-2D64-3B97-02A0-C9D52066FA75}"/>
              </a:ext>
            </a:extLst>
          </p:cNvPr>
          <p:cNvSpPr txBox="1"/>
          <p:nvPr/>
        </p:nvSpPr>
        <p:spPr>
          <a:xfrm>
            <a:off x="6339840" y="3911600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 TABLE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66765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BE9-1EE5-3ED9-AA57-33E1DAE51A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TCL == Transaction Control Language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DF3D-6860-9639-C368-56DAE678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/>
          </a:bodyPr>
          <a:lstStyle/>
          <a:p>
            <a:r>
              <a:rPr lang="en-US" dirty="0"/>
              <a:t>Used to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COMMIT </a:t>
            </a:r>
            <a:r>
              <a:rPr lang="en-US" dirty="0"/>
              <a:t>a transaction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ROLLBACK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transaction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73688D-EF2B-3396-27C8-1D8228B334AD}"/>
              </a:ext>
            </a:extLst>
          </p:cNvPr>
          <p:cNvGraphicFramePr>
            <a:graphicFrameLocks noGrp="1"/>
          </p:cNvGraphicFramePr>
          <p:nvPr/>
        </p:nvGraphicFramePr>
        <p:xfrm>
          <a:off x="4968240" y="4336626"/>
          <a:ext cx="651255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1659">
                  <a:extLst>
                    <a:ext uri="{9D8B030D-6E8A-4147-A177-3AD203B41FA5}">
                      <a16:colId xmlns:a16="http://schemas.microsoft.com/office/drawing/2014/main" val="2162251449"/>
                    </a:ext>
                  </a:extLst>
                </a:gridCol>
                <a:gridCol w="2263838">
                  <a:extLst>
                    <a:ext uri="{9D8B030D-6E8A-4147-A177-3AD203B41FA5}">
                      <a16:colId xmlns:a16="http://schemas.microsoft.com/office/drawing/2014/main" val="1874829045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110203253"/>
                    </a:ext>
                  </a:extLst>
                </a:gridCol>
                <a:gridCol w="1523531">
                  <a:extLst>
                    <a:ext uri="{9D8B030D-6E8A-4147-A177-3AD203B41FA5}">
                      <a16:colId xmlns:a16="http://schemas.microsoft.com/office/drawing/2014/main" val="1775393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EMP_ID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2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FAISAL SALEEM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6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SALIMA KARIM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485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6444F8-2D64-3B97-02A0-C9D52066FA75}"/>
              </a:ext>
            </a:extLst>
          </p:cNvPr>
          <p:cNvSpPr txBox="1"/>
          <p:nvPr/>
        </p:nvSpPr>
        <p:spPr>
          <a:xfrm>
            <a:off x="6339840" y="3911600"/>
            <a:ext cx="18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 TABLE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9385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7E0-5FDB-B99F-01B1-83269A4B7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Table Joins</a:t>
            </a:r>
            <a:endParaRPr lang="en-PK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94B4-D434-BBAC-FE0F-D43AF0B79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query from multiple tables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4133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858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Structured Query Language</vt:lpstr>
      <vt:lpstr>A curated list of articles on why to learn SQL?</vt:lpstr>
      <vt:lpstr>SQL == Structured Query Language</vt:lpstr>
      <vt:lpstr>PowerPoint Presentation</vt:lpstr>
      <vt:lpstr>DDL == Data Definition Language</vt:lpstr>
      <vt:lpstr>DML == Data Manipulation Language</vt:lpstr>
      <vt:lpstr>DCL == Data Control Language</vt:lpstr>
      <vt:lpstr>TCL == Transaction Control Language</vt:lpstr>
      <vt:lpstr>Table Joins</vt:lpstr>
      <vt:lpstr>A Data Model with 2 Tables</vt:lpstr>
      <vt:lpstr>A Data Model with 2 Tables</vt:lpstr>
      <vt:lpstr>A Data Model with 2 Tables</vt:lpstr>
      <vt:lpstr>Ask Questions</vt:lpstr>
      <vt:lpstr>How to Join 2 Tables</vt:lpstr>
      <vt:lpstr>Ask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Moiz M</dc:creator>
  <cp:lastModifiedBy>Moiz M</cp:lastModifiedBy>
  <cp:revision>20</cp:revision>
  <dcterms:created xsi:type="dcterms:W3CDTF">2023-11-25T21:49:30Z</dcterms:created>
  <dcterms:modified xsi:type="dcterms:W3CDTF">2023-12-04T20:11:43Z</dcterms:modified>
</cp:coreProperties>
</file>