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89624133896823"/>
          <c:y val="0.12477342442833241"/>
          <c:w val="0.76200645378502652"/>
          <c:h val="0.700012956571151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2582851502987837"/>
                  <c:y val="-0.20246335986909259"/>
                </c:manualLayout>
              </c:layout>
              <c:tx>
                <c:rich>
                  <a:bodyPr rot="2100000" spcFirstLastPara="1" vertOverflow="ellipsis" wrap="square" anchor="ctr" anchorCtr="1"/>
                  <a:lstStyle/>
                  <a:p>
                    <a:pPr algn="ctr" rtl="0">
                      <a:defRPr lang="en-GB" sz="1197" b="0" i="0" u="none" strike="noStrike" kern="1200" baseline="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GB" sz="1197" b="0" i="0" u="none" strike="noStrike" kern="120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rPr>
                      <a:t>Storage: 4X + 5Y = 1500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2100000" spcFirstLastPara="1" vertOverflow="ellipsis" wrap="square" anchor="ctr" anchorCtr="1"/>
                <a:lstStyle/>
                <a:p>
                  <a:pPr algn="ctr" rtl="0">
                    <a:defRPr lang="en-GB" sz="1197" b="0" i="0" u="none" strike="noStrike" kern="1200" baseline="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600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299.2</c:v>
                </c:pt>
                <c:pt idx="1">
                  <c:v>-180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C1-4342-8631-1C40F9DDF0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Raw material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4502568139086904"/>
                  <c:y val="-0.3458449197087205"/>
                </c:manualLayout>
              </c:layout>
              <c:tx>
                <c:rich>
                  <a:bodyPr rot="3300000" spcFirstLastPara="1" vertOverflow="ellipsis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Raw Materials: 5X + 3Y = 1575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3300000" spcFirstLastPara="1" vertOverflow="ellipsis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600</c:v>
                </c:pt>
              </c:numCache>
            </c:numRef>
          </c:xVal>
          <c:yVal>
            <c:numRef>
              <c:f>Sheet1!$C$2:$C$3</c:f>
              <c:numCache>
                <c:formatCode>General</c:formatCode>
                <c:ptCount val="2"/>
                <c:pt idx="0">
                  <c:v>523.33333333333337</c:v>
                </c:pt>
                <c:pt idx="1">
                  <c:v>-475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3C1-4342-8631-1C40F9DDF0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032147474676042"/>
                  <c:y val="-9.6534018562754523E-2"/>
                </c:manualLayout>
              </c:layout>
              <c:tx>
                <c:rich>
                  <a:bodyPr rot="1380000" spcFirstLastPara="1" vertOverflow="ellipsis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Production: X/60 + Y/30 = 7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1380000" spcFirstLastPara="1" vertOverflow="ellipsis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600</c:v>
                </c:pt>
              </c:numCache>
            </c:numRef>
          </c:xVal>
          <c:yVal>
            <c:numRef>
              <c:f>Sheet1!$D$2:$D$3</c:f>
              <c:numCache>
                <c:formatCode>General</c:formatCode>
                <c:ptCount val="2"/>
                <c:pt idx="0">
                  <c:v>209.5</c:v>
                </c:pt>
                <c:pt idx="1">
                  <c:v>-90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3C1-4342-8631-1C40F9DDF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886408"/>
        <c:axId val="313886800"/>
      </c:scatterChart>
      <c:valAx>
        <c:axId val="313886408"/>
        <c:scaling>
          <c:orientation val="minMax"/>
          <c:max val="6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200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X</a:t>
                </a:r>
              </a:p>
            </c:rich>
          </c:tx>
          <c:layout>
            <c:manualLayout>
              <c:xMode val="edge"/>
              <c:yMode val="edge"/>
              <c:x val="0.51692358306519426"/>
              <c:y val="0.876378526555051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2000" b="0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886800"/>
        <c:crosses val="autoZero"/>
        <c:crossBetween val="midCat"/>
      </c:valAx>
      <c:valAx>
        <c:axId val="3138868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dirty="0"/>
                  <a:t>Y</a:t>
                </a:r>
              </a:p>
            </c:rich>
          </c:tx>
          <c:layout>
            <c:manualLayout>
              <c:xMode val="edge"/>
              <c:yMode val="edge"/>
              <c:x val="2.652370359324243E-2"/>
              <c:y val="0.45834067758263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886408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0.51118</cdr:x>
      <cdr:y>0.46685</cdr:y>
    </cdr:from>
    <cdr:to>
      <cdr:x>0.70825</cdr:x>
      <cdr:y>0.72014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CE16F221-1C4D-472A-8979-D5DE841C3DF1}"/>
            </a:ext>
          </a:extLst>
        </cdr:cNvPr>
        <cdr:cNvCxnSpPr/>
      </cdr:nvCxnSpPr>
      <cdr:spPr>
        <a:xfrm xmlns:a="http://schemas.openxmlformats.org/drawingml/2006/main" flipH="1">
          <a:off x="3325092" y="2839312"/>
          <a:ext cx="1281887" cy="154046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0.53816</cdr:x>
      <cdr:y>0.42442</cdr:y>
    </cdr:from>
    <cdr:to>
      <cdr:x>0.88321</cdr:x>
      <cdr:y>0.46543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500583" y="2581273"/>
          <a:ext cx="2244436" cy="249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dirty="0"/>
            <a:t>Optimal point is at: X = 270, Y = 75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1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11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3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8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11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48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0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43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24E-4382-4EF4-ADE2-15E9BBC70DCD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3C3E-5C50-403F-B041-84FB32278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6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Supporting decision making in the Prison Estate Transformation Project with Linear Programming</a:t>
            </a:r>
            <a:endParaRPr lang="en-GB" dirty="0"/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80" y="3509963"/>
            <a:ext cx="2305455" cy="292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17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35595" cy="656367"/>
          </a:xfrm>
        </p:spPr>
        <p:txBody>
          <a:bodyPr>
            <a:normAutofit fontScale="90000"/>
          </a:bodyPr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40739"/>
            <a:ext cx="5181600" cy="118118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Gathered drive time data</a:t>
            </a:r>
          </a:p>
          <a:p>
            <a:pPr lvl="1"/>
            <a:r>
              <a:rPr lang="en-GB" dirty="0"/>
              <a:t>Between demand locations and prisons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20481" y="1240739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Used Excel Solver</a:t>
            </a:r>
          </a:p>
          <a:p>
            <a:pPr lvl="1"/>
            <a:r>
              <a:rPr lang="en-GB" dirty="0"/>
              <a:t>Is limited to 200 variables</a:t>
            </a:r>
          </a:p>
          <a:p>
            <a:pPr lvl="1"/>
            <a:r>
              <a:rPr lang="en-GB" dirty="0"/>
              <a:t>Created a small example for checking model output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57" y="2793320"/>
            <a:ext cx="3089189" cy="3147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49" y="2793320"/>
            <a:ext cx="2683388" cy="36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492"/>
            <a:ext cx="10515600" cy="53957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Implemented in R using the </a:t>
            </a:r>
            <a:r>
              <a:rPr lang="en-GB" dirty="0" err="1"/>
              <a:t>Rglpk</a:t>
            </a:r>
            <a:r>
              <a:rPr lang="en-GB" dirty="0"/>
              <a:t> package</a:t>
            </a:r>
          </a:p>
          <a:p>
            <a:r>
              <a:rPr lang="en-GB" dirty="0" err="1"/>
              <a:t>Rglpk_solve_LP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mat, </a:t>
            </a:r>
            <a:r>
              <a:rPr lang="en-GB" dirty="0" err="1"/>
              <a:t>dir</a:t>
            </a:r>
            <a:r>
              <a:rPr lang="en-GB" dirty="0"/>
              <a:t>, </a:t>
            </a:r>
            <a:r>
              <a:rPr lang="en-GB" dirty="0" err="1"/>
              <a:t>rhs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Where:</a:t>
            </a:r>
          </a:p>
          <a:p>
            <a:r>
              <a:rPr lang="en-GB" dirty="0" err="1"/>
              <a:t>obj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a numeric vector representing the objective coefficients.</a:t>
            </a:r>
          </a:p>
          <a:p>
            <a:r>
              <a:rPr lang="en-GB" dirty="0"/>
              <a:t>mat	</a:t>
            </a:r>
          </a:p>
          <a:p>
            <a:pPr lvl="1"/>
            <a:r>
              <a:rPr lang="en-GB" dirty="0"/>
              <a:t>a numeric vector or a (sparse) matrix of constraint coefficients. </a:t>
            </a:r>
          </a:p>
          <a:p>
            <a:r>
              <a:rPr lang="en-GB" dirty="0" err="1"/>
              <a:t>dir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a character vector with the directions of the constraints. For a nonzero number of constraints each element must be one of "&lt;", "&lt;=", "&gt;", "&gt;=", or "==".</a:t>
            </a:r>
          </a:p>
          <a:p>
            <a:r>
              <a:rPr lang="en-GB" dirty="0" err="1"/>
              <a:t>rhs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a numeric vector representing the right hand side of the constraints.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35595" cy="656367"/>
          </a:xfrm>
        </p:spPr>
        <p:txBody>
          <a:bodyPr>
            <a:normAutofit fontScale="90000"/>
          </a:bodyPr>
          <a:lstStyle/>
          <a:p>
            <a:r>
              <a:rPr lang="en-GB" dirty="0"/>
              <a:t>Implementation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079" y="365125"/>
            <a:ext cx="1465204" cy="11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1515762"/>
          </a:xfrm>
        </p:spPr>
        <p:txBody>
          <a:bodyPr/>
          <a:lstStyle/>
          <a:p>
            <a:r>
              <a:rPr lang="en-GB" dirty="0"/>
              <a:t>Significant amount of pre-processing code (~600 lines) for </a:t>
            </a:r>
          </a:p>
          <a:p>
            <a:pPr lvl="1"/>
            <a:r>
              <a:rPr lang="en-GB" dirty="0"/>
              <a:t>Checking and preparing inputs</a:t>
            </a:r>
          </a:p>
          <a:p>
            <a:pPr lvl="1"/>
            <a:r>
              <a:rPr lang="en-GB" dirty="0"/>
              <a:t>Building the constraints matrix</a:t>
            </a:r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35595" cy="656367"/>
          </a:xfrm>
        </p:spPr>
        <p:txBody>
          <a:bodyPr>
            <a:normAutofit fontScale="90000"/>
          </a:bodyPr>
          <a:lstStyle/>
          <a:p>
            <a:r>
              <a:rPr lang="en-GB" dirty="0"/>
              <a:t>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6" y="2875006"/>
            <a:ext cx="6780417" cy="256063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32934" y="5649828"/>
            <a:ext cx="10515600" cy="932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…plus more for preparing the outputs</a:t>
            </a:r>
          </a:p>
          <a:p>
            <a:r>
              <a:rPr lang="en-GB" dirty="0"/>
              <a:t>…and more for the interface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12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892" cy="705794"/>
          </a:xfrm>
        </p:spPr>
        <p:txBody>
          <a:bodyPr>
            <a:normAutofit fontScale="90000"/>
          </a:bodyPr>
          <a:lstStyle/>
          <a:p>
            <a:r>
              <a:rPr lang="en-GB" dirty="0"/>
              <a:t>Screenshot of interface for loading scenarios and resulting map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82" y="1381511"/>
            <a:ext cx="3485841" cy="5505535"/>
          </a:xfrm>
          <a:prstGeom prst="rect">
            <a:avLst/>
          </a:prstGeom>
        </p:spPr>
      </p:pic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5609967" y="1358299"/>
            <a:ext cx="3527425" cy="4930775"/>
            <a:chOff x="5308599" y="1584325"/>
            <a:chExt cx="3527425" cy="4930775"/>
          </a:xfrm>
        </p:grpSpPr>
        <p:pic>
          <p:nvPicPr>
            <p:cNvPr id="8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599" y="2034317"/>
              <a:ext cx="3527425" cy="4480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5308599" y="1584325"/>
              <a:ext cx="35274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E2180"/>
                </a:buClr>
                <a:buSzPct val="100000"/>
                <a:buFont typeface="Arial" panose="020B0604020202020204" pitchFamily="34" charset="0"/>
                <a:buChar char="●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E2180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E2180"/>
                </a:buClr>
                <a:buSzPct val="100000"/>
                <a:buFont typeface="Arial" panose="020B0604020202020204" pitchFamily="34" charset="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E2180"/>
                </a:buClr>
                <a:buSzPct val="100000"/>
                <a:buFont typeface="Arial" panose="020B0604020202020204" pitchFamily="34" charset="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E2180"/>
                </a:buClr>
                <a:buSzPct val="100000"/>
                <a:buFont typeface="Arial" panose="020B0604020202020204" pitchFamily="34" charset="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E2180"/>
                </a:buClr>
                <a:buSzPct val="100000"/>
                <a:buFont typeface="Arial" panose="020B0604020202020204" pitchFamily="34" charset="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E2180"/>
                </a:buClr>
                <a:buSzPct val="100000"/>
                <a:buFont typeface="Arial" panose="020B0604020202020204" pitchFamily="34" charset="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E2180"/>
                </a:buClr>
                <a:buSzPct val="100000"/>
                <a:buFont typeface="Arial" panose="020B0604020202020204" pitchFamily="34" charset="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E2180"/>
                </a:buClr>
                <a:buSzPct val="100000"/>
                <a:buFont typeface="Arial" panose="020B0604020202020204" pitchFamily="34" charset="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200" b="1" dirty="0"/>
                <a:t>Geographic coverage of prisons for a particular cohort (prisons are represented by colours)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98443" y="4323920"/>
            <a:ext cx="107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all the other outputs…</a:t>
            </a:r>
          </a:p>
        </p:txBody>
      </p:sp>
    </p:spTree>
    <p:extLst>
      <p:ext uri="{BB962C8B-B14F-4D97-AF65-F5344CB8AC3E}">
        <p14:creationId xmlns:p14="http://schemas.microsoft.com/office/powerpoint/2010/main" val="87220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Scenarios ran in minutes rather than hours</a:t>
            </a:r>
          </a:p>
          <a:p>
            <a:r>
              <a:rPr lang="en-GB" dirty="0"/>
              <a:t>Code fixed – only inputs changed – quick turnaround</a:t>
            </a:r>
          </a:p>
          <a:p>
            <a:r>
              <a:rPr lang="en-GB" dirty="0"/>
              <a:t>Live interaction with stakeholders, who could see immediately the effects of their assumptions and decisions</a:t>
            </a:r>
          </a:p>
          <a:p>
            <a:r>
              <a:rPr lang="en-GB" dirty="0"/>
              <a:t>A better relationship with stakeholders</a:t>
            </a:r>
          </a:p>
          <a:p>
            <a:r>
              <a:rPr lang="en-GB" dirty="0"/>
              <a:t>Progress! – enabled PETP to make decisions regarding prison functions (required for commissioning) and create an end state vision of prisons and their functions</a:t>
            </a:r>
          </a:p>
        </p:txBody>
      </p:sp>
    </p:spTree>
    <p:extLst>
      <p:ext uri="{BB962C8B-B14F-4D97-AF65-F5344CB8AC3E}">
        <p14:creationId xmlns:p14="http://schemas.microsoft.com/office/powerpoint/2010/main" val="102297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Constraints are very subjective but they may have significant effects on outcomes</a:t>
            </a:r>
          </a:p>
          <a:p>
            <a:r>
              <a:rPr lang="en-GB" dirty="0"/>
              <a:t>It could be difficult to predict and explain the effects of changes</a:t>
            </a:r>
          </a:p>
          <a:p>
            <a:r>
              <a:rPr lang="en-GB" dirty="0"/>
              <a:t>How relevant is the objective function? E.g. should minimising travel times be combined with cost?</a:t>
            </a:r>
          </a:p>
          <a:p>
            <a:r>
              <a:rPr lang="en-GB" dirty="0"/>
              <a:t>LP gives “optimal” solution. Another non-optimal solution may actually be best from view of stakeholders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49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Exploring Linear Programming and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Implementing non-linear constraints within a Linear Programme.</a:t>
            </a:r>
          </a:p>
          <a:p>
            <a:r>
              <a:rPr lang="en-GB" dirty="0"/>
              <a:t>E.g. Threshold constraint: Do not place a very small number of Vulnerable Offenders in a prison i.e. If any go in there, make sure there are at least 150 (i.e. 0 or &gt;=150)</a:t>
            </a:r>
          </a:p>
          <a:p>
            <a:r>
              <a:rPr lang="en-GB" dirty="0"/>
              <a:t>This is not the same thing as a simple linear minimum constraint, previously seen which would assume to always put 150 (i.e. &gt;= 150)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87" y="4824413"/>
            <a:ext cx="16383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98" y="4902800"/>
            <a:ext cx="1628775" cy="1362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6972" y="4533468"/>
            <a:ext cx="35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 Minimum Constraint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8299" y="4533468"/>
            <a:ext cx="35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Threshold Minimum Constraint</a:t>
            </a:r>
          </a:p>
        </p:txBody>
      </p:sp>
    </p:spTree>
    <p:extLst>
      <p:ext uri="{BB962C8B-B14F-4D97-AF65-F5344CB8AC3E}">
        <p14:creationId xmlns:p14="http://schemas.microsoft.com/office/powerpoint/2010/main" val="182918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implement threshold T for </a:t>
            </a:r>
            <a:r>
              <a:rPr lang="en-GB" dirty="0" err="1"/>
              <a:t>VulnerablePrisoners</a:t>
            </a:r>
            <a:r>
              <a:rPr lang="en-GB" dirty="0"/>
              <a:t> at Prison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dirty="0"/>
              <a:t>Introduce “B” a binary variable (meaning its values can be either 0 or 1)</a:t>
            </a:r>
          </a:p>
          <a:p>
            <a:r>
              <a:rPr lang="en-GB" dirty="0"/>
              <a:t>Introduce “N” a large number (greater than any possible values for any of the  decision variables – in this case not that big at they are all between 0 and 1 as they are %s. Let’s say N = 100)</a:t>
            </a:r>
          </a:p>
          <a:p>
            <a:r>
              <a:rPr lang="en-GB" dirty="0"/>
              <a:t>Create 2 additional constraints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N * B &gt;= (% of Prison P’s Capacity used for </a:t>
            </a:r>
            <a:r>
              <a:rPr lang="en-GB" dirty="0" err="1"/>
              <a:t>VulnerablePrisoners</a:t>
            </a:r>
            <a:r>
              <a:rPr lang="en-GB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(% of Prison P’s Capacity used for </a:t>
            </a:r>
            <a:r>
              <a:rPr lang="en-GB" dirty="0" err="1"/>
              <a:t>VulnerablePrisoners</a:t>
            </a:r>
            <a:r>
              <a:rPr lang="en-GB" dirty="0"/>
              <a:t>) &gt;= T – N * (1 - B)</a:t>
            </a:r>
          </a:p>
          <a:p>
            <a:endParaRPr lang="en-GB" dirty="0"/>
          </a:p>
          <a:p>
            <a:r>
              <a:rPr lang="en-GB" dirty="0"/>
              <a:t>The first constraint means that when there are any </a:t>
            </a:r>
            <a:r>
              <a:rPr lang="en-GB" dirty="0" err="1"/>
              <a:t>VulnerablePrisoners</a:t>
            </a:r>
            <a:r>
              <a:rPr lang="en-GB" dirty="0"/>
              <a:t> in the prison, Binary variable B becomes 1</a:t>
            </a:r>
          </a:p>
          <a:p>
            <a:r>
              <a:rPr lang="en-GB" dirty="0"/>
              <a:t>Then, because B has become 1, the second constraint means that the number of </a:t>
            </a:r>
            <a:r>
              <a:rPr lang="en-GB" dirty="0" err="1"/>
              <a:t>VulnerablePrisoners</a:t>
            </a:r>
            <a:r>
              <a:rPr lang="en-GB" dirty="0"/>
              <a:t> must be &gt;= T  (as –N * 0 = 0)</a:t>
            </a:r>
          </a:p>
          <a:p>
            <a:r>
              <a:rPr lang="en-GB" dirty="0"/>
              <a:t>On the other hand, if no </a:t>
            </a:r>
            <a:r>
              <a:rPr lang="en-GB" dirty="0" err="1"/>
              <a:t>VulnerablePrisoners</a:t>
            </a:r>
            <a:r>
              <a:rPr lang="en-GB" dirty="0"/>
              <a:t> are held at the prison, B can be 0, and the 2</a:t>
            </a:r>
            <a:r>
              <a:rPr lang="en-GB" baseline="30000" dirty="0"/>
              <a:t>nd</a:t>
            </a:r>
            <a:r>
              <a:rPr lang="en-GB" dirty="0"/>
              <a:t> constraint becomes meaningless (as right hand side becomes a negative number) also ensuring both constraints are satisfied </a:t>
            </a:r>
          </a:p>
        </p:txBody>
      </p:sp>
    </p:spTree>
    <p:extLst>
      <p:ext uri="{BB962C8B-B14F-4D97-AF65-F5344CB8AC3E}">
        <p14:creationId xmlns:p14="http://schemas.microsoft.com/office/powerpoint/2010/main" val="183193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Use of Binary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Counting and limiting prisons being used</a:t>
            </a:r>
          </a:p>
          <a:p>
            <a:pPr marL="0" indent="0">
              <a:buNone/>
            </a:pPr>
            <a:r>
              <a:rPr lang="en-GB" dirty="0"/>
              <a:t>Where best to build new prisons.</a:t>
            </a:r>
          </a:p>
          <a:p>
            <a:pPr marL="0" indent="0">
              <a:buNone/>
            </a:pPr>
            <a:r>
              <a:rPr lang="en-GB" dirty="0"/>
              <a:t>Say: option of 2 new prisons, at 10 possible locations. Which locations would be best for reducing travel 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using Binary or Integer Variables will slow down your model!!! More complex/time consuming algorithm is required to find optimal point</a:t>
            </a:r>
          </a:p>
        </p:txBody>
      </p:sp>
    </p:spTree>
    <p:extLst>
      <p:ext uri="{BB962C8B-B14F-4D97-AF65-F5344CB8AC3E}">
        <p14:creationId xmlns:p14="http://schemas.microsoft.com/office/powerpoint/2010/main" val="30104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Objectives of PETP (Prison Estate Transformation Program)</a:t>
            </a:r>
          </a:p>
          <a:p>
            <a:r>
              <a:rPr lang="en-GB" dirty="0"/>
              <a:t>Our old approach to modelling PETP</a:t>
            </a:r>
          </a:p>
          <a:p>
            <a:r>
              <a:rPr lang="en-GB" dirty="0"/>
              <a:t>What is Linear Programming</a:t>
            </a:r>
          </a:p>
          <a:p>
            <a:r>
              <a:rPr lang="en-GB" dirty="0"/>
              <a:t>Basic example of a Linear Programme</a:t>
            </a:r>
          </a:p>
          <a:p>
            <a:r>
              <a:rPr lang="en-GB" dirty="0"/>
              <a:t>Linear </a:t>
            </a:r>
            <a:r>
              <a:rPr lang="en-GB" dirty="0" err="1"/>
              <a:t>Progamming</a:t>
            </a:r>
            <a:r>
              <a:rPr lang="en-GB" dirty="0"/>
              <a:t> applied to PETP (the Scenario Assessment Tool)</a:t>
            </a:r>
          </a:p>
          <a:p>
            <a:r>
              <a:rPr lang="en-GB" dirty="0"/>
              <a:t>Implementation overview</a:t>
            </a:r>
          </a:p>
          <a:p>
            <a:r>
              <a:rPr lang="en-GB" dirty="0"/>
              <a:t>Run through of the system</a:t>
            </a:r>
          </a:p>
          <a:p>
            <a:r>
              <a:rPr lang="en-GB" dirty="0"/>
              <a:t>Advantages and disadvantages of the tool/approach</a:t>
            </a:r>
          </a:p>
          <a:p>
            <a:r>
              <a:rPr lang="en-GB" dirty="0"/>
              <a:t>Representing certain non linear constraints in Linear Programming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62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Client: Prison Estate Transformation Program (PETP)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dirty="0"/>
              <a:t>Project Objectives</a:t>
            </a:r>
          </a:p>
          <a:p>
            <a:pPr lvl="1"/>
            <a:r>
              <a:rPr lang="en-GB" sz="3200" dirty="0"/>
              <a:t>House prisoners in prisons suitable for their needs</a:t>
            </a:r>
            <a:endParaRPr lang="en-GB" sz="2800" dirty="0"/>
          </a:p>
          <a:p>
            <a:pPr lvl="1"/>
            <a:r>
              <a:rPr lang="en-GB" sz="3200" dirty="0"/>
              <a:t>Improve clarity of function for prisons</a:t>
            </a:r>
          </a:p>
          <a:p>
            <a:pPr lvl="2"/>
            <a:r>
              <a:rPr lang="en-GB" sz="2800" dirty="0"/>
              <a:t>Most prisons were doing 3 functions (new/short term prisoners, long term prisoners, and prisoners about to be released)</a:t>
            </a:r>
          </a:p>
          <a:p>
            <a:pPr lvl="1"/>
            <a:r>
              <a:rPr lang="en-GB" sz="3600" dirty="0"/>
              <a:t>Keep resettlement cohort as close to home as possible</a:t>
            </a:r>
          </a:p>
          <a:p>
            <a:pPr lvl="2"/>
            <a:r>
              <a:rPr lang="en-GB" sz="2800" dirty="0"/>
              <a:t>So family ties could be more easily maintained</a:t>
            </a:r>
          </a:p>
          <a:p>
            <a:pPr lvl="1"/>
            <a:r>
              <a:rPr lang="en-GB" sz="3600" dirty="0"/>
              <a:t>Keep reception cohort close to court</a:t>
            </a:r>
          </a:p>
          <a:p>
            <a:pPr lvl="2"/>
            <a:r>
              <a:rPr lang="en-GB" sz="2800" dirty="0"/>
              <a:t>More efficient for court transfers</a:t>
            </a:r>
          </a:p>
        </p:txBody>
      </p:sp>
    </p:spTree>
    <p:extLst>
      <p:ext uri="{BB962C8B-B14F-4D97-AF65-F5344CB8AC3E}">
        <p14:creationId xmlns:p14="http://schemas.microsoft.com/office/powerpoint/2010/main" val="17404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Old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Stakeholders informed us of an estate/system</a:t>
            </a:r>
          </a:p>
          <a:p>
            <a:r>
              <a:rPr lang="en-GB" dirty="0"/>
              <a:t>We modelled these rules using Excel/VBA</a:t>
            </a:r>
          </a:p>
          <a:p>
            <a:r>
              <a:rPr lang="en-GB" dirty="0"/>
              <a:t>Long list of prisoners</a:t>
            </a:r>
          </a:p>
          <a:p>
            <a:pPr lvl="1"/>
            <a:r>
              <a:rPr lang="en-GB" dirty="0"/>
              <a:t>For each type of function</a:t>
            </a:r>
          </a:p>
          <a:p>
            <a:pPr lvl="2"/>
            <a:r>
              <a:rPr lang="en-GB" dirty="0"/>
              <a:t>Iterate through the list…</a:t>
            </a:r>
          </a:p>
          <a:p>
            <a:pPr lvl="2"/>
            <a:r>
              <a:rPr lang="en-GB" dirty="0"/>
              <a:t>Allocate each prisoner to a suitable prison within the same CPA (or next best alternative)</a:t>
            </a:r>
          </a:p>
          <a:p>
            <a:pPr lvl="1"/>
            <a:r>
              <a:rPr lang="en-GB" dirty="0"/>
              <a:t>Next function</a:t>
            </a:r>
          </a:p>
          <a:p>
            <a:r>
              <a:rPr lang="en-GB" dirty="0"/>
              <a:t>Using outputs, assess how well the system fitted</a:t>
            </a:r>
          </a:p>
          <a:p>
            <a:pPr lvl="1"/>
            <a:r>
              <a:rPr lang="en-GB" dirty="0"/>
              <a:t>…. including checking which prisoners were in the bucket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036" y="4698460"/>
            <a:ext cx="1827666" cy="20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5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Old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Disadvantages:</a:t>
            </a:r>
          </a:p>
          <a:p>
            <a:pPr lvl="1"/>
            <a:r>
              <a:rPr lang="en-GB" sz="2800" dirty="0"/>
              <a:t>Long time to run a scenario (~90 </a:t>
            </a:r>
            <a:r>
              <a:rPr lang="en-GB" sz="2800" dirty="0" err="1"/>
              <a:t>mins</a:t>
            </a:r>
            <a:r>
              <a:rPr lang="en-GB" sz="2800" dirty="0"/>
              <a:t>)</a:t>
            </a:r>
          </a:p>
          <a:p>
            <a:pPr lvl="1"/>
            <a:r>
              <a:rPr lang="en-GB" sz="2800" dirty="0"/>
              <a:t>Assumptions were always being changed, but modelling approach was not very flexible</a:t>
            </a:r>
          </a:p>
          <a:p>
            <a:pPr lvl="1"/>
            <a:r>
              <a:rPr lang="en-GB" sz="2800" dirty="0"/>
              <a:t>Maintaining/amending/</a:t>
            </a:r>
            <a:r>
              <a:rPr lang="en-GB" sz="2800" dirty="0" err="1"/>
              <a:t>QAing</a:t>
            </a:r>
            <a:r>
              <a:rPr lang="en-GB" sz="2800" dirty="0"/>
              <a:t> the code in response to different assumptions/scenarios was time consuming and prone to errors</a:t>
            </a:r>
          </a:p>
          <a:p>
            <a:pPr lvl="1"/>
            <a:r>
              <a:rPr lang="en-GB" sz="2800" dirty="0"/>
              <a:t>Was a reactive approach</a:t>
            </a:r>
          </a:p>
          <a:p>
            <a:pPr lvl="1"/>
            <a:r>
              <a:rPr lang="en-GB" sz="2800" dirty="0"/>
              <a:t>Didn’t really offer insight or optimisation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altLang="en-US" dirty="0"/>
              <a:t>A mathematical tool for maximizing or minimizing a quantity (usually profit or cost of production), subject to certain constraints.</a:t>
            </a:r>
          </a:p>
          <a:p>
            <a:r>
              <a:rPr lang="en-GB" dirty="0"/>
              <a:t>Used where all the functions in the model are linear functions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31" y="3277400"/>
            <a:ext cx="6005570" cy="275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0170" y="4017818"/>
            <a:ext cx="988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53436" y="4017818"/>
            <a:ext cx="122344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Non Linear</a:t>
            </a:r>
          </a:p>
        </p:txBody>
      </p:sp>
    </p:spTree>
    <p:extLst>
      <p:ext uri="{BB962C8B-B14F-4D97-AF65-F5344CB8AC3E}">
        <p14:creationId xmlns:p14="http://schemas.microsoft.com/office/powerpoint/2010/main" val="129827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6150" cy="697057"/>
          </a:xfrm>
        </p:spPr>
        <p:txBody>
          <a:bodyPr/>
          <a:lstStyle/>
          <a:p>
            <a:r>
              <a:rPr lang="en-GB" dirty="0"/>
              <a:t>An example LP (with 2 products/variables)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857610"/>
              </p:ext>
            </p:extLst>
          </p:nvPr>
        </p:nvGraphicFramePr>
        <p:xfrm>
          <a:off x="849086" y="2282238"/>
          <a:ext cx="56850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Product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Storage space</a:t>
                      </a:r>
                      <a:r>
                        <a:rPr lang="en-GB" baseline="0" dirty="0"/>
                        <a:t> (m</a:t>
                      </a:r>
                      <a:r>
                        <a:rPr lang="en-GB" baseline="30000" dirty="0"/>
                        <a:t>2</a:t>
                      </a:r>
                      <a:r>
                        <a:rPr lang="en-GB" baseline="0" dirty="0"/>
                        <a:t>/unit)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Raw material</a:t>
                      </a:r>
                      <a:r>
                        <a:rPr lang="en-GB" baseline="0" dirty="0"/>
                        <a:t> (kg/unit)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Production</a:t>
                      </a:r>
                      <a:r>
                        <a:rPr lang="en-GB" baseline="0" dirty="0"/>
                        <a:t> rate (units/hour)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Selling price (£/unit)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8720" y="1842501"/>
            <a:ext cx="490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Requirements for production of each product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3370" y="1837739"/>
            <a:ext cx="2218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Resources available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592209"/>
              </p:ext>
            </p:extLst>
          </p:nvPr>
        </p:nvGraphicFramePr>
        <p:xfrm>
          <a:off x="7099300" y="2287002"/>
          <a:ext cx="37401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Storage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 m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Raw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1575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2584" y="4386262"/>
            <a:ext cx="699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Giving the following (all linear!) objective function and constraints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85654"/>
              </p:ext>
            </p:extLst>
          </p:nvPr>
        </p:nvGraphicFramePr>
        <p:xfrm>
          <a:off x="2225040" y="4890531"/>
          <a:ext cx="568833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Objective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Maximise 13X</a:t>
                      </a:r>
                      <a:r>
                        <a:rPr lang="en-GB" baseline="0" dirty="0"/>
                        <a:t> + 11Y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Constraint</a:t>
                      </a:r>
                      <a:r>
                        <a:rPr lang="en-GB" baseline="0" dirty="0"/>
                        <a:t> 1 (storage)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4X</a:t>
                      </a:r>
                      <a:r>
                        <a:rPr lang="en-GB" baseline="0" dirty="0"/>
                        <a:t> + 5Y &lt;= 1500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Constraint 2 (raw material)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5X</a:t>
                      </a:r>
                      <a:r>
                        <a:rPr lang="en-GB" baseline="0" dirty="0"/>
                        <a:t> + 3Y &lt;= 1575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Constraint 3</a:t>
                      </a:r>
                      <a:r>
                        <a:rPr lang="en-GB" baseline="0" dirty="0"/>
                        <a:t> (production)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X/60</a:t>
                      </a:r>
                      <a:r>
                        <a:rPr lang="en-GB" baseline="0" dirty="0"/>
                        <a:t> + Y/30 &lt;=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74618" y="1062182"/>
            <a:ext cx="87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Maximising revenue from two products</a:t>
            </a:r>
          </a:p>
        </p:txBody>
      </p:sp>
    </p:spTree>
    <p:extLst>
      <p:ext uri="{BB962C8B-B14F-4D97-AF65-F5344CB8AC3E}">
        <p14:creationId xmlns:p14="http://schemas.microsoft.com/office/powerpoint/2010/main" val="5282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64" y="208109"/>
            <a:ext cx="10515600" cy="817130"/>
          </a:xfrm>
        </p:spPr>
        <p:txBody>
          <a:bodyPr/>
          <a:lstStyle/>
          <a:p>
            <a:r>
              <a:rPr lang="en-GB" dirty="0"/>
              <a:t>Example LP - Plotting the constraints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813989"/>
              </p:ext>
            </p:extLst>
          </p:nvPr>
        </p:nvGraphicFramePr>
        <p:xfrm>
          <a:off x="1219200" y="328182"/>
          <a:ext cx="6504710" cy="6081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405746" y="4843156"/>
            <a:ext cx="0" cy="527076"/>
          </a:xfrm>
          <a:prstGeom prst="line">
            <a:avLst/>
          </a:prstGeom>
          <a:ln w="3492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89019" y="4811856"/>
            <a:ext cx="2282536" cy="2"/>
          </a:xfrm>
          <a:prstGeom prst="line">
            <a:avLst/>
          </a:prstGeom>
          <a:ln w="3492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15564" y="1505526"/>
            <a:ext cx="357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Anywhere to the upper right of any of the constraint lines is infeasible (i.e. not possible)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564" y="3052618"/>
            <a:ext cx="3574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LP gives the solution:</a:t>
            </a:r>
          </a:p>
          <a:p>
            <a:r>
              <a:rPr lang="en-GB" dirty="0"/>
              <a:t>To maximise revenue, 270 of product X and 75 of product Y should be produced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9680" y="4833372"/>
            <a:ext cx="35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Gives revenue of 270 * 13 + 75 * 11 = £4335</a:t>
            </a:r>
          </a:p>
        </p:txBody>
      </p:sp>
    </p:spTree>
    <p:extLst>
      <p:ext uri="{BB962C8B-B14F-4D97-AF65-F5344CB8AC3E}">
        <p14:creationId xmlns:p14="http://schemas.microsoft.com/office/powerpoint/2010/main" val="292878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Programming applied to PETP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Split demand into ~</a:t>
            </a:r>
            <a:r>
              <a:rPr lang="en-GB" b="1" dirty="0"/>
              <a:t>300</a:t>
            </a:r>
            <a:r>
              <a:rPr lang="en-GB" dirty="0"/>
              <a:t> demand locations in England and Wales</a:t>
            </a:r>
          </a:p>
          <a:p>
            <a:r>
              <a:rPr lang="en-GB" dirty="0"/>
              <a:t>Each demand location split by ~</a:t>
            </a:r>
            <a:r>
              <a:rPr lang="en-GB" b="1" dirty="0"/>
              <a:t>6</a:t>
            </a:r>
            <a:r>
              <a:rPr lang="en-GB" dirty="0"/>
              <a:t> functions</a:t>
            </a:r>
          </a:p>
          <a:p>
            <a:r>
              <a:rPr lang="en-GB" dirty="0"/>
              <a:t>This demand could be allocated to ~</a:t>
            </a:r>
            <a:r>
              <a:rPr lang="en-GB" b="1" dirty="0"/>
              <a:t>120</a:t>
            </a:r>
            <a:r>
              <a:rPr lang="en-GB" dirty="0"/>
              <a:t> prisons</a:t>
            </a:r>
          </a:p>
          <a:p>
            <a:r>
              <a:rPr lang="en-GB" dirty="0"/>
              <a:t>Therefore the problem: what proportion of each demand location-function should be allocated to each prison, to minimise average drive time?</a:t>
            </a:r>
          </a:p>
          <a:p>
            <a:r>
              <a:rPr lang="en-GB" dirty="0"/>
              <a:t>Therefore 300 * 6 * 120 = ~216,000 decision variables</a:t>
            </a:r>
          </a:p>
          <a:p>
            <a:r>
              <a:rPr lang="en-GB" dirty="0"/>
              <a:t>So a graph with many </a:t>
            </a:r>
            <a:r>
              <a:rPr lang="en-GB" dirty="0" err="1"/>
              <a:t>many</a:t>
            </a:r>
            <a:r>
              <a:rPr lang="en-GB" dirty="0"/>
              <a:t> axes!</a:t>
            </a:r>
          </a:p>
          <a:p>
            <a:r>
              <a:rPr lang="en-GB" dirty="0"/>
              <a:t>Include ability to implement minimum and maximum number of prisoners of function X could be held at prison 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06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1223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Supporting decision making in the Prison Estate Transformation Project with Linear Programming</vt:lpstr>
      <vt:lpstr>Contents</vt:lpstr>
      <vt:lpstr>Our Client: Prison Estate Transformation Program (PETP)</vt:lpstr>
      <vt:lpstr>Our Old Approach</vt:lpstr>
      <vt:lpstr>Our Old Approach</vt:lpstr>
      <vt:lpstr>Linear Programming</vt:lpstr>
      <vt:lpstr>An example LP (with 2 products/variables)</vt:lpstr>
      <vt:lpstr>Example LP - Plotting the constraints</vt:lpstr>
      <vt:lpstr>Linear Programming applied to PETP</vt:lpstr>
      <vt:lpstr>Implementation</vt:lpstr>
      <vt:lpstr>Implementation</vt:lpstr>
      <vt:lpstr>Implementation</vt:lpstr>
      <vt:lpstr>Screenshot of interface for loading scenarios and resulting map</vt:lpstr>
      <vt:lpstr>Advantages of the tool</vt:lpstr>
      <vt:lpstr>Disadvantages of the tool</vt:lpstr>
      <vt:lpstr>Further Exploring Linear Programming and uses</vt:lpstr>
      <vt:lpstr>How to implement threshold T for VulnerablePrisoners at Prison P</vt:lpstr>
      <vt:lpstr>Another Use of Binary Variables</vt:lpstr>
    </vt:vector>
  </TitlesOfParts>
  <Company>MOJ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</dc:title>
  <dc:creator>Hawes, David [NOMS]</dc:creator>
  <cp:lastModifiedBy>Hawes, David</cp:lastModifiedBy>
  <cp:revision>110</cp:revision>
  <dcterms:created xsi:type="dcterms:W3CDTF">2017-09-28T14:57:57Z</dcterms:created>
  <dcterms:modified xsi:type="dcterms:W3CDTF">2020-02-04T07:36:46Z</dcterms:modified>
</cp:coreProperties>
</file>