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64" r:id="rId2"/>
    <p:sldId id="277" r:id="rId3"/>
    <p:sldId id="278" r:id="rId4"/>
    <p:sldId id="279" r:id="rId5"/>
    <p:sldId id="260" r:id="rId6"/>
    <p:sldId id="265" r:id="rId7"/>
    <p:sldId id="266" r:id="rId8"/>
    <p:sldId id="282" r:id="rId9"/>
    <p:sldId id="267" r:id="rId10"/>
    <p:sldId id="268" r:id="rId11"/>
    <p:sldId id="269" r:id="rId12"/>
    <p:sldId id="283" r:id="rId13"/>
    <p:sldId id="270" r:id="rId14"/>
    <p:sldId id="271" r:id="rId15"/>
    <p:sldId id="273" r:id="rId16"/>
    <p:sldId id="272" r:id="rId17"/>
    <p:sldId id="281" r:id="rId18"/>
    <p:sldId id="274" r:id="rId19"/>
    <p:sldId id="275" r:id="rId20"/>
    <p:sldId id="276" r:id="rId21"/>
    <p:sldId id="280" r:id="rId22"/>
  </p:sldIdLst>
  <p:sldSz cx="9144000" cy="6858000" type="screen4x3"/>
  <p:notesSz cx="6797675" cy="9928225"/>
  <p:defaultTextStyle>
    <a:defPPr>
      <a:defRPr lang="en-GB"/>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1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5268" autoAdjust="0"/>
  </p:normalViewPr>
  <p:slideViewPr>
    <p:cSldViewPr snapToGrid="0">
      <p:cViewPr varScale="1">
        <p:scale>
          <a:sx n="86" d="100"/>
          <a:sy n="86" d="100"/>
        </p:scale>
        <p:origin x="12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59A131-4126-4ACA-917E-B830DD2C19E2}"/>
              </a:ext>
            </a:extLst>
          </p:cNvPr>
          <p:cNvSpPr>
            <a:spLocks noGrp="1"/>
          </p:cNvSpPr>
          <p:nvPr>
            <p:ph type="hdr" sz="quarter"/>
          </p:nvPr>
        </p:nvSpPr>
        <p:spPr>
          <a:xfrm>
            <a:off x="0" y="0"/>
            <a:ext cx="2945659" cy="498135"/>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a:extLst>
              <a:ext uri="{FF2B5EF4-FFF2-40B4-BE49-F238E27FC236}">
                <a16:creationId xmlns:a16="http://schemas.microsoft.com/office/drawing/2014/main" id="{B5EE25E1-68EB-4F4E-98B2-47EE72E41737}"/>
              </a:ext>
            </a:extLst>
          </p:cNvPr>
          <p:cNvSpPr>
            <a:spLocks noGrp="1"/>
          </p:cNvSpPr>
          <p:nvPr>
            <p:ph type="dt" idx="1"/>
          </p:nvPr>
        </p:nvSpPr>
        <p:spPr>
          <a:xfrm>
            <a:off x="3850443" y="0"/>
            <a:ext cx="2945659" cy="49813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0820BF8-EEFA-4070-A486-9B6C55817315}" type="datetimeFigureOut">
              <a:rPr lang="en-GB"/>
              <a:pPr>
                <a:defRPr/>
              </a:pPr>
              <a:t>20/11/2018</a:t>
            </a:fld>
            <a:endParaRPr lang="en-GB"/>
          </a:p>
        </p:txBody>
      </p:sp>
      <p:sp>
        <p:nvSpPr>
          <p:cNvPr id="4" name="Slide Image Placeholder 3">
            <a:extLst>
              <a:ext uri="{FF2B5EF4-FFF2-40B4-BE49-F238E27FC236}">
                <a16:creationId xmlns:a16="http://schemas.microsoft.com/office/drawing/2014/main" id="{854987F3-9CDB-4C4F-87E2-AA12711B3985}"/>
              </a:ext>
            </a:extLst>
          </p:cNvPr>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1BE31D77-F97B-4EFF-A72B-37824E26DFEA}"/>
              </a:ext>
            </a:extLst>
          </p:cNvPr>
          <p:cNvSpPr>
            <a:spLocks noGrp="1"/>
          </p:cNvSpPr>
          <p:nvPr>
            <p:ph type="body" sz="quarter" idx="3"/>
          </p:nvPr>
        </p:nvSpPr>
        <p:spPr>
          <a:xfrm>
            <a:off x="679768" y="4777958"/>
            <a:ext cx="5438140" cy="3909239"/>
          </a:xfrm>
          <a:prstGeom prst="rect">
            <a:avLst/>
          </a:prstGeom>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6" name="Footer Placeholder 5">
            <a:extLst>
              <a:ext uri="{FF2B5EF4-FFF2-40B4-BE49-F238E27FC236}">
                <a16:creationId xmlns:a16="http://schemas.microsoft.com/office/drawing/2014/main" id="{AC3EFFBD-6BAD-4ABD-81DD-855B5C0B2106}"/>
              </a:ext>
            </a:extLst>
          </p:cNvPr>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a:extLst>
              <a:ext uri="{FF2B5EF4-FFF2-40B4-BE49-F238E27FC236}">
                <a16:creationId xmlns:a16="http://schemas.microsoft.com/office/drawing/2014/main" id="{80E3B6F6-1958-4BE7-AB7B-01CF7D5CBC19}"/>
              </a:ext>
            </a:extLst>
          </p:cNvPr>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662A06AA-89AD-4755-BC21-4D760D08B7DE}"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insert picture">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FF6F5140-1A1C-4BFE-B109-7EE487C70913}"/>
              </a:ext>
            </a:extLst>
          </p:cNvPr>
          <p:cNvSpPr txBox="1">
            <a:spLocks noChangeArrowheads="1"/>
          </p:cNvSpPr>
          <p:nvPr/>
        </p:nvSpPr>
        <p:spPr bwMode="auto">
          <a:xfrm>
            <a:off x="6713538" y="4437063"/>
            <a:ext cx="2244725"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GB" altLang="en-US" sz="1400">
                <a:latin typeface="Arial" panose="020B0604020202020204" pitchFamily="34" charset="0"/>
                <a:cs typeface="Arial" panose="020B0604020202020204" pitchFamily="34" charset="0"/>
              </a:rPr>
              <a:t>Alternative cover design (delete if not used): to insert your picture here, add your picture to the presentation using the menu option ‘Insert &gt; Pictures’. Crop the picture to the space by right-clicking on it and selecting ‘Send to Back’.</a:t>
            </a:r>
          </a:p>
        </p:txBody>
      </p:sp>
      <p:sp>
        <p:nvSpPr>
          <p:cNvPr id="11" name="Title 1"/>
          <p:cNvSpPr>
            <a:spLocks noGrp="1"/>
          </p:cNvSpPr>
          <p:nvPr>
            <p:ph type="ctrTitle"/>
          </p:nvPr>
        </p:nvSpPr>
        <p:spPr>
          <a:xfrm>
            <a:off x="648000" y="2357063"/>
            <a:ext cx="5400000" cy="1080000"/>
          </a:xfrm>
          <a:prstGeom prst="rect">
            <a:avLst/>
          </a:prstGeom>
        </p:spPr>
        <p:txBody>
          <a:bodyPr lIns="72000" tIns="72000" rIns="72000" bIns="72000" anchor="b">
            <a:normAutofit/>
          </a:bodyPr>
          <a:lstStyle>
            <a:lvl1pPr algn="l">
              <a:defRPr sz="50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2" name="Subtitle 2"/>
          <p:cNvSpPr>
            <a:spLocks noGrp="1"/>
          </p:cNvSpPr>
          <p:nvPr>
            <p:ph type="subTitle" idx="1"/>
          </p:nvPr>
        </p:nvSpPr>
        <p:spPr>
          <a:xfrm>
            <a:off x="648000" y="3434932"/>
            <a:ext cx="5400000" cy="540000"/>
          </a:xfrm>
        </p:spPr>
        <p:txBody>
          <a:bodyPr>
            <a:normAutofit/>
          </a:bodyPr>
          <a:lstStyle>
            <a:lvl1pPr marL="0" indent="0" algn="l">
              <a:buNone/>
              <a:defRPr sz="3600" b="1">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ext Placeholder 2"/>
          <p:cNvSpPr>
            <a:spLocks noGrp="1"/>
          </p:cNvSpPr>
          <p:nvPr>
            <p:ph type="body" idx="10"/>
          </p:nvPr>
        </p:nvSpPr>
        <p:spPr>
          <a:xfrm>
            <a:off x="648000" y="5693467"/>
            <a:ext cx="4320000" cy="360000"/>
          </a:xfrm>
        </p:spPr>
        <p:txBody>
          <a:bodyPr>
            <a:normAutofit/>
          </a:bodyPr>
          <a:lstStyle>
            <a:lvl1pPr marL="0" indent="0">
              <a:buNone/>
              <a:defRPr sz="200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19173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no picture">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66E66F70-5019-40E2-B152-E70B15F39B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648000" y="3672000"/>
            <a:ext cx="5400000" cy="540000"/>
          </a:xfrm>
        </p:spPr>
        <p:txBody>
          <a:bodyPr>
            <a:normAutofit/>
          </a:bodyPr>
          <a:lstStyle>
            <a:lvl1pPr marL="0" indent="0" algn="l">
              <a:buNone/>
              <a:defRPr sz="3600" b="1">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Text Placeholder 2"/>
          <p:cNvSpPr>
            <a:spLocks noGrp="1"/>
          </p:cNvSpPr>
          <p:nvPr>
            <p:ph type="body" idx="10"/>
          </p:nvPr>
        </p:nvSpPr>
        <p:spPr>
          <a:xfrm>
            <a:off x="648000" y="5439467"/>
            <a:ext cx="4320000" cy="360000"/>
          </a:xfrm>
        </p:spPr>
        <p:txBody>
          <a:bodyPr>
            <a:normAutofit/>
          </a:bodyPr>
          <a:lstStyle>
            <a:lvl1pPr marL="0" indent="0">
              <a:buNone/>
              <a:defRPr sz="200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Title 1"/>
          <p:cNvSpPr>
            <a:spLocks noGrp="1"/>
          </p:cNvSpPr>
          <p:nvPr>
            <p:ph type="ctrTitle"/>
          </p:nvPr>
        </p:nvSpPr>
        <p:spPr>
          <a:xfrm>
            <a:off x="648000" y="2628000"/>
            <a:ext cx="5400000" cy="1080000"/>
          </a:xfrm>
          <a:prstGeom prst="rect">
            <a:avLst/>
          </a:prstGeom>
        </p:spPr>
        <p:txBody>
          <a:bodyPr lIns="72000" tIns="72000" rIns="72000" bIns="72000" anchor="b">
            <a:normAutofit/>
          </a:bodyPr>
          <a:lstStyle>
            <a:lvl1pPr algn="l">
              <a:defRPr sz="50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10096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large text)">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33A7F16A-1533-4FB2-8936-6C66F55DC2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4000" y="1439999"/>
            <a:ext cx="7956000" cy="4320000"/>
          </a:xfrm>
          <a:prstGeom prst="rect">
            <a:avLst/>
          </a:prstGeom>
        </p:spPr>
        <p:txBody>
          <a:bodyPr lIns="72000" tIns="72000" rIns="72000" bIns="72000">
            <a:noAutofit/>
          </a:bodyPr>
          <a:lstStyle>
            <a:lvl1pPr>
              <a:defRPr sz="3200">
                <a:solidFill>
                  <a:srgbClr val="1D619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Slide Number Placeholder 5">
            <a:extLst>
              <a:ext uri="{FF2B5EF4-FFF2-40B4-BE49-F238E27FC236}">
                <a16:creationId xmlns:a16="http://schemas.microsoft.com/office/drawing/2014/main" id="{EE0B6705-30BC-428A-9F34-2A31CF04A1E0}"/>
              </a:ext>
            </a:extLst>
          </p:cNvPr>
          <p:cNvSpPr>
            <a:spLocks noGrp="1"/>
          </p:cNvSpPr>
          <p:nvPr>
            <p:ph type="sldNum" sz="quarter" idx="10"/>
          </p:nvPr>
        </p:nvSpPr>
        <p:spPr>
          <a:xfrm>
            <a:off x="179388" y="6335713"/>
            <a:ext cx="1549400" cy="252412"/>
          </a:xfrm>
          <a:prstGeom prst="rect">
            <a:avLst/>
          </a:prstGeom>
        </p:spPr>
        <p:txBody>
          <a:bodyPr lIns="72000" tIns="72000" rIns="72000" bIns="72000"/>
          <a:lstStyle>
            <a:lvl1pPr algn="l" eaLnBrk="1" fontAlgn="auto" hangingPunct="1">
              <a:spcBef>
                <a:spcPts val="0"/>
              </a:spcBef>
              <a:spcAft>
                <a:spcPts val="0"/>
              </a:spcAft>
              <a:defRPr b="1" smtClean="0">
                <a:solidFill>
                  <a:schemeClr val="bg1"/>
                </a:solidFill>
                <a:latin typeface="Arial" panose="020B0604020202020204" pitchFamily="34" charset="0"/>
                <a:cs typeface="Arial" panose="020B0604020202020204" pitchFamily="34" charset="0"/>
              </a:defRPr>
            </a:lvl1pPr>
          </a:lstStyle>
          <a:p>
            <a:pPr>
              <a:defRPr/>
            </a:pPr>
            <a:fld id="{292EB394-5815-463E-A57E-CBD4B34049AE}" type="slidenum">
              <a:rPr lang="en-GB"/>
              <a:pPr>
                <a:defRPr/>
              </a:pPr>
              <a:t>‹#›</a:t>
            </a:fld>
            <a:endParaRPr lang="en-GB" dirty="0"/>
          </a:p>
        </p:txBody>
      </p:sp>
      <p:sp>
        <p:nvSpPr>
          <p:cNvPr id="5" name="Footer Placeholder 4">
            <a:extLst>
              <a:ext uri="{FF2B5EF4-FFF2-40B4-BE49-F238E27FC236}">
                <a16:creationId xmlns:a16="http://schemas.microsoft.com/office/drawing/2014/main" id="{51C10ECE-38C0-4189-B343-A5390CF19502}"/>
              </a:ext>
            </a:extLst>
          </p:cNvPr>
          <p:cNvSpPr>
            <a:spLocks noGrp="1"/>
          </p:cNvSpPr>
          <p:nvPr>
            <p:ph type="ftr" sz="quarter" idx="11"/>
          </p:nvPr>
        </p:nvSpPr>
        <p:spPr>
          <a:xfrm>
            <a:off x="4525963" y="6588125"/>
            <a:ext cx="4114800" cy="269875"/>
          </a:xfrm>
          <a:prstGeom prst="rect">
            <a:avLst/>
          </a:prstGeom>
        </p:spPr>
        <p:txBody>
          <a:bodyPr/>
          <a:lstStyle>
            <a:lvl1pPr algn="r" eaLnBrk="1" fontAlgn="auto" hangingPunct="1">
              <a:spcBef>
                <a:spcPts val="0"/>
              </a:spcBef>
              <a:spcAft>
                <a:spcPts val="0"/>
              </a:spcAft>
              <a:defRPr sz="1000" dirty="0" smtClean="0">
                <a:latin typeface="Arial" panose="020B0604020202020204" pitchFamily="34" charset="0"/>
                <a:cs typeface="Arial" panose="020B0604020202020204" pitchFamily="34" charset="0"/>
              </a:defRPr>
            </a:lvl1pPr>
          </a:lstStyle>
          <a:p>
            <a:pPr>
              <a:defRPr/>
            </a:pPr>
            <a:r>
              <a:rPr lang="en-GB"/>
              <a:t>Footer</a:t>
            </a:r>
          </a:p>
        </p:txBody>
      </p:sp>
    </p:spTree>
    <p:extLst>
      <p:ext uri="{BB962C8B-B14F-4D97-AF65-F5344CB8AC3E}">
        <p14:creationId xmlns:p14="http://schemas.microsoft.com/office/powerpoint/2010/main" val="264934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blue)">
    <p:spTree>
      <p:nvGrpSpPr>
        <p:cNvPr id="1" name=""/>
        <p:cNvGrpSpPr/>
        <p:nvPr/>
      </p:nvGrpSpPr>
      <p:grpSpPr>
        <a:xfrm>
          <a:off x="0" y="0"/>
          <a:ext cx="0" cy="0"/>
          <a:chOff x="0" y="0"/>
          <a:chExt cx="0" cy="0"/>
        </a:xfrm>
      </p:grpSpPr>
      <p:pic>
        <p:nvPicPr>
          <p:cNvPr id="8" name="Picture 3">
            <a:extLst>
              <a:ext uri="{FF2B5EF4-FFF2-40B4-BE49-F238E27FC236}">
                <a16:creationId xmlns:a16="http://schemas.microsoft.com/office/drawing/2014/main" id="{8395991B-F2EF-462B-BE31-D7B6E15C5E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p:cNvSpPr>
            <a:spLocks noGrp="1"/>
          </p:cNvSpPr>
          <p:nvPr>
            <p:ph type="body" idx="1"/>
          </p:nvPr>
        </p:nvSpPr>
        <p:spPr>
          <a:xfrm>
            <a:off x="684000" y="1440000"/>
            <a:ext cx="3960000" cy="360000"/>
          </a:xfrm>
        </p:spPr>
        <p:txBody>
          <a:bodyPr>
            <a:norm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9" name="Content Placeholder 3"/>
          <p:cNvSpPr>
            <a:spLocks noGrp="1"/>
          </p:cNvSpPr>
          <p:nvPr>
            <p:ph sz="half" idx="2"/>
          </p:nvPr>
        </p:nvSpPr>
        <p:spPr>
          <a:xfrm>
            <a:off x="684000" y="1800000"/>
            <a:ext cx="3960000" cy="396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p:cNvSpPr>
            <a:spLocks noGrp="1"/>
          </p:cNvSpPr>
          <p:nvPr>
            <p:ph type="body" sz="quarter" idx="3"/>
          </p:nvPr>
        </p:nvSpPr>
        <p:spPr>
          <a:xfrm>
            <a:off x="4679999" y="1440000"/>
            <a:ext cx="3960000" cy="360000"/>
          </a:xfrm>
        </p:spPr>
        <p:txBody>
          <a:bodyPr>
            <a:norm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5"/>
          <p:cNvSpPr>
            <a:spLocks noGrp="1"/>
          </p:cNvSpPr>
          <p:nvPr>
            <p:ph sz="quarter" idx="4"/>
          </p:nvPr>
        </p:nvSpPr>
        <p:spPr>
          <a:xfrm>
            <a:off x="4680000" y="1800000"/>
            <a:ext cx="3960000" cy="396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4"/>
          <p:cNvSpPr>
            <a:spLocks noGrp="1"/>
          </p:cNvSpPr>
          <p:nvPr>
            <p:ph type="title"/>
          </p:nvPr>
        </p:nvSpPr>
        <p:spPr>
          <a:xfrm>
            <a:off x="684000" y="468000"/>
            <a:ext cx="7740000" cy="360000"/>
          </a:xfrm>
          <a:prstGeom prst="rect">
            <a:avLst/>
          </a:prstGeom>
        </p:spPr>
        <p:txBody>
          <a:bodyPr>
            <a:normAutofit fontScale="90000"/>
          </a:bodyPr>
          <a:lstStyle/>
          <a:p>
            <a:r>
              <a:rPr lang="en-US"/>
              <a:t>Click to edit Master title style</a:t>
            </a:r>
            <a:endParaRPr lang="en-GB" dirty="0"/>
          </a:p>
        </p:txBody>
      </p:sp>
      <p:sp>
        <p:nvSpPr>
          <p:cNvPr id="11" name="Slide Number Placeholder 5">
            <a:extLst>
              <a:ext uri="{FF2B5EF4-FFF2-40B4-BE49-F238E27FC236}">
                <a16:creationId xmlns:a16="http://schemas.microsoft.com/office/drawing/2014/main" id="{63E8D565-EB4F-44E0-BC11-19B3240178E0}"/>
              </a:ext>
            </a:extLst>
          </p:cNvPr>
          <p:cNvSpPr>
            <a:spLocks noGrp="1"/>
          </p:cNvSpPr>
          <p:nvPr>
            <p:ph type="sldNum" sz="quarter" idx="10"/>
          </p:nvPr>
        </p:nvSpPr>
        <p:spPr>
          <a:xfrm>
            <a:off x="179388" y="6335713"/>
            <a:ext cx="1549400" cy="252412"/>
          </a:xfrm>
          <a:prstGeom prst="rect">
            <a:avLst/>
          </a:prstGeom>
        </p:spPr>
        <p:txBody>
          <a:bodyPr lIns="72000" tIns="72000" rIns="72000" bIns="72000"/>
          <a:lstStyle>
            <a:lvl1pPr algn="l" eaLnBrk="1" fontAlgn="auto" hangingPunct="1">
              <a:spcBef>
                <a:spcPts val="0"/>
              </a:spcBef>
              <a:spcAft>
                <a:spcPts val="0"/>
              </a:spcAft>
              <a:defRPr b="1" smtClean="0">
                <a:solidFill>
                  <a:schemeClr val="bg1"/>
                </a:solidFill>
                <a:latin typeface="Arial" panose="020B0604020202020204" pitchFamily="34" charset="0"/>
                <a:cs typeface="Arial" panose="020B0604020202020204" pitchFamily="34" charset="0"/>
              </a:defRPr>
            </a:lvl1pPr>
          </a:lstStyle>
          <a:p>
            <a:pPr>
              <a:defRPr/>
            </a:pPr>
            <a:fld id="{C0EE1EF3-4CDB-4F77-B64D-C8750C944FE0}" type="slidenum">
              <a:rPr lang="en-GB"/>
              <a:pPr>
                <a:defRPr/>
              </a:pPr>
              <a:t>‹#›</a:t>
            </a:fld>
            <a:endParaRPr lang="en-GB" dirty="0"/>
          </a:p>
        </p:txBody>
      </p:sp>
      <p:sp>
        <p:nvSpPr>
          <p:cNvPr id="14" name="Footer Placeholder 4">
            <a:extLst>
              <a:ext uri="{FF2B5EF4-FFF2-40B4-BE49-F238E27FC236}">
                <a16:creationId xmlns:a16="http://schemas.microsoft.com/office/drawing/2014/main" id="{ACDDC396-F891-4C1F-A678-21795715214B}"/>
              </a:ext>
            </a:extLst>
          </p:cNvPr>
          <p:cNvSpPr>
            <a:spLocks noGrp="1"/>
          </p:cNvSpPr>
          <p:nvPr>
            <p:ph type="ftr" sz="quarter" idx="11"/>
          </p:nvPr>
        </p:nvSpPr>
        <p:spPr>
          <a:xfrm>
            <a:off x="4525963" y="6588125"/>
            <a:ext cx="4114800" cy="269875"/>
          </a:xfrm>
          <a:prstGeom prst="rect">
            <a:avLst/>
          </a:prstGeom>
        </p:spPr>
        <p:txBody>
          <a:bodyPr/>
          <a:lstStyle>
            <a:lvl1pPr algn="r" eaLnBrk="1" fontAlgn="auto" hangingPunct="1">
              <a:spcBef>
                <a:spcPts val="0"/>
              </a:spcBef>
              <a:spcAft>
                <a:spcPts val="0"/>
              </a:spcAft>
              <a:defRPr sz="1000" dirty="0" smtClean="0">
                <a:latin typeface="Arial" panose="020B0604020202020204" pitchFamily="34" charset="0"/>
                <a:cs typeface="Arial" panose="020B0604020202020204" pitchFamily="34" charset="0"/>
              </a:defRPr>
            </a:lvl1pPr>
          </a:lstStyle>
          <a:p>
            <a:pPr>
              <a:defRPr/>
            </a:pPr>
            <a:r>
              <a:rPr lang="en-GB"/>
              <a:t>Footer</a:t>
            </a:r>
          </a:p>
        </p:txBody>
      </p:sp>
    </p:spTree>
    <p:extLst>
      <p:ext uri="{BB962C8B-B14F-4D97-AF65-F5344CB8AC3E}">
        <p14:creationId xmlns:p14="http://schemas.microsoft.com/office/powerpoint/2010/main" val="2263164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pic>
        <p:nvPicPr>
          <p:cNvPr id="7" name="Picture 3">
            <a:extLst>
              <a:ext uri="{FF2B5EF4-FFF2-40B4-BE49-F238E27FC236}">
                <a16:creationId xmlns:a16="http://schemas.microsoft.com/office/drawing/2014/main" id="{D031D609-9064-4D6B-AA5A-0766753F2B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684000" y="1440000"/>
            <a:ext cx="3960000" cy="360000"/>
          </a:xfrm>
        </p:spPr>
        <p:txBody>
          <a:bodyPr>
            <a:norm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000" y="1800000"/>
            <a:ext cx="3960000" cy="396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79999" y="1440000"/>
            <a:ext cx="3960000" cy="360000"/>
          </a:xfrm>
        </p:spPr>
        <p:txBody>
          <a:bodyPr>
            <a:norm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80000" y="1800000"/>
            <a:ext cx="3960000" cy="396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4"/>
          <p:cNvSpPr>
            <a:spLocks noGrp="1"/>
          </p:cNvSpPr>
          <p:nvPr>
            <p:ph type="title"/>
          </p:nvPr>
        </p:nvSpPr>
        <p:spPr>
          <a:xfrm>
            <a:off x="684000" y="468000"/>
            <a:ext cx="7740000" cy="360000"/>
          </a:xfrm>
          <a:prstGeom prst="rect">
            <a:avLst/>
          </a:prstGeom>
        </p:spPr>
        <p:txBody>
          <a:bodyPr>
            <a:normAutofit fontScale="90000"/>
          </a:bodyPr>
          <a:lstStyle/>
          <a:p>
            <a:r>
              <a:rPr lang="en-US"/>
              <a:t>Click to edit Master title style</a:t>
            </a:r>
            <a:endParaRPr lang="en-GB" dirty="0"/>
          </a:p>
        </p:txBody>
      </p:sp>
      <p:sp>
        <p:nvSpPr>
          <p:cNvPr id="8" name="Slide Number Placeholder 5">
            <a:extLst>
              <a:ext uri="{FF2B5EF4-FFF2-40B4-BE49-F238E27FC236}">
                <a16:creationId xmlns:a16="http://schemas.microsoft.com/office/drawing/2014/main" id="{0AF1ADF9-099F-4EEE-B1DE-F3F1E21D177B}"/>
              </a:ext>
            </a:extLst>
          </p:cNvPr>
          <p:cNvSpPr>
            <a:spLocks noGrp="1"/>
          </p:cNvSpPr>
          <p:nvPr>
            <p:ph type="sldNum" sz="quarter" idx="10"/>
          </p:nvPr>
        </p:nvSpPr>
        <p:spPr>
          <a:xfrm>
            <a:off x="179388" y="6335713"/>
            <a:ext cx="1549400" cy="252412"/>
          </a:xfrm>
          <a:prstGeom prst="rect">
            <a:avLst/>
          </a:prstGeom>
        </p:spPr>
        <p:txBody>
          <a:bodyPr lIns="72000" tIns="72000" rIns="72000" bIns="72000"/>
          <a:lstStyle>
            <a:lvl1pPr algn="l" eaLnBrk="1" fontAlgn="auto" hangingPunct="1">
              <a:spcBef>
                <a:spcPts val="0"/>
              </a:spcBef>
              <a:spcAft>
                <a:spcPts val="0"/>
              </a:spcAft>
              <a:defRPr b="1" smtClean="0">
                <a:solidFill>
                  <a:schemeClr val="bg1"/>
                </a:solidFill>
                <a:latin typeface="Arial" panose="020B0604020202020204" pitchFamily="34" charset="0"/>
                <a:cs typeface="Arial" panose="020B0604020202020204" pitchFamily="34" charset="0"/>
              </a:defRPr>
            </a:lvl1pPr>
          </a:lstStyle>
          <a:p>
            <a:pPr>
              <a:defRPr/>
            </a:pPr>
            <a:fld id="{96B4F213-0975-460F-AA97-2F0190CCDE26}" type="slidenum">
              <a:rPr lang="en-GB"/>
              <a:pPr>
                <a:defRPr/>
              </a:pPr>
              <a:t>‹#›</a:t>
            </a:fld>
            <a:endParaRPr lang="en-GB" dirty="0"/>
          </a:p>
        </p:txBody>
      </p:sp>
      <p:sp>
        <p:nvSpPr>
          <p:cNvPr id="10" name="Footer Placeholder 4">
            <a:extLst>
              <a:ext uri="{FF2B5EF4-FFF2-40B4-BE49-F238E27FC236}">
                <a16:creationId xmlns:a16="http://schemas.microsoft.com/office/drawing/2014/main" id="{8F088806-E3B6-4816-B66D-8914CDAFDABF}"/>
              </a:ext>
            </a:extLst>
          </p:cNvPr>
          <p:cNvSpPr>
            <a:spLocks noGrp="1"/>
          </p:cNvSpPr>
          <p:nvPr>
            <p:ph type="ftr" sz="quarter" idx="11"/>
          </p:nvPr>
        </p:nvSpPr>
        <p:spPr>
          <a:xfrm>
            <a:off x="4525963" y="6588125"/>
            <a:ext cx="4114800" cy="269875"/>
          </a:xfrm>
          <a:prstGeom prst="rect">
            <a:avLst/>
          </a:prstGeom>
        </p:spPr>
        <p:txBody>
          <a:bodyPr/>
          <a:lstStyle>
            <a:lvl1pPr algn="r" eaLnBrk="1" fontAlgn="auto" hangingPunct="1">
              <a:spcBef>
                <a:spcPts val="0"/>
              </a:spcBef>
              <a:spcAft>
                <a:spcPts val="0"/>
              </a:spcAft>
              <a:defRPr sz="1000" dirty="0" smtClean="0">
                <a:latin typeface="Arial" panose="020B0604020202020204" pitchFamily="34" charset="0"/>
                <a:cs typeface="Arial" panose="020B0604020202020204" pitchFamily="34" charset="0"/>
              </a:defRPr>
            </a:lvl1pPr>
          </a:lstStyle>
          <a:p>
            <a:pPr>
              <a:defRPr/>
            </a:pPr>
            <a:r>
              <a:rPr lang="en-GB"/>
              <a:t>Footer</a:t>
            </a:r>
          </a:p>
        </p:txBody>
      </p:sp>
    </p:spTree>
    <p:extLst>
      <p:ext uri="{BB962C8B-B14F-4D97-AF65-F5344CB8AC3E}">
        <p14:creationId xmlns:p14="http://schemas.microsoft.com/office/powerpoint/2010/main" val="3579363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hexagon)">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48A923D8-72DD-4378-99F1-71392FA808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a:spLocks noGrp="1"/>
          </p:cNvSpPr>
          <p:nvPr>
            <p:ph sz="half" idx="2"/>
          </p:nvPr>
        </p:nvSpPr>
        <p:spPr>
          <a:xfrm>
            <a:off x="3132000" y="1404000"/>
            <a:ext cx="2880000" cy="468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p:cNvSpPr>
            <a:spLocks noGrp="1"/>
          </p:cNvSpPr>
          <p:nvPr>
            <p:ph type="title"/>
          </p:nvPr>
        </p:nvSpPr>
        <p:spPr>
          <a:xfrm>
            <a:off x="684000" y="468000"/>
            <a:ext cx="7740000" cy="360000"/>
          </a:xfrm>
          <a:prstGeom prst="rect">
            <a:avLst/>
          </a:prstGeom>
        </p:spPr>
        <p:txBody>
          <a:bodyPr>
            <a:normAutofit fontScale="90000"/>
          </a:bodyPr>
          <a:lstStyle/>
          <a:p>
            <a:r>
              <a:rPr lang="en-US"/>
              <a:t>Click to edit Master title style</a:t>
            </a:r>
            <a:endParaRPr lang="en-GB" dirty="0"/>
          </a:p>
        </p:txBody>
      </p:sp>
      <p:sp>
        <p:nvSpPr>
          <p:cNvPr id="7" name="Slide Number Placeholder 5">
            <a:extLst>
              <a:ext uri="{FF2B5EF4-FFF2-40B4-BE49-F238E27FC236}">
                <a16:creationId xmlns:a16="http://schemas.microsoft.com/office/drawing/2014/main" id="{FE803C51-2399-427E-832E-81D4F2490224}"/>
              </a:ext>
            </a:extLst>
          </p:cNvPr>
          <p:cNvSpPr>
            <a:spLocks noGrp="1"/>
          </p:cNvSpPr>
          <p:nvPr>
            <p:ph type="sldNum" sz="quarter" idx="10"/>
          </p:nvPr>
        </p:nvSpPr>
        <p:spPr>
          <a:xfrm>
            <a:off x="179388" y="6335713"/>
            <a:ext cx="1549400" cy="252412"/>
          </a:xfrm>
          <a:prstGeom prst="rect">
            <a:avLst/>
          </a:prstGeom>
        </p:spPr>
        <p:txBody>
          <a:bodyPr lIns="72000" tIns="72000" rIns="72000" bIns="72000"/>
          <a:lstStyle>
            <a:lvl1pPr algn="l" eaLnBrk="1" fontAlgn="auto" hangingPunct="1">
              <a:spcBef>
                <a:spcPts val="0"/>
              </a:spcBef>
              <a:spcAft>
                <a:spcPts val="0"/>
              </a:spcAft>
              <a:defRPr b="1" smtClean="0">
                <a:solidFill>
                  <a:schemeClr val="bg1"/>
                </a:solidFill>
                <a:latin typeface="Arial" panose="020B0604020202020204" pitchFamily="34" charset="0"/>
                <a:cs typeface="Arial" panose="020B0604020202020204" pitchFamily="34" charset="0"/>
              </a:defRPr>
            </a:lvl1pPr>
          </a:lstStyle>
          <a:p>
            <a:pPr>
              <a:defRPr/>
            </a:pPr>
            <a:fld id="{0C92B753-6441-4842-A234-9958DF7A09EA}" type="slidenum">
              <a:rPr lang="en-GB"/>
              <a:pPr>
                <a:defRPr/>
              </a:pPr>
              <a:t>‹#›</a:t>
            </a:fld>
            <a:endParaRPr lang="en-GB" dirty="0"/>
          </a:p>
        </p:txBody>
      </p:sp>
      <p:sp>
        <p:nvSpPr>
          <p:cNvPr id="8" name="Footer Placeholder 4">
            <a:extLst>
              <a:ext uri="{FF2B5EF4-FFF2-40B4-BE49-F238E27FC236}">
                <a16:creationId xmlns:a16="http://schemas.microsoft.com/office/drawing/2014/main" id="{CACE7D1B-8B8F-4C02-AE30-D7143C14D7FF}"/>
              </a:ext>
            </a:extLst>
          </p:cNvPr>
          <p:cNvSpPr>
            <a:spLocks noGrp="1"/>
          </p:cNvSpPr>
          <p:nvPr>
            <p:ph type="ftr" sz="quarter" idx="11"/>
          </p:nvPr>
        </p:nvSpPr>
        <p:spPr>
          <a:xfrm>
            <a:off x="4525963" y="6588125"/>
            <a:ext cx="4114800" cy="269875"/>
          </a:xfrm>
          <a:prstGeom prst="rect">
            <a:avLst/>
          </a:prstGeom>
        </p:spPr>
        <p:txBody>
          <a:bodyPr/>
          <a:lstStyle>
            <a:lvl1pPr algn="r" eaLnBrk="1" fontAlgn="auto" hangingPunct="1">
              <a:spcBef>
                <a:spcPts val="0"/>
              </a:spcBef>
              <a:spcAft>
                <a:spcPts val="0"/>
              </a:spcAft>
              <a:defRPr sz="1000" dirty="0" smtClean="0">
                <a:latin typeface="Arial" panose="020B0604020202020204" pitchFamily="34" charset="0"/>
                <a:cs typeface="Arial" panose="020B0604020202020204" pitchFamily="34" charset="0"/>
              </a:defRPr>
            </a:lvl1pPr>
          </a:lstStyle>
          <a:p>
            <a:pPr>
              <a:defRPr/>
            </a:pPr>
            <a:r>
              <a:rPr lang="en-GB"/>
              <a:t>Footer</a:t>
            </a:r>
          </a:p>
        </p:txBody>
      </p:sp>
    </p:spTree>
    <p:extLst>
      <p:ext uri="{BB962C8B-B14F-4D97-AF65-F5344CB8AC3E}">
        <p14:creationId xmlns:p14="http://schemas.microsoft.com/office/powerpoint/2010/main" val="13273236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a16="http://schemas.microsoft.com/office/drawing/2014/main" id="{F1327580-CBF4-4581-814F-F06F652F4CCC}"/>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72000" rIns="72000" bIns="7200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hf hdr="0" ftr="0" dt="0"/>
  <p:txStyles>
    <p:titleStyle>
      <a:lvl1pPr algn="l" rtl="0" eaLnBrk="1" fontAlgn="base" hangingPunct="1">
        <a:lnSpc>
          <a:spcPct val="90000"/>
        </a:lnSpc>
        <a:spcBef>
          <a:spcPct val="0"/>
        </a:spcBef>
        <a:spcAft>
          <a:spcPct val="0"/>
        </a:spcAft>
        <a:defRPr sz="2000" b="1" kern="1200">
          <a:solidFill>
            <a:srgbClr val="1D619D"/>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2000" b="1">
          <a:solidFill>
            <a:srgbClr val="1D619D"/>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2000" b="1">
          <a:solidFill>
            <a:srgbClr val="1D619D"/>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2000" b="1">
          <a:solidFill>
            <a:srgbClr val="1D619D"/>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2000" b="1">
          <a:solidFill>
            <a:srgbClr val="1D619D"/>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2000" b="1">
          <a:solidFill>
            <a:srgbClr val="1D619D"/>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2000" b="1">
          <a:solidFill>
            <a:srgbClr val="1D619D"/>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2000" b="1">
          <a:solidFill>
            <a:srgbClr val="1D619D"/>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2000" b="1">
          <a:solidFill>
            <a:srgbClr val="1D619D"/>
          </a:solidFill>
          <a:latin typeface="Arial" panose="020B0604020202020204" pitchFamily="34" charset="0"/>
          <a:cs typeface="Arial" panose="020B0604020202020204" pitchFamily="34" charset="0"/>
        </a:defRPr>
      </a:lvl9pPr>
    </p:titleStyle>
    <p:bodyStyle>
      <a:lvl1pPr algn="l" rtl="0" eaLnBrk="1" fontAlgn="base" hangingPunct="1">
        <a:lnSpc>
          <a:spcPct val="90000"/>
        </a:lnSpc>
        <a:spcBef>
          <a:spcPts val="1000"/>
        </a:spcBef>
        <a:spcAft>
          <a:spcPct val="0"/>
        </a:spcAft>
        <a:buFont typeface="Arial" panose="020B0604020202020204" pitchFamily="34" charset="0"/>
        <a:defRPr sz="1100" kern="1200">
          <a:solidFill>
            <a:schemeClr val="tx1"/>
          </a:solidFill>
          <a:latin typeface="Arial" panose="020B0604020202020204" pitchFamily="34" charset="0"/>
          <a:ea typeface="+mn-ea"/>
          <a:cs typeface="Arial" panose="020B0604020202020204" pitchFamily="34" charset="0"/>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14180EF-E23C-4AB0-A1B3-72FD463217F2}"/>
              </a:ext>
            </a:extLst>
          </p:cNvPr>
          <p:cNvSpPr>
            <a:spLocks noGrp="1"/>
          </p:cNvSpPr>
          <p:nvPr>
            <p:ph type="subTitle" idx="1"/>
          </p:nvPr>
        </p:nvSpPr>
        <p:spPr>
          <a:xfrm>
            <a:off x="647700" y="3671888"/>
            <a:ext cx="5400675" cy="539750"/>
          </a:xfrm>
        </p:spPr>
        <p:txBody>
          <a:bodyPr rtlCol="0">
            <a:normAutofit fontScale="47500" lnSpcReduction="20000"/>
          </a:bodyPr>
          <a:lstStyle/>
          <a:p>
            <a:pPr fontAlgn="auto">
              <a:spcAft>
                <a:spcPts val="0"/>
              </a:spcAft>
              <a:defRPr/>
            </a:pPr>
            <a:r>
              <a:rPr lang="en-GB" dirty="0"/>
              <a:t>Implicit and Explicit Output and Loops in SAS</a:t>
            </a:r>
          </a:p>
        </p:txBody>
      </p:sp>
      <p:sp>
        <p:nvSpPr>
          <p:cNvPr id="3" name="Text Placeholder 2">
            <a:extLst>
              <a:ext uri="{FF2B5EF4-FFF2-40B4-BE49-F238E27FC236}">
                <a16:creationId xmlns:a16="http://schemas.microsoft.com/office/drawing/2014/main" id="{93532E71-5B46-40FF-BAE2-991EF7BBA792}"/>
              </a:ext>
            </a:extLst>
          </p:cNvPr>
          <p:cNvSpPr>
            <a:spLocks noGrp="1"/>
          </p:cNvSpPr>
          <p:nvPr>
            <p:ph type="body" idx="10"/>
          </p:nvPr>
        </p:nvSpPr>
        <p:spPr>
          <a:xfrm>
            <a:off x="647700" y="5438775"/>
            <a:ext cx="8191500" cy="360363"/>
          </a:xfrm>
        </p:spPr>
        <p:txBody>
          <a:bodyPr rtlCol="0">
            <a:normAutofit fontScale="70000" lnSpcReduction="20000"/>
          </a:bodyPr>
          <a:lstStyle/>
          <a:p>
            <a:pPr fontAlgn="auto">
              <a:spcAft>
                <a:spcPts val="0"/>
              </a:spcAft>
              <a:defRPr/>
            </a:pPr>
            <a:r>
              <a:rPr lang="en-GB" dirty="0"/>
              <a:t>Paul Tuxworth, ‘Analytical Ambassador to Birmingham’, OPG Analysis, Income Analysis, FSAS</a:t>
            </a:r>
          </a:p>
        </p:txBody>
      </p:sp>
      <p:sp>
        <p:nvSpPr>
          <p:cNvPr id="9220" name="Title 3">
            <a:extLst>
              <a:ext uri="{FF2B5EF4-FFF2-40B4-BE49-F238E27FC236}">
                <a16:creationId xmlns:a16="http://schemas.microsoft.com/office/drawing/2014/main" id="{741431CC-2155-4C63-B9D8-7AC2A446A0E8}"/>
              </a:ext>
            </a:extLst>
          </p:cNvPr>
          <p:cNvSpPr>
            <a:spLocks noGrp="1"/>
          </p:cNvSpPr>
          <p:nvPr>
            <p:ph type="ctrTitle"/>
          </p:nvPr>
        </p:nvSpPr>
        <p:spPr bwMode="auto">
          <a:xfrm>
            <a:off x="647700" y="2627313"/>
            <a:ext cx="5400675" cy="1081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normAutofit fontScale="90000"/>
          </a:bodyPr>
          <a:lstStyle/>
          <a:p>
            <a:r>
              <a:rPr lang="en-GB" altLang="en-US" dirty="0"/>
              <a:t>Coffee and Coding – November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F03915-9651-4C4B-BAF7-3CF1D3262B60}"/>
              </a:ext>
            </a:extLst>
          </p:cNvPr>
          <p:cNvSpPr>
            <a:spLocks noGrp="1"/>
          </p:cNvSpPr>
          <p:nvPr>
            <p:ph sz="half" idx="2"/>
          </p:nvPr>
        </p:nvSpPr>
        <p:spPr>
          <a:xfrm>
            <a:off x="684000" y="1020824"/>
            <a:ext cx="7740001" cy="4680000"/>
          </a:xfrm>
        </p:spPr>
        <p:txBody>
          <a:bodyPr/>
          <a:lstStyle/>
          <a:p>
            <a:r>
              <a:rPr lang="en-GB" dirty="0">
                <a:solidFill>
                  <a:schemeClr val="accent6">
                    <a:lumMod val="50000"/>
                  </a:schemeClr>
                </a:solidFill>
              </a:rPr>
              <a:t>This particular “1</a:t>
            </a:r>
            <a:r>
              <a:rPr lang="en-GB" baseline="30000" dirty="0">
                <a:solidFill>
                  <a:schemeClr val="accent6">
                    <a:lumMod val="50000"/>
                  </a:schemeClr>
                </a:solidFill>
              </a:rPr>
              <a:t>st</a:t>
            </a:r>
            <a:r>
              <a:rPr lang="en-GB" dirty="0">
                <a:solidFill>
                  <a:schemeClr val="accent6">
                    <a:lumMod val="50000"/>
                  </a:schemeClr>
                </a:solidFill>
              </a:rPr>
              <a:t> PUT” is before the SET statement, so SCORE variable is missing, TOTAL initialised as zero</a:t>
            </a:r>
          </a:p>
          <a:p>
            <a:r>
              <a:rPr lang="en-GB" dirty="0"/>
              <a:t>1st PUT ID=  SCORE=. TOTAL=0 _ERROR_=0 _N_=1</a:t>
            </a:r>
          </a:p>
          <a:p>
            <a:r>
              <a:rPr lang="en-GB" dirty="0">
                <a:solidFill>
                  <a:schemeClr val="accent6">
                    <a:lumMod val="50000"/>
                  </a:schemeClr>
                </a:solidFill>
              </a:rPr>
              <a:t>This particular “2</a:t>
            </a:r>
            <a:r>
              <a:rPr lang="en-GB" baseline="30000" dirty="0">
                <a:solidFill>
                  <a:schemeClr val="accent6">
                    <a:lumMod val="50000"/>
                  </a:schemeClr>
                </a:solidFill>
              </a:rPr>
              <a:t>nd</a:t>
            </a:r>
            <a:r>
              <a:rPr lang="en-GB" dirty="0">
                <a:solidFill>
                  <a:schemeClr val="accent6">
                    <a:lumMod val="50000"/>
                  </a:schemeClr>
                </a:solidFill>
              </a:rPr>
              <a:t> PUT” is after the first observation has been read</a:t>
            </a:r>
          </a:p>
          <a:p>
            <a:r>
              <a:rPr lang="en-GB" dirty="0"/>
              <a:t>2nd PUT ID=A01 SCORE=3 TOTAL=0 _ERROR_=0 _N_=1</a:t>
            </a:r>
          </a:p>
          <a:p>
            <a:r>
              <a:rPr lang="en-GB" dirty="0">
                <a:solidFill>
                  <a:schemeClr val="accent6">
                    <a:lumMod val="50000"/>
                  </a:schemeClr>
                </a:solidFill>
              </a:rPr>
              <a:t>Here TOTAL has been incremented by SCORE from the first observation</a:t>
            </a:r>
          </a:p>
          <a:p>
            <a:r>
              <a:rPr lang="en-GB" dirty="0"/>
              <a:t>3rd PUT ID=A01 SCORE=3 TOTAL=3 _ERROR_=0 _N_=1</a:t>
            </a:r>
          </a:p>
          <a:p>
            <a:r>
              <a:rPr lang="en-GB" dirty="0">
                <a:solidFill>
                  <a:schemeClr val="accent6">
                    <a:lumMod val="50000"/>
                  </a:schemeClr>
                </a:solidFill>
              </a:rPr>
              <a:t>SCORE is not missing, so record is output to the output data set</a:t>
            </a:r>
          </a:p>
          <a:p>
            <a:r>
              <a:rPr lang="en-GB" dirty="0"/>
              <a:t>4th PUT ID=A01 SCORE=3 TOTAL=3 _ERROR_=0 _N_=1</a:t>
            </a:r>
          </a:p>
          <a:p>
            <a:r>
              <a:rPr lang="en-GB" dirty="0">
                <a:solidFill>
                  <a:schemeClr val="accent6">
                    <a:lumMod val="50000"/>
                  </a:schemeClr>
                </a:solidFill>
              </a:rPr>
              <a:t>Once again, before SET statement, so values of variable unchanged, however now onto 2</a:t>
            </a:r>
            <a:r>
              <a:rPr lang="en-GB" baseline="30000" dirty="0">
                <a:solidFill>
                  <a:schemeClr val="accent6">
                    <a:lumMod val="50000"/>
                  </a:schemeClr>
                </a:solidFill>
              </a:rPr>
              <a:t>nd</a:t>
            </a:r>
            <a:r>
              <a:rPr lang="en-GB" dirty="0">
                <a:solidFill>
                  <a:schemeClr val="accent6">
                    <a:lumMod val="50000"/>
                  </a:schemeClr>
                </a:solidFill>
              </a:rPr>
              <a:t> observation</a:t>
            </a:r>
          </a:p>
          <a:p>
            <a:r>
              <a:rPr lang="en-GB" dirty="0"/>
              <a:t>1st PUT ID=A01 SCORE=3 TOTAL=3 _ERROR_=0 _N_=2</a:t>
            </a:r>
          </a:p>
          <a:p>
            <a:r>
              <a:rPr lang="en-GB" dirty="0"/>
              <a:t>2nd PUT ID=A02 SCORE=. TOTAL=3 _ERROR_=0 _N_=2</a:t>
            </a:r>
          </a:p>
          <a:p>
            <a:r>
              <a:rPr lang="en-GB" dirty="0"/>
              <a:t>3rd PUT ID=A02 SCORE=. TOTAL=3 _ERROR_=0 _N_=2</a:t>
            </a:r>
          </a:p>
          <a:p>
            <a:r>
              <a:rPr lang="en-GB" dirty="0">
                <a:solidFill>
                  <a:schemeClr val="accent6">
                    <a:lumMod val="50000"/>
                  </a:schemeClr>
                </a:solidFill>
              </a:rPr>
              <a:t>As SCORE is missing, there’s no “4</a:t>
            </a:r>
            <a:r>
              <a:rPr lang="en-GB" baseline="30000" dirty="0">
                <a:solidFill>
                  <a:schemeClr val="accent6">
                    <a:lumMod val="50000"/>
                  </a:schemeClr>
                </a:solidFill>
              </a:rPr>
              <a:t>th</a:t>
            </a:r>
            <a:r>
              <a:rPr lang="en-GB" dirty="0">
                <a:solidFill>
                  <a:schemeClr val="accent6">
                    <a:lumMod val="50000"/>
                  </a:schemeClr>
                </a:solidFill>
              </a:rPr>
              <a:t> PUT” as </a:t>
            </a:r>
            <a:r>
              <a:rPr lang="en-GB" dirty="0" err="1">
                <a:solidFill>
                  <a:schemeClr val="accent6">
                    <a:lumMod val="50000"/>
                  </a:schemeClr>
                </a:solidFill>
              </a:rPr>
              <a:t>subsetting</a:t>
            </a:r>
            <a:r>
              <a:rPr lang="en-GB" dirty="0">
                <a:solidFill>
                  <a:schemeClr val="accent6">
                    <a:lumMod val="50000"/>
                  </a:schemeClr>
                </a:solidFill>
              </a:rPr>
              <a:t> IF excludes this record from output</a:t>
            </a:r>
          </a:p>
          <a:p>
            <a:r>
              <a:rPr lang="en-GB" dirty="0"/>
              <a:t>1st PUT ID=A02 SCORE=. TOTAL=3 _ERROR_=0 _N_=3</a:t>
            </a:r>
          </a:p>
          <a:p>
            <a:r>
              <a:rPr lang="en-GB" dirty="0"/>
              <a:t>2nd PUT ID=A03 SCORE=4 TOTAL=3 _ERROR_=0 _N_=3</a:t>
            </a:r>
          </a:p>
          <a:p>
            <a:r>
              <a:rPr lang="en-GB" dirty="0"/>
              <a:t>3rd PUT ID=A03 SCORE=4 TOTAL=7 _ERROR_=0 _N_=3</a:t>
            </a:r>
          </a:p>
          <a:p>
            <a:r>
              <a:rPr lang="en-GB" dirty="0"/>
              <a:t>4th PUT ID=A03 SCORE=4 TOTAL=7 _ERROR_=0 _N_=3</a:t>
            </a:r>
          </a:p>
          <a:p>
            <a:r>
              <a:rPr lang="en-GB" dirty="0">
                <a:solidFill>
                  <a:schemeClr val="accent6">
                    <a:lumMod val="50000"/>
                  </a:schemeClr>
                </a:solidFill>
              </a:rPr>
              <a:t>This is this final occurrence of a PUT statement, as we have reached the end of the dataset named in the SET statement</a:t>
            </a:r>
          </a:p>
          <a:p>
            <a:r>
              <a:rPr lang="en-GB" dirty="0"/>
              <a:t>1st PUT ID=A03 SCORE=4 TOTAL=7 _ERROR_=0 _N_=4</a:t>
            </a:r>
          </a:p>
        </p:txBody>
      </p:sp>
      <p:sp>
        <p:nvSpPr>
          <p:cNvPr id="3" name="Title 2">
            <a:extLst>
              <a:ext uri="{FF2B5EF4-FFF2-40B4-BE49-F238E27FC236}">
                <a16:creationId xmlns:a16="http://schemas.microsoft.com/office/drawing/2014/main" id="{2DB1E070-630A-43AF-AF85-62BF26F308A4}"/>
              </a:ext>
            </a:extLst>
          </p:cNvPr>
          <p:cNvSpPr>
            <a:spLocks noGrp="1"/>
          </p:cNvSpPr>
          <p:nvPr>
            <p:ph type="title"/>
          </p:nvPr>
        </p:nvSpPr>
        <p:spPr/>
        <p:txBody>
          <a:bodyPr/>
          <a:lstStyle/>
          <a:p>
            <a:r>
              <a:rPr lang="en-GB" dirty="0"/>
              <a:t>This is an extract from the SAS log (with my comments in </a:t>
            </a:r>
            <a:r>
              <a:rPr lang="en-GB" dirty="0">
                <a:solidFill>
                  <a:schemeClr val="accent6">
                    <a:lumMod val="50000"/>
                  </a:schemeClr>
                </a:solidFill>
              </a:rPr>
              <a:t>green</a:t>
            </a:r>
            <a:r>
              <a:rPr lang="en-GB" dirty="0"/>
              <a:t>)</a:t>
            </a:r>
          </a:p>
        </p:txBody>
      </p:sp>
      <p:sp>
        <p:nvSpPr>
          <p:cNvPr id="4" name="Slide Number Placeholder 3">
            <a:extLst>
              <a:ext uri="{FF2B5EF4-FFF2-40B4-BE49-F238E27FC236}">
                <a16:creationId xmlns:a16="http://schemas.microsoft.com/office/drawing/2014/main" id="{434CCBDC-1913-40C6-A785-4236D8057CEE}"/>
              </a:ext>
            </a:extLst>
          </p:cNvPr>
          <p:cNvSpPr>
            <a:spLocks noGrp="1"/>
          </p:cNvSpPr>
          <p:nvPr>
            <p:ph type="sldNum" sz="quarter" idx="10"/>
          </p:nvPr>
        </p:nvSpPr>
        <p:spPr/>
        <p:txBody>
          <a:bodyPr/>
          <a:lstStyle/>
          <a:p>
            <a:pPr>
              <a:defRPr/>
            </a:pPr>
            <a:fld id="{0C92B753-6441-4842-A234-9958DF7A09EA}" type="slidenum">
              <a:rPr lang="en-GB" smtClean="0"/>
              <a:pPr>
                <a:defRPr/>
              </a:pPr>
              <a:t>10</a:t>
            </a:fld>
            <a:endParaRPr lang="en-GB" dirty="0"/>
          </a:p>
        </p:txBody>
      </p:sp>
    </p:spTree>
    <p:extLst>
      <p:ext uri="{BB962C8B-B14F-4D97-AF65-F5344CB8AC3E}">
        <p14:creationId xmlns:p14="http://schemas.microsoft.com/office/powerpoint/2010/main" val="87780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E12D7F-C749-4DAC-87A9-BA16C6A170FC}"/>
              </a:ext>
            </a:extLst>
          </p:cNvPr>
          <p:cNvSpPr>
            <a:spLocks noGrp="1"/>
          </p:cNvSpPr>
          <p:nvPr>
            <p:ph sz="half" idx="2"/>
          </p:nvPr>
        </p:nvSpPr>
        <p:spPr>
          <a:xfrm>
            <a:off x="684000" y="1404000"/>
            <a:ext cx="7740000" cy="4680000"/>
          </a:xfrm>
        </p:spPr>
        <p:txBody>
          <a:bodyPr/>
          <a:lstStyle/>
          <a:p>
            <a:r>
              <a:rPr lang="en-GB" sz="1600" dirty="0"/>
              <a:t>Keep observations only when SCORE is not missing and cumulate total - Look at SAS log </a:t>
            </a:r>
          </a:p>
          <a:p>
            <a:r>
              <a:rPr lang="en-GB" sz="1600" dirty="0" err="1"/>
              <a:t>Obs</a:t>
            </a:r>
            <a:r>
              <a:rPr lang="en-GB" sz="1600" dirty="0"/>
              <a:t>    ID     SCORE   TOTAL </a:t>
            </a:r>
          </a:p>
          <a:p>
            <a:r>
              <a:rPr lang="en-GB" sz="1600" dirty="0"/>
              <a:t>1        A01             3            3 </a:t>
            </a:r>
          </a:p>
          <a:p>
            <a:r>
              <a:rPr lang="en-GB" sz="1600" dirty="0"/>
              <a:t>2        A03             4            7 </a:t>
            </a:r>
          </a:p>
          <a:p>
            <a:endParaRPr lang="en-GB" dirty="0"/>
          </a:p>
        </p:txBody>
      </p:sp>
      <p:sp>
        <p:nvSpPr>
          <p:cNvPr id="3" name="Title 2">
            <a:extLst>
              <a:ext uri="{FF2B5EF4-FFF2-40B4-BE49-F238E27FC236}">
                <a16:creationId xmlns:a16="http://schemas.microsoft.com/office/drawing/2014/main" id="{5D660368-BE79-44BF-9088-970EF99F183E}"/>
              </a:ext>
            </a:extLst>
          </p:cNvPr>
          <p:cNvSpPr>
            <a:spLocks noGrp="1"/>
          </p:cNvSpPr>
          <p:nvPr>
            <p:ph type="title"/>
          </p:nvPr>
        </p:nvSpPr>
        <p:spPr/>
        <p:txBody>
          <a:bodyPr/>
          <a:lstStyle/>
          <a:p>
            <a:r>
              <a:rPr lang="en-GB" dirty="0"/>
              <a:t>The PUT statements make no difference to the final output (set ex3_4b)</a:t>
            </a:r>
          </a:p>
        </p:txBody>
      </p:sp>
      <p:sp>
        <p:nvSpPr>
          <p:cNvPr id="4" name="Slide Number Placeholder 3">
            <a:extLst>
              <a:ext uri="{FF2B5EF4-FFF2-40B4-BE49-F238E27FC236}">
                <a16:creationId xmlns:a16="http://schemas.microsoft.com/office/drawing/2014/main" id="{0CA5490F-B7D0-48D3-8AA9-E83F3CD37542}"/>
              </a:ext>
            </a:extLst>
          </p:cNvPr>
          <p:cNvSpPr>
            <a:spLocks noGrp="1"/>
          </p:cNvSpPr>
          <p:nvPr>
            <p:ph type="sldNum" sz="quarter" idx="10"/>
          </p:nvPr>
        </p:nvSpPr>
        <p:spPr/>
        <p:txBody>
          <a:bodyPr/>
          <a:lstStyle/>
          <a:p>
            <a:pPr>
              <a:defRPr/>
            </a:pPr>
            <a:fld id="{0C92B753-6441-4842-A234-9958DF7A09EA}" type="slidenum">
              <a:rPr lang="en-GB" smtClean="0"/>
              <a:pPr>
                <a:defRPr/>
              </a:pPr>
              <a:t>11</a:t>
            </a:fld>
            <a:endParaRPr lang="en-GB" dirty="0"/>
          </a:p>
        </p:txBody>
      </p:sp>
    </p:spTree>
    <p:extLst>
      <p:ext uri="{BB962C8B-B14F-4D97-AF65-F5344CB8AC3E}">
        <p14:creationId xmlns:p14="http://schemas.microsoft.com/office/powerpoint/2010/main" val="2951518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17CD68-A447-4E92-AC4F-B510FDDDBDF0}"/>
              </a:ext>
            </a:extLst>
          </p:cNvPr>
          <p:cNvSpPr>
            <a:spLocks noGrp="1"/>
          </p:cNvSpPr>
          <p:nvPr>
            <p:ph sz="half" idx="2"/>
          </p:nvPr>
        </p:nvSpPr>
        <p:spPr>
          <a:xfrm>
            <a:off x="557349" y="1404000"/>
            <a:ext cx="7950925" cy="4680000"/>
          </a:xfrm>
        </p:spPr>
        <p:txBody>
          <a:bodyPr/>
          <a:lstStyle/>
          <a:p>
            <a:pPr marL="285750" indent="-285750">
              <a:buFont typeface="Arial" panose="020B0604020202020204" pitchFamily="34" charset="0"/>
              <a:buChar char="•"/>
            </a:pPr>
            <a:r>
              <a:rPr lang="en-GB" sz="1600" dirty="0"/>
              <a:t>Sometimes we work with data that can have more than one measurement per subject</a:t>
            </a:r>
          </a:p>
          <a:p>
            <a:pPr marL="971550" lvl="1" indent="-285750"/>
            <a:r>
              <a:rPr lang="en-GB" sz="1600" dirty="0"/>
              <a:t>For example, one student can have test scores in more than one test</a:t>
            </a:r>
          </a:p>
          <a:p>
            <a:pPr marL="971550" lvl="1" indent="-285750"/>
            <a:r>
              <a:rPr lang="en-GB" sz="1600" dirty="0"/>
              <a:t>This is called </a:t>
            </a:r>
            <a:r>
              <a:rPr lang="en-GB" sz="1600" i="1" dirty="0"/>
              <a:t>longitudinal</a:t>
            </a:r>
            <a:r>
              <a:rPr lang="en-GB" sz="1600" dirty="0"/>
              <a:t> data </a:t>
            </a:r>
          </a:p>
          <a:p>
            <a:pPr marL="285750" indent="-285750">
              <a:buFont typeface="Arial" panose="020B0604020202020204" pitchFamily="34" charset="0"/>
              <a:buChar char="•"/>
            </a:pPr>
            <a:r>
              <a:rPr lang="en-GB" sz="1600" dirty="0"/>
              <a:t>Applications that involve longitudinal data often require identifying the beginning or end of measurement for each subject</a:t>
            </a:r>
          </a:p>
          <a:p>
            <a:pPr marL="285750" indent="-285750">
              <a:buFont typeface="Arial" panose="020B0604020202020204" pitchFamily="34" charset="0"/>
              <a:buChar char="•"/>
            </a:pPr>
            <a:r>
              <a:rPr lang="en-GB" sz="1600" dirty="0"/>
              <a:t>BY-group processing is a method of processing records from data sets that can be grouped  by the values of one or more common variables</a:t>
            </a:r>
          </a:p>
          <a:p>
            <a:pPr marL="285750" indent="-285750">
              <a:buFont typeface="Arial" panose="020B0604020202020204" pitchFamily="34" charset="0"/>
              <a:buChar char="•"/>
            </a:pPr>
            <a:r>
              <a:rPr lang="en-GB" sz="1600" dirty="0"/>
              <a:t>When using BY-group processing sort the input data set appropriately first</a:t>
            </a:r>
          </a:p>
          <a:p>
            <a:pPr marL="285750" indent="-285750">
              <a:buFont typeface="Arial" panose="020B0604020202020204" pitchFamily="34" charset="0"/>
              <a:buChar char="•"/>
            </a:pPr>
            <a:r>
              <a:rPr lang="en-GB" sz="1600" dirty="0"/>
              <a:t>Explicit output is particularly useful in conjunction with BY-group processing</a:t>
            </a:r>
          </a:p>
          <a:p>
            <a:pPr marL="971550" lvl="1" indent="-285750"/>
            <a:r>
              <a:rPr lang="en-GB" sz="1600" dirty="0"/>
              <a:t>Uses the OUTPUT statement</a:t>
            </a:r>
          </a:p>
          <a:p>
            <a:pPr marL="285750" indent="-285750">
              <a:buFont typeface="Arial" panose="020B0604020202020204" pitchFamily="34" charset="0"/>
              <a:buChar char="•"/>
            </a:pPr>
            <a:r>
              <a:rPr lang="en-GB" sz="1600" dirty="0"/>
              <a:t>When explicit output is used in a data step, there is no implicit output at the end of the data step</a:t>
            </a:r>
          </a:p>
        </p:txBody>
      </p:sp>
      <p:sp>
        <p:nvSpPr>
          <p:cNvPr id="3" name="Title 2">
            <a:extLst>
              <a:ext uri="{FF2B5EF4-FFF2-40B4-BE49-F238E27FC236}">
                <a16:creationId xmlns:a16="http://schemas.microsoft.com/office/drawing/2014/main" id="{092EFE87-4A6B-4A33-A1CB-DB7C6BFB72F5}"/>
              </a:ext>
            </a:extLst>
          </p:cNvPr>
          <p:cNvSpPr>
            <a:spLocks noGrp="1"/>
          </p:cNvSpPr>
          <p:nvPr>
            <p:ph type="title"/>
          </p:nvPr>
        </p:nvSpPr>
        <p:spPr/>
        <p:txBody>
          <a:bodyPr/>
          <a:lstStyle/>
          <a:p>
            <a:r>
              <a:rPr lang="en-GB" dirty="0"/>
              <a:t>Explicit Output &amp; BY-Group Processing</a:t>
            </a:r>
          </a:p>
        </p:txBody>
      </p:sp>
      <p:sp>
        <p:nvSpPr>
          <p:cNvPr id="4" name="Slide Number Placeholder 3">
            <a:extLst>
              <a:ext uri="{FF2B5EF4-FFF2-40B4-BE49-F238E27FC236}">
                <a16:creationId xmlns:a16="http://schemas.microsoft.com/office/drawing/2014/main" id="{83A7B1EC-10FD-470A-9749-059FA9BE4BBA}"/>
              </a:ext>
            </a:extLst>
          </p:cNvPr>
          <p:cNvSpPr>
            <a:spLocks noGrp="1"/>
          </p:cNvSpPr>
          <p:nvPr>
            <p:ph type="sldNum" sz="quarter" idx="10"/>
          </p:nvPr>
        </p:nvSpPr>
        <p:spPr/>
        <p:txBody>
          <a:bodyPr/>
          <a:lstStyle/>
          <a:p>
            <a:pPr>
              <a:defRPr/>
            </a:pPr>
            <a:fld id="{0C92B753-6441-4842-A234-9958DF7A09EA}" type="slidenum">
              <a:rPr lang="en-GB" smtClean="0"/>
              <a:pPr>
                <a:defRPr/>
              </a:pPr>
              <a:t>12</a:t>
            </a:fld>
            <a:endParaRPr lang="en-GB" dirty="0"/>
          </a:p>
        </p:txBody>
      </p:sp>
    </p:spTree>
    <p:extLst>
      <p:ext uri="{BB962C8B-B14F-4D97-AF65-F5344CB8AC3E}">
        <p14:creationId xmlns:p14="http://schemas.microsoft.com/office/powerpoint/2010/main" val="3390084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398389-06DC-4D30-B39D-2C15FF816200}"/>
              </a:ext>
            </a:extLst>
          </p:cNvPr>
          <p:cNvSpPr>
            <a:spLocks noGrp="1"/>
          </p:cNvSpPr>
          <p:nvPr>
            <p:ph sz="half" idx="2"/>
          </p:nvPr>
        </p:nvSpPr>
        <p:spPr>
          <a:xfrm>
            <a:off x="684000" y="1404000"/>
            <a:ext cx="7740000" cy="4680000"/>
          </a:xfrm>
        </p:spPr>
        <p:txBody>
          <a:bodyPr/>
          <a:lstStyle/>
          <a:p>
            <a:r>
              <a:rPr lang="en-GB" sz="1600" dirty="0"/>
              <a:t>Data Imported from SAS4_1_xlsx (SAS data set SAS4_1) </a:t>
            </a:r>
          </a:p>
          <a:p>
            <a:endParaRPr lang="en-GB" sz="1600" dirty="0"/>
          </a:p>
          <a:p>
            <a:r>
              <a:rPr lang="en-GB" sz="1600" dirty="0"/>
              <a:t>ID    SCORE </a:t>
            </a:r>
          </a:p>
          <a:p>
            <a:r>
              <a:rPr lang="en-GB" sz="1600" dirty="0"/>
              <a:t>A01       3.00 </a:t>
            </a:r>
          </a:p>
          <a:p>
            <a:r>
              <a:rPr lang="en-GB" sz="1600" dirty="0"/>
              <a:t>A01       3.00 </a:t>
            </a:r>
            <a:r>
              <a:rPr lang="en-GB" sz="1600" dirty="0">
                <a:solidFill>
                  <a:schemeClr val="accent6">
                    <a:lumMod val="50000"/>
                  </a:schemeClr>
                </a:solidFill>
              </a:rPr>
              <a:t>This observation is a duplicate of the observation above</a:t>
            </a:r>
          </a:p>
          <a:p>
            <a:r>
              <a:rPr lang="en-GB" sz="1600" dirty="0"/>
              <a:t>A01       2.00 </a:t>
            </a:r>
          </a:p>
          <a:p>
            <a:r>
              <a:rPr lang="en-GB" sz="1600" dirty="0"/>
              <a:t>A02       4.00 </a:t>
            </a:r>
          </a:p>
          <a:p>
            <a:r>
              <a:rPr lang="en-GB" sz="1600" dirty="0"/>
              <a:t>A02       2.00 </a:t>
            </a:r>
          </a:p>
          <a:p>
            <a:endParaRPr lang="en-GB" dirty="0"/>
          </a:p>
        </p:txBody>
      </p:sp>
      <p:sp>
        <p:nvSpPr>
          <p:cNvPr id="3" name="Title 2">
            <a:extLst>
              <a:ext uri="{FF2B5EF4-FFF2-40B4-BE49-F238E27FC236}">
                <a16:creationId xmlns:a16="http://schemas.microsoft.com/office/drawing/2014/main" id="{CB0867BA-7962-464F-81A5-81654FC761F6}"/>
              </a:ext>
            </a:extLst>
          </p:cNvPr>
          <p:cNvSpPr>
            <a:spLocks noGrp="1"/>
          </p:cNvSpPr>
          <p:nvPr>
            <p:ph type="title"/>
          </p:nvPr>
        </p:nvSpPr>
        <p:spPr/>
        <p:txBody>
          <a:bodyPr>
            <a:normAutofit/>
          </a:bodyPr>
          <a:lstStyle/>
          <a:p>
            <a:r>
              <a:rPr lang="en-GB" sz="1800" dirty="0"/>
              <a:t>Input data for program to illustrate explicit output and BY processing</a:t>
            </a:r>
          </a:p>
        </p:txBody>
      </p:sp>
      <p:sp>
        <p:nvSpPr>
          <p:cNvPr id="4" name="Slide Number Placeholder 3">
            <a:extLst>
              <a:ext uri="{FF2B5EF4-FFF2-40B4-BE49-F238E27FC236}">
                <a16:creationId xmlns:a16="http://schemas.microsoft.com/office/drawing/2014/main" id="{EB2EEF9D-6CBC-403E-B0B0-D9BD7568811C}"/>
              </a:ext>
            </a:extLst>
          </p:cNvPr>
          <p:cNvSpPr>
            <a:spLocks noGrp="1"/>
          </p:cNvSpPr>
          <p:nvPr>
            <p:ph type="sldNum" sz="quarter" idx="10"/>
          </p:nvPr>
        </p:nvSpPr>
        <p:spPr/>
        <p:txBody>
          <a:bodyPr/>
          <a:lstStyle/>
          <a:p>
            <a:pPr>
              <a:defRPr/>
            </a:pPr>
            <a:fld id="{0C92B753-6441-4842-A234-9958DF7A09EA}" type="slidenum">
              <a:rPr lang="en-GB" smtClean="0"/>
              <a:pPr>
                <a:defRPr/>
              </a:pPr>
              <a:t>13</a:t>
            </a:fld>
            <a:endParaRPr lang="en-GB" dirty="0"/>
          </a:p>
        </p:txBody>
      </p:sp>
    </p:spTree>
    <p:extLst>
      <p:ext uri="{BB962C8B-B14F-4D97-AF65-F5344CB8AC3E}">
        <p14:creationId xmlns:p14="http://schemas.microsoft.com/office/powerpoint/2010/main" val="3668938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7BE5A4-5F8C-4CD7-AA93-1C922C37F627}"/>
              </a:ext>
            </a:extLst>
          </p:cNvPr>
          <p:cNvSpPr>
            <a:spLocks noGrp="1"/>
          </p:cNvSpPr>
          <p:nvPr>
            <p:ph sz="half" idx="2"/>
          </p:nvPr>
        </p:nvSpPr>
        <p:spPr>
          <a:xfrm>
            <a:off x="426720" y="1160160"/>
            <a:ext cx="8377646" cy="4680000"/>
          </a:xfrm>
        </p:spPr>
        <p:txBody>
          <a:bodyPr/>
          <a:lstStyle/>
          <a:p>
            <a:r>
              <a:rPr lang="en-GB" dirty="0">
                <a:solidFill>
                  <a:schemeClr val="accent6">
                    <a:lumMod val="50000"/>
                  </a:schemeClr>
                </a:solidFill>
              </a:rPr>
              <a:t>/* Program 4_3: Program to illustrate explicit output and BY processing </a:t>
            </a:r>
          </a:p>
          <a:p>
            <a:r>
              <a:rPr lang="en-GB" dirty="0">
                <a:solidFill>
                  <a:schemeClr val="accent6">
                    <a:lumMod val="50000"/>
                  </a:schemeClr>
                </a:solidFill>
              </a:rPr>
              <a:t>Paul Tuxworth, November 2018 from Li (p.88) */</a:t>
            </a:r>
          </a:p>
          <a:p>
            <a:r>
              <a:rPr lang="en-GB" b="1" dirty="0"/>
              <a:t>proc</a:t>
            </a:r>
            <a:r>
              <a:rPr lang="en-GB" dirty="0"/>
              <a:t> </a:t>
            </a:r>
            <a:r>
              <a:rPr lang="en-GB" b="1" dirty="0"/>
              <a:t>sort</a:t>
            </a:r>
            <a:r>
              <a:rPr lang="en-GB" dirty="0"/>
              <a:t> data=sas4_1; </a:t>
            </a:r>
            <a:r>
              <a:rPr lang="en-GB" dirty="0">
                <a:solidFill>
                  <a:schemeClr val="accent6">
                    <a:lumMod val="50000"/>
                  </a:schemeClr>
                </a:solidFill>
              </a:rPr>
              <a:t>/* Procedure to sort sas4_1 by id and score */</a:t>
            </a:r>
          </a:p>
          <a:p>
            <a:r>
              <a:rPr lang="en-GB" dirty="0"/>
              <a:t>	by id score; </a:t>
            </a:r>
            <a:r>
              <a:rPr lang="en-GB" dirty="0">
                <a:solidFill>
                  <a:schemeClr val="accent6">
                    <a:lumMod val="50000"/>
                  </a:schemeClr>
                </a:solidFill>
              </a:rPr>
              <a:t>/* example of BY processing */</a:t>
            </a:r>
          </a:p>
          <a:p>
            <a:r>
              <a:rPr lang="en-GB" b="1" dirty="0"/>
              <a:t>run</a:t>
            </a:r>
            <a:r>
              <a:rPr lang="en-GB" dirty="0"/>
              <a:t>;</a:t>
            </a:r>
          </a:p>
          <a:p>
            <a:r>
              <a:rPr lang="en-GB" b="1" dirty="0"/>
              <a:t>data</a:t>
            </a:r>
            <a:r>
              <a:rPr lang="en-GB" dirty="0"/>
              <a:t> sas4_1_s sas4_1_d; </a:t>
            </a:r>
            <a:r>
              <a:rPr lang="en-GB" dirty="0">
                <a:solidFill>
                  <a:schemeClr val="accent6">
                    <a:lumMod val="50000"/>
                  </a:schemeClr>
                </a:solidFill>
              </a:rPr>
              <a:t>/* Note that there are two output data sets */</a:t>
            </a:r>
          </a:p>
          <a:p>
            <a:r>
              <a:rPr lang="en-GB" dirty="0"/>
              <a:t>	set sas4_1</a:t>
            </a:r>
            <a:r>
              <a:rPr lang="en-GB" dirty="0">
                <a:solidFill>
                  <a:schemeClr val="accent6">
                    <a:lumMod val="50000"/>
                  </a:schemeClr>
                </a:solidFill>
              </a:rPr>
              <a:t>; /* One input data set */</a:t>
            </a:r>
          </a:p>
          <a:p>
            <a:r>
              <a:rPr lang="en-GB" dirty="0"/>
              <a:t>	by id score; </a:t>
            </a:r>
            <a:r>
              <a:rPr lang="en-GB" dirty="0">
                <a:solidFill>
                  <a:schemeClr val="accent6">
                    <a:lumMod val="50000"/>
                  </a:schemeClr>
                </a:solidFill>
              </a:rPr>
              <a:t>/* Example of BY processing. Note that the input data set has already been sorted using the same BY 	statement */</a:t>
            </a:r>
          </a:p>
          <a:p>
            <a:r>
              <a:rPr lang="en-GB" dirty="0"/>
              <a:t>	put "1st put " _all_; </a:t>
            </a:r>
            <a:r>
              <a:rPr lang="en-GB" dirty="0">
                <a:solidFill>
                  <a:schemeClr val="accent6">
                    <a:lumMod val="50000"/>
                  </a:schemeClr>
                </a:solidFill>
              </a:rPr>
              <a:t>/* Output program data vector (PDV) to SAS log */</a:t>
            </a:r>
          </a:p>
          <a:p>
            <a:r>
              <a:rPr lang="en-GB" dirty="0"/>
              <a:t>	if </a:t>
            </a:r>
            <a:r>
              <a:rPr lang="en-GB" dirty="0" err="1"/>
              <a:t>first.score</a:t>
            </a:r>
            <a:r>
              <a:rPr lang="en-GB" dirty="0"/>
              <a:t> and </a:t>
            </a:r>
            <a:r>
              <a:rPr lang="en-GB" dirty="0" err="1"/>
              <a:t>last.score</a:t>
            </a:r>
            <a:r>
              <a:rPr lang="en-GB" dirty="0"/>
              <a:t> then output sas4_1_s; </a:t>
            </a:r>
          </a:p>
          <a:p>
            <a:r>
              <a:rPr lang="en-GB" dirty="0"/>
              <a:t>	</a:t>
            </a:r>
            <a:r>
              <a:rPr lang="en-GB" dirty="0">
                <a:solidFill>
                  <a:schemeClr val="accent6">
                    <a:lumMod val="50000"/>
                  </a:schemeClr>
                </a:solidFill>
              </a:rPr>
              <a:t>/* EXPLICIT output to sas4_1_s for non-duplicate records</a:t>
            </a:r>
          </a:p>
          <a:p>
            <a:r>
              <a:rPr lang="en-GB" dirty="0"/>
              <a:t>	</a:t>
            </a:r>
            <a:r>
              <a:rPr lang="en-GB" dirty="0" err="1">
                <a:solidFill>
                  <a:schemeClr val="accent6">
                    <a:lumMod val="50000"/>
                  </a:schemeClr>
                </a:solidFill>
              </a:rPr>
              <a:t>first.score</a:t>
            </a:r>
            <a:r>
              <a:rPr lang="en-GB" dirty="0">
                <a:solidFill>
                  <a:schemeClr val="accent6">
                    <a:lumMod val="50000"/>
                  </a:schemeClr>
                </a:solidFill>
              </a:rPr>
              <a:t> is TRUE (=1) if this is the first occurrence of a particular value of SCORE for the current value of ID</a:t>
            </a:r>
          </a:p>
          <a:p>
            <a:r>
              <a:rPr lang="en-GB" dirty="0">
                <a:solidFill>
                  <a:schemeClr val="accent6">
                    <a:lumMod val="50000"/>
                  </a:schemeClr>
                </a:solidFill>
              </a:rPr>
              <a:t>	</a:t>
            </a:r>
            <a:r>
              <a:rPr lang="en-GB" dirty="0" err="1">
                <a:solidFill>
                  <a:schemeClr val="accent6">
                    <a:lumMod val="50000"/>
                  </a:schemeClr>
                </a:solidFill>
              </a:rPr>
              <a:t>last.score</a:t>
            </a:r>
            <a:r>
              <a:rPr lang="en-GB" dirty="0">
                <a:solidFill>
                  <a:schemeClr val="accent6">
                    <a:lumMod val="50000"/>
                  </a:schemeClr>
                </a:solidFill>
              </a:rPr>
              <a:t> is TRUE (=1) if this is the last occurrence of a particular value of SCORE for the current value of ID</a:t>
            </a:r>
          </a:p>
          <a:p>
            <a:r>
              <a:rPr lang="en-GB" dirty="0">
                <a:solidFill>
                  <a:schemeClr val="accent6">
                    <a:lumMod val="50000"/>
                  </a:schemeClr>
                </a:solidFill>
              </a:rPr>
              <a:t>	Therefore if both are TRUE (=1) this must be a non-duplicate record */</a:t>
            </a:r>
          </a:p>
          <a:p>
            <a:r>
              <a:rPr lang="en-GB" dirty="0"/>
              <a:t>	else output sas4_1_d; </a:t>
            </a:r>
            <a:r>
              <a:rPr lang="en-GB" dirty="0">
                <a:solidFill>
                  <a:schemeClr val="accent6">
                    <a:lumMod val="50000"/>
                  </a:schemeClr>
                </a:solidFill>
              </a:rPr>
              <a:t>/* Otherwise, this must be a duplicate record, explicit output to another data set */</a:t>
            </a:r>
          </a:p>
          <a:p>
            <a:r>
              <a:rPr lang="en-GB" dirty="0">
                <a:solidFill>
                  <a:schemeClr val="accent6">
                    <a:lumMod val="50000"/>
                  </a:schemeClr>
                </a:solidFill>
              </a:rPr>
              <a:t>	/* Note that where explicit output is used there is no implicit output at the end of the DATA step*/</a:t>
            </a:r>
          </a:p>
          <a:p>
            <a:r>
              <a:rPr lang="en-GB" b="1" dirty="0"/>
              <a:t>run</a:t>
            </a:r>
            <a:r>
              <a:rPr lang="en-GB" dirty="0"/>
              <a:t>;</a:t>
            </a:r>
            <a:endParaRPr lang="en-GB" dirty="0">
              <a:solidFill>
                <a:schemeClr val="accent6">
                  <a:lumMod val="50000"/>
                </a:schemeClr>
              </a:solidFill>
            </a:endParaRPr>
          </a:p>
          <a:p>
            <a:r>
              <a:rPr lang="en-GB" dirty="0">
                <a:solidFill>
                  <a:schemeClr val="accent6">
                    <a:lumMod val="50000"/>
                  </a:schemeClr>
                </a:solidFill>
              </a:rPr>
              <a:t>PROC PRINT statements follow for both output data sets – code not shown here</a:t>
            </a:r>
          </a:p>
        </p:txBody>
      </p:sp>
      <p:sp>
        <p:nvSpPr>
          <p:cNvPr id="3" name="Title 2">
            <a:extLst>
              <a:ext uri="{FF2B5EF4-FFF2-40B4-BE49-F238E27FC236}">
                <a16:creationId xmlns:a16="http://schemas.microsoft.com/office/drawing/2014/main" id="{E6F90BAB-5796-4274-B81E-4A12C5D755B8}"/>
              </a:ext>
            </a:extLst>
          </p:cNvPr>
          <p:cNvSpPr>
            <a:spLocks noGrp="1"/>
          </p:cNvSpPr>
          <p:nvPr>
            <p:ph type="title"/>
          </p:nvPr>
        </p:nvSpPr>
        <p:spPr/>
        <p:txBody>
          <a:bodyPr>
            <a:normAutofit/>
          </a:bodyPr>
          <a:lstStyle/>
          <a:p>
            <a:r>
              <a:rPr lang="en-GB" sz="1800" dirty="0"/>
              <a:t>Program to illustrate explicit output and BY processing</a:t>
            </a:r>
          </a:p>
        </p:txBody>
      </p:sp>
      <p:sp>
        <p:nvSpPr>
          <p:cNvPr id="4" name="Slide Number Placeholder 3">
            <a:extLst>
              <a:ext uri="{FF2B5EF4-FFF2-40B4-BE49-F238E27FC236}">
                <a16:creationId xmlns:a16="http://schemas.microsoft.com/office/drawing/2014/main" id="{DA96075A-7AEF-49C0-BB2D-F31BF252F728}"/>
              </a:ext>
            </a:extLst>
          </p:cNvPr>
          <p:cNvSpPr>
            <a:spLocks noGrp="1"/>
          </p:cNvSpPr>
          <p:nvPr>
            <p:ph type="sldNum" sz="quarter" idx="10"/>
          </p:nvPr>
        </p:nvSpPr>
        <p:spPr/>
        <p:txBody>
          <a:bodyPr/>
          <a:lstStyle/>
          <a:p>
            <a:pPr>
              <a:defRPr/>
            </a:pPr>
            <a:fld id="{0C92B753-6441-4842-A234-9958DF7A09EA}" type="slidenum">
              <a:rPr lang="en-GB" smtClean="0"/>
              <a:pPr>
                <a:defRPr/>
              </a:pPr>
              <a:t>14</a:t>
            </a:fld>
            <a:endParaRPr lang="en-GB" dirty="0"/>
          </a:p>
        </p:txBody>
      </p:sp>
    </p:spTree>
    <p:extLst>
      <p:ext uri="{BB962C8B-B14F-4D97-AF65-F5344CB8AC3E}">
        <p14:creationId xmlns:p14="http://schemas.microsoft.com/office/powerpoint/2010/main" val="126975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988F0B-0706-4EA3-BF99-C358673E8267}"/>
              </a:ext>
            </a:extLst>
          </p:cNvPr>
          <p:cNvSpPr>
            <a:spLocks noGrp="1"/>
          </p:cNvSpPr>
          <p:nvPr>
            <p:ph sz="half" idx="2"/>
          </p:nvPr>
        </p:nvSpPr>
        <p:spPr>
          <a:xfrm>
            <a:off x="684000" y="1404000"/>
            <a:ext cx="7740000" cy="4680000"/>
          </a:xfrm>
        </p:spPr>
        <p:txBody>
          <a:bodyPr/>
          <a:lstStyle/>
          <a:p>
            <a:r>
              <a:rPr lang="en-GB" dirty="0">
                <a:solidFill>
                  <a:schemeClr val="accent6">
                    <a:lumMod val="50000"/>
                  </a:schemeClr>
                </a:solidFill>
              </a:rPr>
              <a:t>The data set is sorted “BY ID SCORE” and the program uses BY processing, also “BY ID SCORE”</a:t>
            </a:r>
          </a:p>
          <a:p>
            <a:r>
              <a:rPr lang="en-GB" dirty="0">
                <a:solidFill>
                  <a:schemeClr val="accent6">
                    <a:lumMod val="50000"/>
                  </a:schemeClr>
                </a:solidFill>
              </a:rPr>
              <a:t>The program data vector (PDV) contains four extra variables FIRST.ID, LAST.ID, FIRST.SCORE and LAST.SCORE</a:t>
            </a:r>
          </a:p>
          <a:p>
            <a:r>
              <a:rPr lang="en-GB" dirty="0">
                <a:solidFill>
                  <a:schemeClr val="accent6">
                    <a:lumMod val="50000"/>
                  </a:schemeClr>
                </a:solidFill>
              </a:rPr>
              <a:t>If this is the first occurrence of a particular value of the ID variable, FIRST.ID =1, otherwise FIRST.ID=0</a:t>
            </a:r>
          </a:p>
          <a:p>
            <a:r>
              <a:rPr lang="en-GB" dirty="0">
                <a:solidFill>
                  <a:schemeClr val="accent6">
                    <a:lumMod val="50000"/>
                  </a:schemeClr>
                </a:solidFill>
              </a:rPr>
              <a:t>If this is the last occurrence of a particular value of the ID variable, LAST.ID =1, otherwise LAST.ID=0</a:t>
            </a:r>
          </a:p>
          <a:p>
            <a:r>
              <a:rPr lang="en-GB" dirty="0">
                <a:solidFill>
                  <a:schemeClr val="accent6">
                    <a:lumMod val="50000"/>
                  </a:schemeClr>
                </a:solidFill>
              </a:rPr>
              <a:t>If this is the first occurrence of a particular value of SCORE with the current value of ID, FIRST.SCORE=1, otherwise FIRST.SCORE=0</a:t>
            </a:r>
          </a:p>
          <a:p>
            <a:r>
              <a:rPr lang="en-GB" dirty="0">
                <a:solidFill>
                  <a:schemeClr val="accent6">
                    <a:lumMod val="50000"/>
                  </a:schemeClr>
                </a:solidFill>
              </a:rPr>
              <a:t>If this is the last occurrence of a particular value of the SCORE variable with the current value of ID, LAST.SCORE =1, otherwise LAST.SCORE=0</a:t>
            </a:r>
          </a:p>
          <a:p>
            <a:r>
              <a:rPr lang="en-GB" dirty="0">
                <a:solidFill>
                  <a:schemeClr val="accent6">
                    <a:lumMod val="50000"/>
                  </a:schemeClr>
                </a:solidFill>
              </a:rPr>
              <a:t>1</a:t>
            </a:r>
            <a:r>
              <a:rPr lang="en-GB" baseline="30000" dirty="0">
                <a:solidFill>
                  <a:schemeClr val="accent6">
                    <a:lumMod val="50000"/>
                  </a:schemeClr>
                </a:solidFill>
              </a:rPr>
              <a:t>st</a:t>
            </a:r>
            <a:r>
              <a:rPr lang="en-GB" dirty="0">
                <a:solidFill>
                  <a:schemeClr val="accent6">
                    <a:lumMod val="50000"/>
                  </a:schemeClr>
                </a:solidFill>
              </a:rPr>
              <a:t> observation (ID=A01, SCORE=2) FIRST.SCORE=1 and LAST.SCORE=1, so this must be a </a:t>
            </a:r>
            <a:r>
              <a:rPr lang="en-GB" b="1" i="1" dirty="0">
                <a:solidFill>
                  <a:schemeClr val="accent6">
                    <a:lumMod val="50000"/>
                  </a:schemeClr>
                </a:solidFill>
              </a:rPr>
              <a:t>non-duplicate</a:t>
            </a:r>
            <a:r>
              <a:rPr lang="en-GB" dirty="0">
                <a:solidFill>
                  <a:schemeClr val="accent6">
                    <a:lumMod val="50000"/>
                  </a:schemeClr>
                </a:solidFill>
              </a:rPr>
              <a:t> observation</a:t>
            </a:r>
            <a:endParaRPr lang="en-GB" dirty="0"/>
          </a:p>
          <a:p>
            <a:r>
              <a:rPr lang="en-GB" dirty="0"/>
              <a:t>1st put ID=A01 SCORE=2 FIRST.ID=1 LAST.ID=0 FIRST.SCORE=1 LAST.SCORE=1 _ERROR_=0 _N_=1</a:t>
            </a:r>
          </a:p>
          <a:p>
            <a:r>
              <a:rPr lang="en-GB" dirty="0">
                <a:solidFill>
                  <a:schemeClr val="accent6">
                    <a:lumMod val="50000"/>
                  </a:schemeClr>
                </a:solidFill>
              </a:rPr>
              <a:t>2</a:t>
            </a:r>
            <a:r>
              <a:rPr lang="en-GB" baseline="30000" dirty="0">
                <a:solidFill>
                  <a:schemeClr val="accent6">
                    <a:lumMod val="50000"/>
                  </a:schemeClr>
                </a:solidFill>
              </a:rPr>
              <a:t>nd</a:t>
            </a:r>
            <a:r>
              <a:rPr lang="en-GB" dirty="0">
                <a:solidFill>
                  <a:schemeClr val="accent6">
                    <a:lumMod val="50000"/>
                  </a:schemeClr>
                </a:solidFill>
              </a:rPr>
              <a:t> observation (ID=A01,SCORE=3) FIRST.SCORE=1 and LAST.SCORE=0, so this must be a </a:t>
            </a:r>
            <a:r>
              <a:rPr lang="en-GB" b="1" i="1" dirty="0">
                <a:solidFill>
                  <a:schemeClr val="accent6">
                    <a:lumMod val="50000"/>
                  </a:schemeClr>
                </a:solidFill>
              </a:rPr>
              <a:t>duplicate</a:t>
            </a:r>
            <a:r>
              <a:rPr lang="en-GB" dirty="0">
                <a:solidFill>
                  <a:schemeClr val="accent6">
                    <a:lumMod val="50000"/>
                  </a:schemeClr>
                </a:solidFill>
              </a:rPr>
              <a:t> observation</a:t>
            </a:r>
          </a:p>
          <a:p>
            <a:r>
              <a:rPr lang="en-GB" dirty="0"/>
              <a:t>1st put ID=A01 SCORE=3 FIRST.ID=0 LAST.ID=0 FIRST.SCORE=1 LAST.SCORE=0 _ERROR_=0 _N_=2</a:t>
            </a:r>
          </a:p>
          <a:p>
            <a:r>
              <a:rPr lang="en-GB" dirty="0">
                <a:solidFill>
                  <a:schemeClr val="accent6">
                    <a:lumMod val="50000"/>
                  </a:schemeClr>
                </a:solidFill>
              </a:rPr>
              <a:t>3</a:t>
            </a:r>
            <a:r>
              <a:rPr lang="en-GB" baseline="30000" dirty="0">
                <a:solidFill>
                  <a:schemeClr val="accent6">
                    <a:lumMod val="50000"/>
                  </a:schemeClr>
                </a:solidFill>
              </a:rPr>
              <a:t>rd</a:t>
            </a:r>
            <a:r>
              <a:rPr lang="en-GB" dirty="0">
                <a:solidFill>
                  <a:schemeClr val="accent6">
                    <a:lumMod val="50000"/>
                  </a:schemeClr>
                </a:solidFill>
              </a:rPr>
              <a:t> observation (ID=A01,SCORE=3) FIRST.SCORE=0 and LAST.SCORE=1, so this must be a </a:t>
            </a:r>
            <a:r>
              <a:rPr lang="en-GB" b="1" i="1" dirty="0">
                <a:solidFill>
                  <a:schemeClr val="accent6">
                    <a:lumMod val="50000"/>
                  </a:schemeClr>
                </a:solidFill>
              </a:rPr>
              <a:t>duplicate</a:t>
            </a:r>
            <a:r>
              <a:rPr lang="en-GB" dirty="0">
                <a:solidFill>
                  <a:schemeClr val="accent6">
                    <a:lumMod val="50000"/>
                  </a:schemeClr>
                </a:solidFill>
              </a:rPr>
              <a:t> observation</a:t>
            </a:r>
            <a:endParaRPr lang="en-GB" dirty="0"/>
          </a:p>
          <a:p>
            <a:r>
              <a:rPr lang="en-GB" dirty="0"/>
              <a:t>1st put ID=A01 SCORE=3 FIRST.ID=0 LAST.ID=1 FIRST.SCORE=0 LAST.SCORE=1 _ERROR_=0 _N_=3</a:t>
            </a:r>
          </a:p>
          <a:p>
            <a:r>
              <a:rPr lang="en-GB" dirty="0">
                <a:solidFill>
                  <a:schemeClr val="accent6">
                    <a:lumMod val="50000"/>
                  </a:schemeClr>
                </a:solidFill>
              </a:rPr>
              <a:t>4</a:t>
            </a:r>
            <a:r>
              <a:rPr lang="en-GB" baseline="30000" dirty="0">
                <a:solidFill>
                  <a:schemeClr val="accent6">
                    <a:lumMod val="50000"/>
                  </a:schemeClr>
                </a:solidFill>
              </a:rPr>
              <a:t>th</a:t>
            </a:r>
            <a:r>
              <a:rPr lang="en-GB" dirty="0">
                <a:solidFill>
                  <a:schemeClr val="accent6">
                    <a:lumMod val="50000"/>
                  </a:schemeClr>
                </a:solidFill>
              </a:rPr>
              <a:t> observation (ID=A02,SCORE=2) FIRST.SCORE=1 and LAST.SCORE=1, so this must be a </a:t>
            </a:r>
            <a:r>
              <a:rPr lang="en-GB" b="1" i="1" dirty="0">
                <a:solidFill>
                  <a:schemeClr val="accent6">
                    <a:lumMod val="50000"/>
                  </a:schemeClr>
                </a:solidFill>
              </a:rPr>
              <a:t>non-duplicate</a:t>
            </a:r>
            <a:r>
              <a:rPr lang="en-GB" dirty="0">
                <a:solidFill>
                  <a:schemeClr val="accent6">
                    <a:lumMod val="50000"/>
                  </a:schemeClr>
                </a:solidFill>
              </a:rPr>
              <a:t> observation</a:t>
            </a:r>
            <a:endParaRPr lang="en-GB" dirty="0"/>
          </a:p>
          <a:p>
            <a:r>
              <a:rPr lang="en-GB" dirty="0"/>
              <a:t>1st put ID=A02 SCORE=2 FIRST.ID=1 LAST.ID=0 FIRST.SCORE=1 LAST.SCORE=1 _ERROR_=0 _N_=4</a:t>
            </a:r>
          </a:p>
          <a:p>
            <a:r>
              <a:rPr lang="en-GB" dirty="0">
                <a:solidFill>
                  <a:schemeClr val="accent6">
                    <a:lumMod val="50000"/>
                  </a:schemeClr>
                </a:solidFill>
              </a:rPr>
              <a:t>5</a:t>
            </a:r>
            <a:r>
              <a:rPr lang="en-GB" baseline="30000" dirty="0">
                <a:solidFill>
                  <a:schemeClr val="accent6">
                    <a:lumMod val="50000"/>
                  </a:schemeClr>
                </a:solidFill>
              </a:rPr>
              <a:t>th</a:t>
            </a:r>
            <a:r>
              <a:rPr lang="en-GB" dirty="0">
                <a:solidFill>
                  <a:schemeClr val="accent6">
                    <a:lumMod val="50000"/>
                  </a:schemeClr>
                </a:solidFill>
              </a:rPr>
              <a:t> observation (ID=A02,SCORE=4) FIRST.SCORE=1 and LAST.SCORE=1, so this must be a </a:t>
            </a:r>
            <a:r>
              <a:rPr lang="en-GB" b="1" i="1" dirty="0">
                <a:solidFill>
                  <a:schemeClr val="accent6">
                    <a:lumMod val="50000"/>
                  </a:schemeClr>
                </a:solidFill>
              </a:rPr>
              <a:t>non-duplicate</a:t>
            </a:r>
            <a:r>
              <a:rPr lang="en-GB" dirty="0">
                <a:solidFill>
                  <a:schemeClr val="accent6">
                    <a:lumMod val="50000"/>
                  </a:schemeClr>
                </a:solidFill>
              </a:rPr>
              <a:t> observation</a:t>
            </a:r>
            <a:endParaRPr lang="en-GB" dirty="0"/>
          </a:p>
          <a:p>
            <a:r>
              <a:rPr lang="en-GB" dirty="0"/>
              <a:t>1st put ID=A02 SCORE=4 FIRST.ID=0 LAST.ID=1 FIRST.SCORE=1 LAST.SCORE=1 _ERROR_=0 _N_=5</a:t>
            </a:r>
          </a:p>
        </p:txBody>
      </p:sp>
      <p:sp>
        <p:nvSpPr>
          <p:cNvPr id="3" name="Title 2">
            <a:extLst>
              <a:ext uri="{FF2B5EF4-FFF2-40B4-BE49-F238E27FC236}">
                <a16:creationId xmlns:a16="http://schemas.microsoft.com/office/drawing/2014/main" id="{190B91C6-706D-4433-96E9-C328D8287260}"/>
              </a:ext>
            </a:extLst>
          </p:cNvPr>
          <p:cNvSpPr>
            <a:spLocks noGrp="1"/>
          </p:cNvSpPr>
          <p:nvPr>
            <p:ph type="title"/>
          </p:nvPr>
        </p:nvSpPr>
        <p:spPr/>
        <p:txBody>
          <a:bodyPr/>
          <a:lstStyle/>
          <a:p>
            <a:r>
              <a:rPr lang="en-GB" dirty="0"/>
              <a:t>This is an extract from the SAS log (with my comments in </a:t>
            </a:r>
            <a:r>
              <a:rPr lang="en-GB" dirty="0">
                <a:solidFill>
                  <a:schemeClr val="accent6">
                    <a:lumMod val="50000"/>
                  </a:schemeClr>
                </a:solidFill>
              </a:rPr>
              <a:t>green</a:t>
            </a:r>
            <a:r>
              <a:rPr lang="en-GB" dirty="0"/>
              <a:t>)</a:t>
            </a:r>
          </a:p>
        </p:txBody>
      </p:sp>
      <p:sp>
        <p:nvSpPr>
          <p:cNvPr id="4" name="Slide Number Placeholder 3">
            <a:extLst>
              <a:ext uri="{FF2B5EF4-FFF2-40B4-BE49-F238E27FC236}">
                <a16:creationId xmlns:a16="http://schemas.microsoft.com/office/drawing/2014/main" id="{9D41E668-E8E7-4889-A3E1-85862A6D136E}"/>
              </a:ext>
            </a:extLst>
          </p:cNvPr>
          <p:cNvSpPr>
            <a:spLocks noGrp="1"/>
          </p:cNvSpPr>
          <p:nvPr>
            <p:ph type="sldNum" sz="quarter" idx="10"/>
          </p:nvPr>
        </p:nvSpPr>
        <p:spPr/>
        <p:txBody>
          <a:bodyPr/>
          <a:lstStyle/>
          <a:p>
            <a:pPr>
              <a:defRPr/>
            </a:pPr>
            <a:fld id="{0C92B753-6441-4842-A234-9958DF7A09EA}" type="slidenum">
              <a:rPr lang="en-GB" smtClean="0"/>
              <a:pPr>
                <a:defRPr/>
              </a:pPr>
              <a:t>15</a:t>
            </a:fld>
            <a:endParaRPr lang="en-GB" dirty="0"/>
          </a:p>
        </p:txBody>
      </p:sp>
    </p:spTree>
    <p:extLst>
      <p:ext uri="{BB962C8B-B14F-4D97-AF65-F5344CB8AC3E}">
        <p14:creationId xmlns:p14="http://schemas.microsoft.com/office/powerpoint/2010/main" val="2520160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04B0BC-58AE-40AD-B39B-DF0A6F048115}"/>
              </a:ext>
            </a:extLst>
          </p:cNvPr>
          <p:cNvSpPr>
            <a:spLocks noGrp="1"/>
          </p:cNvSpPr>
          <p:nvPr>
            <p:ph sz="half" idx="2"/>
          </p:nvPr>
        </p:nvSpPr>
        <p:spPr>
          <a:xfrm>
            <a:off x="684000" y="1404000"/>
            <a:ext cx="7740000" cy="4680000"/>
          </a:xfrm>
        </p:spPr>
        <p:txBody>
          <a:bodyPr/>
          <a:lstStyle/>
          <a:p>
            <a:pPr fontAlgn="ctr"/>
            <a:r>
              <a:rPr lang="en-GB" sz="1600" dirty="0"/>
              <a:t>Non-duplicated records - See SAS log</a:t>
            </a:r>
            <a:r>
              <a:rPr lang="en-GB" dirty="0"/>
              <a:t> </a:t>
            </a:r>
          </a:p>
          <a:p>
            <a:pPr fontAlgn="ctr"/>
            <a:endParaRPr lang="en-GB" dirty="0"/>
          </a:p>
          <a:p>
            <a:pPr fontAlgn="ctr"/>
            <a:r>
              <a:rPr lang="en-GB" sz="1600" dirty="0" err="1"/>
              <a:t>Obs</a:t>
            </a:r>
            <a:r>
              <a:rPr lang="en-GB" sz="1600" dirty="0"/>
              <a:t>    ID    SCORE </a:t>
            </a:r>
          </a:p>
          <a:p>
            <a:pPr fontAlgn="ctr"/>
            <a:r>
              <a:rPr lang="en-GB" sz="1600" dirty="0"/>
              <a:t>1      A01              2 </a:t>
            </a:r>
          </a:p>
          <a:p>
            <a:pPr fontAlgn="ctr"/>
            <a:r>
              <a:rPr lang="en-GB" sz="1600" dirty="0"/>
              <a:t>2      A02              2 </a:t>
            </a:r>
          </a:p>
          <a:p>
            <a:pPr marL="342900" indent="-342900" fontAlgn="ctr">
              <a:buAutoNum type="arabicPlain" startAt="3"/>
            </a:pPr>
            <a:r>
              <a:rPr lang="en-GB" sz="1600" dirty="0"/>
              <a:t>  A02              4 </a:t>
            </a:r>
          </a:p>
          <a:p>
            <a:pPr marL="342900" indent="-342900" fontAlgn="ctr">
              <a:buAutoNum type="arabicPlain" startAt="3"/>
            </a:pPr>
            <a:endParaRPr lang="en-GB" sz="1600" dirty="0"/>
          </a:p>
          <a:p>
            <a:pPr fontAlgn="ctr"/>
            <a:r>
              <a:rPr lang="en-GB" sz="1600" dirty="0"/>
              <a:t>Duplicated records - See SAS log </a:t>
            </a:r>
          </a:p>
          <a:p>
            <a:pPr fontAlgn="ctr"/>
            <a:r>
              <a:rPr lang="en-GB" sz="1600" dirty="0"/>
              <a:t> </a:t>
            </a:r>
          </a:p>
          <a:p>
            <a:pPr fontAlgn="ctr"/>
            <a:r>
              <a:rPr lang="en-GB" sz="1600" dirty="0" err="1"/>
              <a:t>Obs</a:t>
            </a:r>
            <a:r>
              <a:rPr lang="en-GB" sz="1600" dirty="0"/>
              <a:t>    ID    SCORE </a:t>
            </a:r>
          </a:p>
          <a:p>
            <a:pPr fontAlgn="ctr"/>
            <a:r>
              <a:rPr lang="en-GB" sz="1600" dirty="0"/>
              <a:t>1      A01              3 </a:t>
            </a:r>
          </a:p>
          <a:p>
            <a:pPr fontAlgn="ctr"/>
            <a:r>
              <a:rPr lang="en-GB" sz="1600" dirty="0"/>
              <a:t>2      A01              3 </a:t>
            </a:r>
          </a:p>
          <a:p>
            <a:pPr fontAlgn="ctr"/>
            <a:r>
              <a:rPr lang="en-GB" sz="1600" dirty="0"/>
              <a:t> </a:t>
            </a:r>
          </a:p>
          <a:p>
            <a:pPr fontAlgn="ctr"/>
            <a:endParaRPr lang="en-GB" sz="1600" dirty="0"/>
          </a:p>
          <a:p>
            <a:pPr fontAlgn="ctr"/>
            <a:endParaRPr lang="en-GB" dirty="0"/>
          </a:p>
          <a:p>
            <a:br>
              <a:rPr lang="en-GB" dirty="0"/>
            </a:br>
            <a:endParaRPr lang="en-GB" dirty="0"/>
          </a:p>
        </p:txBody>
      </p:sp>
      <p:sp>
        <p:nvSpPr>
          <p:cNvPr id="3" name="Title 2">
            <a:extLst>
              <a:ext uri="{FF2B5EF4-FFF2-40B4-BE49-F238E27FC236}">
                <a16:creationId xmlns:a16="http://schemas.microsoft.com/office/drawing/2014/main" id="{107C68FD-36F5-493C-B61A-07A828E46EDE}"/>
              </a:ext>
            </a:extLst>
          </p:cNvPr>
          <p:cNvSpPr>
            <a:spLocks noGrp="1"/>
          </p:cNvSpPr>
          <p:nvPr>
            <p:ph type="title"/>
          </p:nvPr>
        </p:nvSpPr>
        <p:spPr/>
        <p:txBody>
          <a:bodyPr/>
          <a:lstStyle/>
          <a:p>
            <a:r>
              <a:rPr lang="en-GB" dirty="0"/>
              <a:t>This is the output to the two output data sets (sas4_1_s &amp; sas4_1_d)</a:t>
            </a:r>
          </a:p>
        </p:txBody>
      </p:sp>
      <p:sp>
        <p:nvSpPr>
          <p:cNvPr id="4" name="Slide Number Placeholder 3">
            <a:extLst>
              <a:ext uri="{FF2B5EF4-FFF2-40B4-BE49-F238E27FC236}">
                <a16:creationId xmlns:a16="http://schemas.microsoft.com/office/drawing/2014/main" id="{1857F600-7AC5-4155-BD5F-B3E323DD1F52}"/>
              </a:ext>
            </a:extLst>
          </p:cNvPr>
          <p:cNvSpPr>
            <a:spLocks noGrp="1"/>
          </p:cNvSpPr>
          <p:nvPr>
            <p:ph type="sldNum" sz="quarter" idx="10"/>
          </p:nvPr>
        </p:nvSpPr>
        <p:spPr/>
        <p:txBody>
          <a:bodyPr/>
          <a:lstStyle/>
          <a:p>
            <a:pPr>
              <a:defRPr/>
            </a:pPr>
            <a:fld id="{0C92B753-6441-4842-A234-9958DF7A09EA}" type="slidenum">
              <a:rPr lang="en-GB" smtClean="0"/>
              <a:pPr>
                <a:defRPr/>
              </a:pPr>
              <a:t>16</a:t>
            </a:fld>
            <a:endParaRPr lang="en-GB" dirty="0"/>
          </a:p>
        </p:txBody>
      </p:sp>
    </p:spTree>
    <p:extLst>
      <p:ext uri="{BB962C8B-B14F-4D97-AF65-F5344CB8AC3E}">
        <p14:creationId xmlns:p14="http://schemas.microsoft.com/office/powerpoint/2010/main" val="3090570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6AD38B-F457-4744-99A0-5918C539B1C3}"/>
              </a:ext>
            </a:extLst>
          </p:cNvPr>
          <p:cNvSpPr>
            <a:spLocks noGrp="1"/>
          </p:cNvSpPr>
          <p:nvPr>
            <p:ph sz="half" idx="2"/>
          </p:nvPr>
        </p:nvSpPr>
        <p:spPr>
          <a:xfrm>
            <a:off x="853439" y="1404000"/>
            <a:ext cx="7750629" cy="4680000"/>
          </a:xfrm>
        </p:spPr>
        <p:txBody>
          <a:bodyPr/>
          <a:lstStyle/>
          <a:p>
            <a:pPr marL="285750" indent="-285750">
              <a:buFont typeface="Arial" panose="020B0604020202020204" pitchFamily="34" charset="0"/>
              <a:buChar char="•"/>
            </a:pPr>
            <a:r>
              <a:rPr lang="en-GB" sz="1600" dirty="0"/>
              <a:t>Explicit loops in SAS use variations on the following forms of coding syntax:</a:t>
            </a:r>
          </a:p>
          <a:p>
            <a:pPr lvl="2" indent="0">
              <a:buNone/>
            </a:pPr>
            <a:r>
              <a:rPr lang="en-GB" sz="1600" dirty="0"/>
              <a:t>DO </a:t>
            </a:r>
            <a:r>
              <a:rPr lang="en-GB" sz="1600" i="1" dirty="0"/>
              <a:t>variable </a:t>
            </a:r>
            <a:r>
              <a:rPr lang="en-GB" sz="1600" dirty="0"/>
              <a:t>= </a:t>
            </a:r>
            <a:r>
              <a:rPr lang="en-GB" sz="1600" i="1" dirty="0"/>
              <a:t>value1</a:t>
            </a:r>
            <a:r>
              <a:rPr lang="en-GB" sz="1600" dirty="0"/>
              <a:t> TO </a:t>
            </a:r>
            <a:r>
              <a:rPr lang="en-GB" sz="1600" i="1" dirty="0"/>
              <a:t>value2;</a:t>
            </a:r>
          </a:p>
          <a:p>
            <a:pPr lvl="2" indent="0">
              <a:buNone/>
            </a:pPr>
            <a:r>
              <a:rPr lang="en-GB" sz="1600" i="1" dirty="0"/>
              <a:t>	…</a:t>
            </a:r>
          </a:p>
          <a:p>
            <a:pPr lvl="2" indent="0">
              <a:buNone/>
            </a:pPr>
            <a:r>
              <a:rPr lang="en-GB" sz="1600" i="1" dirty="0"/>
              <a:t>END;</a:t>
            </a:r>
          </a:p>
          <a:p>
            <a:pPr lvl="2" indent="0">
              <a:buNone/>
            </a:pPr>
            <a:endParaRPr lang="en-GB" sz="1600" i="1" dirty="0"/>
          </a:p>
          <a:p>
            <a:pPr lvl="2" indent="0">
              <a:buNone/>
            </a:pPr>
            <a:r>
              <a:rPr lang="en-GB" sz="1600" i="1" dirty="0"/>
              <a:t>DO WHILE </a:t>
            </a:r>
            <a:r>
              <a:rPr lang="en-GB" sz="1600" dirty="0"/>
              <a:t>( </a:t>
            </a:r>
            <a:r>
              <a:rPr lang="en-GB" sz="1600" i="1" dirty="0"/>
              <a:t>logical statement </a:t>
            </a:r>
            <a:r>
              <a:rPr lang="en-GB" sz="1600" dirty="0"/>
              <a:t>)</a:t>
            </a:r>
            <a:r>
              <a:rPr lang="en-GB" sz="1600" i="1" dirty="0"/>
              <a:t>;</a:t>
            </a:r>
          </a:p>
          <a:p>
            <a:pPr lvl="2" indent="0">
              <a:buNone/>
            </a:pPr>
            <a:r>
              <a:rPr lang="en-GB" sz="1600" i="1" dirty="0"/>
              <a:t>	…</a:t>
            </a:r>
          </a:p>
          <a:p>
            <a:pPr lvl="2" indent="0">
              <a:buNone/>
            </a:pPr>
            <a:r>
              <a:rPr lang="en-GB" sz="1600" i="1" dirty="0"/>
              <a:t>END;</a:t>
            </a:r>
          </a:p>
          <a:p>
            <a:pPr lvl="2" indent="0">
              <a:buNone/>
            </a:pPr>
            <a:endParaRPr lang="en-GB" sz="1600" i="1" dirty="0"/>
          </a:p>
          <a:p>
            <a:pPr lvl="2" indent="0">
              <a:buNone/>
            </a:pPr>
            <a:r>
              <a:rPr lang="en-GB" sz="1600" i="1" dirty="0"/>
              <a:t>DO UNTIL </a:t>
            </a:r>
            <a:r>
              <a:rPr lang="en-GB" sz="1600" dirty="0"/>
              <a:t>( </a:t>
            </a:r>
            <a:r>
              <a:rPr lang="en-GB" sz="1600" i="1" dirty="0"/>
              <a:t>logical statement </a:t>
            </a:r>
            <a:r>
              <a:rPr lang="en-GB" sz="1600" dirty="0"/>
              <a:t>)</a:t>
            </a:r>
            <a:r>
              <a:rPr lang="en-GB" sz="1600" i="1" dirty="0"/>
              <a:t>;</a:t>
            </a:r>
          </a:p>
          <a:p>
            <a:pPr lvl="2" indent="0">
              <a:buNone/>
            </a:pPr>
            <a:r>
              <a:rPr lang="en-GB" sz="1600" i="1" dirty="0"/>
              <a:t>	…</a:t>
            </a:r>
          </a:p>
          <a:p>
            <a:pPr lvl="2" indent="0">
              <a:buNone/>
            </a:pPr>
            <a:r>
              <a:rPr lang="en-GB" sz="1600" i="1" dirty="0"/>
              <a:t>END;</a:t>
            </a:r>
          </a:p>
          <a:p>
            <a:pPr marL="285750" indent="-285750">
              <a:buFont typeface="Arial" panose="020B0604020202020204" pitchFamily="34" charset="0"/>
              <a:buChar char="•"/>
            </a:pPr>
            <a:r>
              <a:rPr lang="en-GB" sz="1600" dirty="0"/>
              <a:t>The emphasis in this presentation is not on how these looping structures work (most programmers should be familiar with these types of structures) but how explicit loops work when combined with implicit loops</a:t>
            </a:r>
          </a:p>
          <a:p>
            <a:endParaRPr lang="en-GB" sz="1600" dirty="0"/>
          </a:p>
        </p:txBody>
      </p:sp>
      <p:sp>
        <p:nvSpPr>
          <p:cNvPr id="3" name="Title 2">
            <a:extLst>
              <a:ext uri="{FF2B5EF4-FFF2-40B4-BE49-F238E27FC236}">
                <a16:creationId xmlns:a16="http://schemas.microsoft.com/office/drawing/2014/main" id="{51044135-8B69-44B1-8485-D99F0BA61AA0}"/>
              </a:ext>
            </a:extLst>
          </p:cNvPr>
          <p:cNvSpPr>
            <a:spLocks noGrp="1"/>
          </p:cNvSpPr>
          <p:nvPr>
            <p:ph type="title"/>
          </p:nvPr>
        </p:nvSpPr>
        <p:spPr/>
        <p:txBody>
          <a:bodyPr/>
          <a:lstStyle/>
          <a:p>
            <a:r>
              <a:rPr lang="en-GB" dirty="0"/>
              <a:t>Explicit Loops</a:t>
            </a:r>
          </a:p>
        </p:txBody>
      </p:sp>
      <p:sp>
        <p:nvSpPr>
          <p:cNvPr id="4" name="Slide Number Placeholder 3">
            <a:extLst>
              <a:ext uri="{FF2B5EF4-FFF2-40B4-BE49-F238E27FC236}">
                <a16:creationId xmlns:a16="http://schemas.microsoft.com/office/drawing/2014/main" id="{792FF4AE-B971-4BCE-B863-AD56E4FF6C5D}"/>
              </a:ext>
            </a:extLst>
          </p:cNvPr>
          <p:cNvSpPr>
            <a:spLocks noGrp="1"/>
          </p:cNvSpPr>
          <p:nvPr>
            <p:ph type="sldNum" sz="quarter" idx="10"/>
          </p:nvPr>
        </p:nvSpPr>
        <p:spPr/>
        <p:txBody>
          <a:bodyPr/>
          <a:lstStyle/>
          <a:p>
            <a:pPr>
              <a:defRPr/>
            </a:pPr>
            <a:fld id="{0C92B753-6441-4842-A234-9958DF7A09EA}" type="slidenum">
              <a:rPr lang="en-GB" smtClean="0"/>
              <a:pPr>
                <a:defRPr/>
              </a:pPr>
              <a:t>17</a:t>
            </a:fld>
            <a:endParaRPr lang="en-GB" dirty="0"/>
          </a:p>
        </p:txBody>
      </p:sp>
    </p:spTree>
    <p:extLst>
      <p:ext uri="{BB962C8B-B14F-4D97-AF65-F5344CB8AC3E}">
        <p14:creationId xmlns:p14="http://schemas.microsoft.com/office/powerpoint/2010/main" val="2527142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21DF61-2B19-401F-B019-15CA9DA5EF3C}"/>
              </a:ext>
            </a:extLst>
          </p:cNvPr>
          <p:cNvSpPr>
            <a:spLocks noGrp="1"/>
          </p:cNvSpPr>
          <p:nvPr>
            <p:ph sz="half" idx="2"/>
          </p:nvPr>
        </p:nvSpPr>
        <p:spPr>
          <a:xfrm>
            <a:off x="684000" y="1404000"/>
            <a:ext cx="7740000" cy="4680000"/>
          </a:xfrm>
        </p:spPr>
        <p:txBody>
          <a:bodyPr/>
          <a:lstStyle/>
          <a:p>
            <a:r>
              <a:rPr lang="en-GB" sz="1600" dirty="0"/>
              <a:t>Data Imported from </a:t>
            </a:r>
            <a:r>
              <a:rPr lang="en-GB" sz="1600" dirty="0" err="1"/>
              <a:t>Cancer_Centre_xlsx</a:t>
            </a:r>
            <a:r>
              <a:rPr lang="en-GB" sz="1600" dirty="0"/>
              <a:t> (SAS dataset </a:t>
            </a:r>
            <a:r>
              <a:rPr lang="en-GB" sz="1600" dirty="0" err="1"/>
              <a:t>Cancer_Centre</a:t>
            </a:r>
            <a:r>
              <a:rPr lang="en-GB" sz="1600" dirty="0"/>
              <a:t> </a:t>
            </a:r>
          </a:p>
          <a:p>
            <a:endParaRPr lang="en-GB" sz="1600" dirty="0"/>
          </a:p>
          <a:p>
            <a:r>
              <a:rPr lang="en-GB" sz="1600" dirty="0"/>
              <a:t>CENTRE </a:t>
            </a:r>
          </a:p>
          <a:p>
            <a:r>
              <a:rPr lang="en-GB" sz="1600" dirty="0"/>
              <a:t>Birmingham </a:t>
            </a:r>
          </a:p>
          <a:p>
            <a:r>
              <a:rPr lang="en-GB" sz="1600" dirty="0"/>
              <a:t>Manchester </a:t>
            </a:r>
          </a:p>
          <a:p>
            <a:r>
              <a:rPr lang="en-GB" sz="1600" dirty="0"/>
              <a:t>Leeds </a:t>
            </a:r>
          </a:p>
          <a:p>
            <a:endParaRPr lang="en-GB" dirty="0"/>
          </a:p>
        </p:txBody>
      </p:sp>
      <p:sp>
        <p:nvSpPr>
          <p:cNvPr id="3" name="Title 2">
            <a:extLst>
              <a:ext uri="{FF2B5EF4-FFF2-40B4-BE49-F238E27FC236}">
                <a16:creationId xmlns:a16="http://schemas.microsoft.com/office/drawing/2014/main" id="{19D10BD4-626F-425C-9AE4-363A9A66F475}"/>
              </a:ext>
            </a:extLst>
          </p:cNvPr>
          <p:cNvSpPr>
            <a:spLocks noGrp="1"/>
          </p:cNvSpPr>
          <p:nvPr>
            <p:ph type="title"/>
          </p:nvPr>
        </p:nvSpPr>
        <p:spPr/>
        <p:txBody>
          <a:bodyPr/>
          <a:lstStyle/>
          <a:p>
            <a:r>
              <a:rPr lang="en-GB" dirty="0"/>
              <a:t>Input for program combining implicit and explicit loops</a:t>
            </a:r>
          </a:p>
        </p:txBody>
      </p:sp>
      <p:sp>
        <p:nvSpPr>
          <p:cNvPr id="4" name="Slide Number Placeholder 3">
            <a:extLst>
              <a:ext uri="{FF2B5EF4-FFF2-40B4-BE49-F238E27FC236}">
                <a16:creationId xmlns:a16="http://schemas.microsoft.com/office/drawing/2014/main" id="{E0E7E3F0-001C-419F-A7EC-6CCA85BD2DF7}"/>
              </a:ext>
            </a:extLst>
          </p:cNvPr>
          <p:cNvSpPr>
            <a:spLocks noGrp="1"/>
          </p:cNvSpPr>
          <p:nvPr>
            <p:ph type="sldNum" sz="quarter" idx="10"/>
          </p:nvPr>
        </p:nvSpPr>
        <p:spPr/>
        <p:txBody>
          <a:bodyPr/>
          <a:lstStyle/>
          <a:p>
            <a:pPr>
              <a:defRPr/>
            </a:pPr>
            <a:fld id="{0C92B753-6441-4842-A234-9958DF7A09EA}" type="slidenum">
              <a:rPr lang="en-GB" smtClean="0"/>
              <a:pPr>
                <a:defRPr/>
              </a:pPr>
              <a:t>18</a:t>
            </a:fld>
            <a:endParaRPr lang="en-GB" dirty="0"/>
          </a:p>
        </p:txBody>
      </p:sp>
    </p:spTree>
    <p:extLst>
      <p:ext uri="{BB962C8B-B14F-4D97-AF65-F5344CB8AC3E}">
        <p14:creationId xmlns:p14="http://schemas.microsoft.com/office/powerpoint/2010/main" val="3646274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08C1B7-4A31-4AC2-8CC9-718926940882}"/>
              </a:ext>
            </a:extLst>
          </p:cNvPr>
          <p:cNvSpPr>
            <a:spLocks noGrp="1"/>
          </p:cNvSpPr>
          <p:nvPr>
            <p:ph sz="half" idx="2"/>
          </p:nvPr>
        </p:nvSpPr>
        <p:spPr>
          <a:xfrm>
            <a:off x="684000" y="1241856"/>
            <a:ext cx="7740000" cy="4680000"/>
          </a:xfrm>
        </p:spPr>
        <p:txBody>
          <a:bodyPr/>
          <a:lstStyle/>
          <a:p>
            <a:r>
              <a:rPr lang="en-GB" dirty="0">
                <a:solidFill>
                  <a:schemeClr val="accent6">
                    <a:lumMod val="50000"/>
                  </a:schemeClr>
                </a:solidFill>
              </a:rPr>
              <a:t>/* Program combining implicit and explicit loops</a:t>
            </a:r>
          </a:p>
          <a:p>
            <a:r>
              <a:rPr lang="en-GB" dirty="0">
                <a:solidFill>
                  <a:schemeClr val="accent6">
                    <a:lumMod val="50000"/>
                  </a:schemeClr>
                </a:solidFill>
              </a:rPr>
              <a:t>Paul Tuxworth, November 2018 adapted from Li (2013) p. 103 */</a:t>
            </a:r>
          </a:p>
          <a:p>
            <a:r>
              <a:rPr lang="en-GB" b="1" dirty="0"/>
              <a:t>data</a:t>
            </a:r>
            <a:r>
              <a:rPr lang="en-GB" dirty="0"/>
              <a:t> ex5_8 (drop=id); </a:t>
            </a:r>
            <a:r>
              <a:rPr lang="en-GB" dirty="0">
                <a:solidFill>
                  <a:schemeClr val="accent6">
                    <a:lumMod val="50000"/>
                  </a:schemeClr>
                </a:solidFill>
              </a:rPr>
              <a:t>/* id is used as a counter here, but is not required in the final output */</a:t>
            </a:r>
          </a:p>
          <a:p>
            <a:r>
              <a:rPr lang="en-GB" dirty="0"/>
              <a:t>	set </a:t>
            </a:r>
            <a:r>
              <a:rPr lang="en-GB" dirty="0" err="1"/>
              <a:t>cancer_centre</a:t>
            </a:r>
            <a:r>
              <a:rPr lang="en-GB" dirty="0">
                <a:solidFill>
                  <a:schemeClr val="accent6">
                    <a:lumMod val="50000"/>
                  </a:schemeClr>
                </a:solidFill>
              </a:rPr>
              <a:t>; /* SET for an implicit loop, which ends when we meet end of file for this dataset */</a:t>
            </a:r>
          </a:p>
          <a:p>
            <a:r>
              <a:rPr lang="en-GB" dirty="0"/>
              <a:t>	length GROUP $</a:t>
            </a:r>
            <a:r>
              <a:rPr lang="en-GB" b="1" dirty="0"/>
              <a:t>10</a:t>
            </a:r>
            <a:r>
              <a:rPr lang="en-GB" dirty="0"/>
              <a:t>; </a:t>
            </a:r>
            <a:r>
              <a:rPr lang="en-GB" dirty="0">
                <a:solidFill>
                  <a:schemeClr val="accent6">
                    <a:lumMod val="50000"/>
                  </a:schemeClr>
                </a:solidFill>
              </a:rPr>
              <a:t>/* non-executable statement setting the length of the GROUP character string. */</a:t>
            </a:r>
          </a:p>
          <a:p>
            <a:r>
              <a:rPr lang="en-GB" dirty="0"/>
              <a:t>	do id = </a:t>
            </a:r>
            <a:r>
              <a:rPr lang="en-GB" b="1" dirty="0"/>
              <a:t>1</a:t>
            </a:r>
            <a:r>
              <a:rPr lang="en-GB" dirty="0"/>
              <a:t> to </a:t>
            </a:r>
            <a:r>
              <a:rPr lang="en-GB" b="1" dirty="0"/>
              <a:t>4</a:t>
            </a:r>
            <a:r>
              <a:rPr lang="en-GB" dirty="0"/>
              <a:t>; </a:t>
            </a:r>
            <a:r>
              <a:rPr lang="en-GB" dirty="0">
                <a:solidFill>
                  <a:schemeClr val="accent6">
                    <a:lumMod val="50000"/>
                  </a:schemeClr>
                </a:solidFill>
              </a:rPr>
              <a:t>/* DO for an explicit loop */</a:t>
            </a:r>
          </a:p>
          <a:p>
            <a:r>
              <a:rPr lang="en-GB" dirty="0"/>
              <a:t>		</a:t>
            </a:r>
            <a:r>
              <a:rPr lang="en-GB" dirty="0">
                <a:solidFill>
                  <a:schemeClr val="accent6">
                    <a:lumMod val="50000"/>
                  </a:schemeClr>
                </a:solidFill>
              </a:rPr>
              <a:t>/*Patient given drug or placebo randomly based on pseudo-random number with seed set as 		2*/</a:t>
            </a:r>
          </a:p>
          <a:p>
            <a:r>
              <a:rPr lang="en-GB" dirty="0"/>
              <a:t>		if </a:t>
            </a:r>
            <a:r>
              <a:rPr lang="en-GB" dirty="0" err="1"/>
              <a:t>ranuni</a:t>
            </a:r>
            <a:r>
              <a:rPr lang="en-GB" dirty="0"/>
              <a:t>(</a:t>
            </a:r>
            <a:r>
              <a:rPr lang="en-GB" b="1" dirty="0"/>
              <a:t>2</a:t>
            </a:r>
            <a:r>
              <a:rPr lang="en-GB" dirty="0"/>
              <a:t>) &gt; </a:t>
            </a:r>
            <a:r>
              <a:rPr lang="en-GB" b="1" dirty="0"/>
              <a:t>0.5</a:t>
            </a:r>
            <a:r>
              <a:rPr lang="en-GB" dirty="0"/>
              <a:t> then GROUP = 'Drug'; </a:t>
            </a:r>
          </a:p>
          <a:p>
            <a:r>
              <a:rPr lang="en-GB" dirty="0"/>
              <a:t>		else GROUP = 'Placebo';</a:t>
            </a:r>
          </a:p>
          <a:p>
            <a:r>
              <a:rPr lang="en-GB" dirty="0"/>
              <a:t>		FULLID=</a:t>
            </a:r>
            <a:r>
              <a:rPr lang="en-GB" dirty="0" err="1"/>
              <a:t>catt</a:t>
            </a:r>
            <a:r>
              <a:rPr lang="en-GB" dirty="0"/>
              <a:t>(</a:t>
            </a:r>
            <a:r>
              <a:rPr lang="en-GB" dirty="0" err="1"/>
              <a:t>substr</a:t>
            </a:r>
            <a:r>
              <a:rPr lang="en-GB" dirty="0"/>
              <a:t>(strip(centre),</a:t>
            </a:r>
            <a:r>
              <a:rPr lang="en-GB" b="1" dirty="0"/>
              <a:t>1</a:t>
            </a:r>
            <a:r>
              <a:rPr lang="en-GB" dirty="0"/>
              <a:t>,</a:t>
            </a:r>
            <a:r>
              <a:rPr lang="en-GB" b="1" dirty="0"/>
              <a:t>3</a:t>
            </a:r>
            <a:r>
              <a:rPr lang="en-GB" dirty="0"/>
              <a:t>),ID); </a:t>
            </a:r>
            <a:r>
              <a:rPr lang="en-GB" dirty="0">
                <a:solidFill>
                  <a:schemeClr val="accent6">
                    <a:lumMod val="50000"/>
                  </a:schemeClr>
                </a:solidFill>
              </a:rPr>
              <a:t>/* Selects first 3 characters of Centre and 			concatenates with ID */</a:t>
            </a:r>
          </a:p>
          <a:p>
            <a:r>
              <a:rPr lang="en-GB" dirty="0"/>
              <a:t>		output; </a:t>
            </a:r>
            <a:r>
              <a:rPr lang="en-GB" dirty="0">
                <a:solidFill>
                  <a:schemeClr val="accent6">
                    <a:lumMod val="50000"/>
                  </a:schemeClr>
                </a:solidFill>
              </a:rPr>
              <a:t>/* Explicit output */</a:t>
            </a:r>
          </a:p>
          <a:p>
            <a:r>
              <a:rPr lang="en-GB" dirty="0"/>
              <a:t>	end; </a:t>
            </a:r>
            <a:r>
              <a:rPr lang="en-GB" dirty="0">
                <a:solidFill>
                  <a:schemeClr val="accent6">
                    <a:lumMod val="50000"/>
                  </a:schemeClr>
                </a:solidFill>
              </a:rPr>
              <a:t>/* End of the explicit DO loop */</a:t>
            </a:r>
          </a:p>
          <a:p>
            <a:r>
              <a:rPr lang="en-GB" dirty="0"/>
              <a:t>	</a:t>
            </a:r>
            <a:r>
              <a:rPr lang="en-GB" dirty="0">
                <a:solidFill>
                  <a:schemeClr val="accent6">
                    <a:lumMod val="50000"/>
                  </a:schemeClr>
                </a:solidFill>
              </a:rPr>
              <a:t>/* Back to SET statement for the implicit loop */</a:t>
            </a:r>
          </a:p>
          <a:p>
            <a:r>
              <a:rPr lang="en-GB" b="1" dirty="0"/>
              <a:t>run</a:t>
            </a:r>
            <a:r>
              <a:rPr lang="en-GB" dirty="0"/>
              <a:t>;</a:t>
            </a:r>
          </a:p>
          <a:p>
            <a:r>
              <a:rPr lang="en-GB" dirty="0"/>
              <a:t>title 'Random Assignment of Four Patients at each Cancer Centre to either Drug or Placebo Groups';</a:t>
            </a:r>
          </a:p>
          <a:p>
            <a:r>
              <a:rPr lang="en-GB" b="1" dirty="0"/>
              <a:t>proc</a:t>
            </a:r>
            <a:r>
              <a:rPr lang="en-GB" dirty="0"/>
              <a:t> </a:t>
            </a:r>
            <a:r>
              <a:rPr lang="en-GB" b="1" dirty="0"/>
              <a:t>print</a:t>
            </a:r>
            <a:r>
              <a:rPr lang="en-GB" dirty="0"/>
              <a:t> data=ex5_8;</a:t>
            </a:r>
          </a:p>
          <a:p>
            <a:r>
              <a:rPr lang="en-GB" b="1" dirty="0"/>
              <a:t>run</a:t>
            </a:r>
            <a:r>
              <a:rPr lang="en-GB" dirty="0"/>
              <a:t>;	</a:t>
            </a:r>
          </a:p>
        </p:txBody>
      </p:sp>
      <p:sp>
        <p:nvSpPr>
          <p:cNvPr id="3" name="Title 2">
            <a:extLst>
              <a:ext uri="{FF2B5EF4-FFF2-40B4-BE49-F238E27FC236}">
                <a16:creationId xmlns:a16="http://schemas.microsoft.com/office/drawing/2014/main" id="{C8399368-EF3C-4B9A-A706-33BA11D83710}"/>
              </a:ext>
            </a:extLst>
          </p:cNvPr>
          <p:cNvSpPr>
            <a:spLocks noGrp="1"/>
          </p:cNvSpPr>
          <p:nvPr>
            <p:ph type="title"/>
          </p:nvPr>
        </p:nvSpPr>
        <p:spPr/>
        <p:txBody>
          <a:bodyPr>
            <a:normAutofit/>
          </a:bodyPr>
          <a:lstStyle/>
          <a:p>
            <a:r>
              <a:rPr lang="en-GB" sz="1800" dirty="0"/>
              <a:t>Program combining implicit and explicit loops</a:t>
            </a:r>
          </a:p>
        </p:txBody>
      </p:sp>
      <p:sp>
        <p:nvSpPr>
          <p:cNvPr id="4" name="Slide Number Placeholder 3">
            <a:extLst>
              <a:ext uri="{FF2B5EF4-FFF2-40B4-BE49-F238E27FC236}">
                <a16:creationId xmlns:a16="http://schemas.microsoft.com/office/drawing/2014/main" id="{2A47D45F-E5F1-4E30-BA8C-8EF1DE9A6050}"/>
              </a:ext>
            </a:extLst>
          </p:cNvPr>
          <p:cNvSpPr>
            <a:spLocks noGrp="1"/>
          </p:cNvSpPr>
          <p:nvPr>
            <p:ph type="sldNum" sz="quarter" idx="10"/>
          </p:nvPr>
        </p:nvSpPr>
        <p:spPr/>
        <p:txBody>
          <a:bodyPr/>
          <a:lstStyle/>
          <a:p>
            <a:pPr>
              <a:defRPr/>
            </a:pPr>
            <a:fld id="{0C92B753-6441-4842-A234-9958DF7A09EA}" type="slidenum">
              <a:rPr lang="en-GB" smtClean="0"/>
              <a:pPr>
                <a:defRPr/>
              </a:pPr>
              <a:t>19</a:t>
            </a:fld>
            <a:endParaRPr lang="en-GB" dirty="0"/>
          </a:p>
        </p:txBody>
      </p:sp>
    </p:spTree>
    <p:extLst>
      <p:ext uri="{BB962C8B-B14F-4D97-AF65-F5344CB8AC3E}">
        <p14:creationId xmlns:p14="http://schemas.microsoft.com/office/powerpoint/2010/main" val="351966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DA1340-9A20-4659-8B26-F9262DDC5B62}"/>
              </a:ext>
            </a:extLst>
          </p:cNvPr>
          <p:cNvSpPr>
            <a:spLocks noGrp="1"/>
          </p:cNvSpPr>
          <p:nvPr>
            <p:ph sz="half" idx="2"/>
          </p:nvPr>
        </p:nvSpPr>
        <p:spPr>
          <a:xfrm>
            <a:off x="522513" y="1404000"/>
            <a:ext cx="7994469" cy="4680000"/>
          </a:xfrm>
        </p:spPr>
        <p:txBody>
          <a:bodyPr/>
          <a:lstStyle/>
          <a:p>
            <a:pPr marL="171450" indent="-171450">
              <a:buFont typeface="Arial" panose="020B0604020202020204" pitchFamily="34" charset="0"/>
              <a:buChar char="•"/>
            </a:pPr>
            <a:r>
              <a:rPr lang="en-GB" sz="1600" dirty="0"/>
              <a:t>SAS uses output and loop structures which are </a:t>
            </a:r>
            <a:r>
              <a:rPr lang="en-GB" sz="1600" b="1" i="1" dirty="0"/>
              <a:t>implicit </a:t>
            </a:r>
            <a:r>
              <a:rPr lang="en-GB" sz="1600" dirty="0"/>
              <a:t>(not stated explicitly in the code), which are used commonly in simple SAS programs</a:t>
            </a:r>
          </a:p>
          <a:p>
            <a:pPr marL="171450" indent="-171450">
              <a:buFont typeface="Arial" panose="020B0604020202020204" pitchFamily="34" charset="0"/>
              <a:buChar char="•"/>
            </a:pPr>
            <a:r>
              <a:rPr lang="en-GB" sz="1600" dirty="0"/>
              <a:t>SAS also has </a:t>
            </a:r>
            <a:r>
              <a:rPr lang="en-GB" sz="1600" b="1" i="1" dirty="0"/>
              <a:t>explicit </a:t>
            </a:r>
            <a:r>
              <a:rPr lang="en-GB" sz="1600" dirty="0"/>
              <a:t>output and loop structures with their own coding syntax</a:t>
            </a:r>
          </a:p>
          <a:p>
            <a:pPr marL="171450" indent="-171450">
              <a:buFont typeface="Arial" panose="020B0604020202020204" pitchFamily="34" charset="0"/>
              <a:buChar char="•"/>
            </a:pPr>
            <a:r>
              <a:rPr lang="en-GB" sz="1600" dirty="0"/>
              <a:t>This can be confusing to a new SAS programmer, particularly if they are familiar with languages where output and loops are always explicit in the code</a:t>
            </a:r>
          </a:p>
          <a:p>
            <a:pPr marL="857250" lvl="1" indent="-171450"/>
            <a:r>
              <a:rPr lang="en-GB" sz="1600" dirty="0"/>
              <a:t>It can be particularly confusing when both implicit and explicit structures are used in the same DATA step</a:t>
            </a:r>
          </a:p>
          <a:p>
            <a:pPr marL="171450" indent="-171450">
              <a:buFont typeface="Arial" panose="020B0604020202020204" pitchFamily="34" charset="0"/>
              <a:buChar char="•"/>
            </a:pPr>
            <a:r>
              <a:rPr lang="en-GB" sz="1600" dirty="0"/>
              <a:t>This talk covers how implicit and explicit output and implicit and explicit loops are used in SAS and how they work together</a:t>
            </a:r>
          </a:p>
        </p:txBody>
      </p:sp>
      <p:sp>
        <p:nvSpPr>
          <p:cNvPr id="3" name="Title 2">
            <a:extLst>
              <a:ext uri="{FF2B5EF4-FFF2-40B4-BE49-F238E27FC236}">
                <a16:creationId xmlns:a16="http://schemas.microsoft.com/office/drawing/2014/main" id="{3D6F5589-2FDA-4373-8364-2BCA4605155E}"/>
              </a:ext>
            </a:extLst>
          </p:cNvPr>
          <p:cNvSpPr>
            <a:spLocks noGrp="1"/>
          </p:cNvSpPr>
          <p:nvPr>
            <p:ph type="title"/>
          </p:nvPr>
        </p:nvSpPr>
        <p:spPr/>
        <p:txBody>
          <a:bodyPr/>
          <a:lstStyle/>
          <a:p>
            <a:r>
              <a:rPr lang="en-GB" dirty="0"/>
              <a:t>What’s it all about?</a:t>
            </a:r>
          </a:p>
        </p:txBody>
      </p:sp>
      <p:sp>
        <p:nvSpPr>
          <p:cNvPr id="4" name="Slide Number Placeholder 3">
            <a:extLst>
              <a:ext uri="{FF2B5EF4-FFF2-40B4-BE49-F238E27FC236}">
                <a16:creationId xmlns:a16="http://schemas.microsoft.com/office/drawing/2014/main" id="{951D302E-0382-4D70-99B3-A6506A94D20E}"/>
              </a:ext>
            </a:extLst>
          </p:cNvPr>
          <p:cNvSpPr>
            <a:spLocks noGrp="1"/>
          </p:cNvSpPr>
          <p:nvPr>
            <p:ph type="sldNum" sz="quarter" idx="10"/>
          </p:nvPr>
        </p:nvSpPr>
        <p:spPr/>
        <p:txBody>
          <a:bodyPr/>
          <a:lstStyle/>
          <a:p>
            <a:pPr>
              <a:defRPr/>
            </a:pPr>
            <a:fld id="{0C92B753-6441-4842-A234-9958DF7A09EA}" type="slidenum">
              <a:rPr lang="en-GB" smtClean="0"/>
              <a:pPr>
                <a:defRPr/>
              </a:pPr>
              <a:t>2</a:t>
            </a:fld>
            <a:endParaRPr lang="en-GB" dirty="0"/>
          </a:p>
        </p:txBody>
      </p:sp>
    </p:spTree>
    <p:extLst>
      <p:ext uri="{BB962C8B-B14F-4D97-AF65-F5344CB8AC3E}">
        <p14:creationId xmlns:p14="http://schemas.microsoft.com/office/powerpoint/2010/main" val="2451366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7A2736-AC72-40B2-BD13-905DD56AE841}"/>
              </a:ext>
            </a:extLst>
          </p:cNvPr>
          <p:cNvSpPr>
            <a:spLocks noGrp="1"/>
          </p:cNvSpPr>
          <p:nvPr>
            <p:ph sz="half" idx="2"/>
          </p:nvPr>
        </p:nvSpPr>
        <p:spPr>
          <a:xfrm>
            <a:off x="684000" y="1404000"/>
            <a:ext cx="7740000" cy="4680000"/>
          </a:xfrm>
        </p:spPr>
        <p:txBody>
          <a:bodyPr/>
          <a:lstStyle/>
          <a:p>
            <a:r>
              <a:rPr lang="en-GB" sz="1400" dirty="0"/>
              <a:t>Random Assignment of Four Patients at each Cancer Centre to Drug or Placebo Groups </a:t>
            </a:r>
          </a:p>
          <a:p>
            <a:r>
              <a:rPr lang="en-GB" sz="1400" dirty="0"/>
              <a:t> </a:t>
            </a:r>
          </a:p>
          <a:p>
            <a:r>
              <a:rPr lang="en-GB" sz="1400" dirty="0" err="1"/>
              <a:t>Obs</a:t>
            </a:r>
            <a:r>
              <a:rPr lang="en-GB" sz="1400" dirty="0"/>
              <a:t>    CENTRE        GROUP    FULLID </a:t>
            </a:r>
          </a:p>
          <a:p>
            <a:r>
              <a:rPr lang="en-GB" sz="1400" dirty="0"/>
              <a:t>1         Birmingham   Placebo     Bir1 </a:t>
            </a:r>
          </a:p>
          <a:p>
            <a:r>
              <a:rPr lang="en-GB" sz="1400" dirty="0"/>
              <a:t>2         Birmingham   Drug          Bir2 </a:t>
            </a:r>
          </a:p>
          <a:p>
            <a:r>
              <a:rPr lang="en-GB" sz="1400" dirty="0"/>
              <a:t>3         Birmingham   Drug          Bir3 </a:t>
            </a:r>
          </a:p>
          <a:p>
            <a:r>
              <a:rPr lang="en-GB" sz="1400" dirty="0"/>
              <a:t>4         Birmingham   Drug          Bir4 </a:t>
            </a:r>
          </a:p>
          <a:p>
            <a:r>
              <a:rPr lang="en-GB" sz="1400" dirty="0"/>
              <a:t>5         Manchester   Drug          Man1 </a:t>
            </a:r>
          </a:p>
          <a:p>
            <a:r>
              <a:rPr lang="en-GB" sz="1400" dirty="0"/>
              <a:t>6         Manchester   Drug          Man2 </a:t>
            </a:r>
          </a:p>
          <a:p>
            <a:r>
              <a:rPr lang="en-GB" sz="1400" dirty="0"/>
              <a:t>7         Manchester   Placebo     Man3 </a:t>
            </a:r>
          </a:p>
          <a:p>
            <a:r>
              <a:rPr lang="en-GB" sz="1400" dirty="0"/>
              <a:t>8         Manchester   Placebo     Man4 </a:t>
            </a:r>
          </a:p>
          <a:p>
            <a:r>
              <a:rPr lang="en-GB" sz="1400" dirty="0"/>
              <a:t>9         Leeds            Placebo      Lee1 </a:t>
            </a:r>
          </a:p>
          <a:p>
            <a:r>
              <a:rPr lang="en-GB" sz="1400" dirty="0"/>
              <a:t>10       Leeds            Placebo      Lee2 </a:t>
            </a:r>
          </a:p>
          <a:p>
            <a:r>
              <a:rPr lang="en-GB" sz="1400" dirty="0"/>
              <a:t>11       Leeds            Drug           Lee3 </a:t>
            </a:r>
          </a:p>
          <a:p>
            <a:r>
              <a:rPr lang="en-GB" sz="1400" dirty="0"/>
              <a:t>12       Leeds            Placebo      Lee4 </a:t>
            </a:r>
          </a:p>
          <a:p>
            <a:r>
              <a:rPr lang="en-GB" dirty="0"/>
              <a:t> </a:t>
            </a:r>
          </a:p>
          <a:p>
            <a:endParaRPr lang="en-GB" dirty="0"/>
          </a:p>
          <a:p>
            <a:endParaRPr lang="en-GB" dirty="0"/>
          </a:p>
          <a:p>
            <a:endParaRPr lang="en-GB" dirty="0"/>
          </a:p>
        </p:txBody>
      </p:sp>
      <p:sp>
        <p:nvSpPr>
          <p:cNvPr id="3" name="Title 2">
            <a:extLst>
              <a:ext uri="{FF2B5EF4-FFF2-40B4-BE49-F238E27FC236}">
                <a16:creationId xmlns:a16="http://schemas.microsoft.com/office/drawing/2014/main" id="{E2FC0D40-E780-4CE8-B4C3-B18D9B03BBAD}"/>
              </a:ext>
            </a:extLst>
          </p:cNvPr>
          <p:cNvSpPr>
            <a:spLocks noGrp="1"/>
          </p:cNvSpPr>
          <p:nvPr>
            <p:ph type="title"/>
          </p:nvPr>
        </p:nvSpPr>
        <p:spPr/>
        <p:txBody>
          <a:bodyPr/>
          <a:lstStyle/>
          <a:p>
            <a:r>
              <a:rPr lang="en-GB" dirty="0"/>
              <a:t>Output from this program</a:t>
            </a:r>
          </a:p>
        </p:txBody>
      </p:sp>
      <p:sp>
        <p:nvSpPr>
          <p:cNvPr id="4" name="Slide Number Placeholder 3">
            <a:extLst>
              <a:ext uri="{FF2B5EF4-FFF2-40B4-BE49-F238E27FC236}">
                <a16:creationId xmlns:a16="http://schemas.microsoft.com/office/drawing/2014/main" id="{1A119A17-6AF8-4FDE-B9D8-209673B33EED}"/>
              </a:ext>
            </a:extLst>
          </p:cNvPr>
          <p:cNvSpPr>
            <a:spLocks noGrp="1"/>
          </p:cNvSpPr>
          <p:nvPr>
            <p:ph type="sldNum" sz="quarter" idx="10"/>
          </p:nvPr>
        </p:nvSpPr>
        <p:spPr/>
        <p:txBody>
          <a:bodyPr/>
          <a:lstStyle/>
          <a:p>
            <a:pPr>
              <a:defRPr/>
            </a:pPr>
            <a:fld id="{0C92B753-6441-4842-A234-9958DF7A09EA}" type="slidenum">
              <a:rPr lang="en-GB" smtClean="0"/>
              <a:pPr>
                <a:defRPr/>
              </a:pPr>
              <a:t>20</a:t>
            </a:fld>
            <a:endParaRPr lang="en-GB" dirty="0"/>
          </a:p>
        </p:txBody>
      </p:sp>
    </p:spTree>
    <p:extLst>
      <p:ext uri="{BB962C8B-B14F-4D97-AF65-F5344CB8AC3E}">
        <p14:creationId xmlns:p14="http://schemas.microsoft.com/office/powerpoint/2010/main" val="1453834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6A9CA4-3303-4A10-AEBE-AE648484B199}"/>
              </a:ext>
            </a:extLst>
          </p:cNvPr>
          <p:cNvSpPr>
            <a:spLocks noGrp="1"/>
          </p:cNvSpPr>
          <p:nvPr>
            <p:ph sz="half" idx="2"/>
          </p:nvPr>
        </p:nvSpPr>
        <p:spPr>
          <a:xfrm>
            <a:off x="618309" y="1404000"/>
            <a:ext cx="7881257" cy="4680000"/>
          </a:xfrm>
        </p:spPr>
        <p:txBody>
          <a:bodyPr/>
          <a:lstStyle/>
          <a:p>
            <a:pPr marL="285750" indent="-285750">
              <a:buFont typeface="Arial" panose="020B0604020202020204" pitchFamily="34" charset="0"/>
              <a:buChar char="•"/>
            </a:pPr>
            <a:r>
              <a:rPr lang="en-GB" sz="1600" dirty="0"/>
              <a:t>Simple SAS programs use implicit output and implicit loops</a:t>
            </a:r>
          </a:p>
          <a:p>
            <a:pPr marL="971550" lvl="1" indent="-285750"/>
            <a:r>
              <a:rPr lang="en-GB" sz="1600" dirty="0"/>
              <a:t>There is implicit output of a record at the end of each DATA step</a:t>
            </a:r>
          </a:p>
          <a:p>
            <a:pPr marL="971550" lvl="1" indent="-285750"/>
            <a:r>
              <a:rPr lang="en-GB" sz="1600" dirty="0"/>
              <a:t>There is an implicit loop for each observation in the input data set</a:t>
            </a:r>
          </a:p>
          <a:p>
            <a:pPr marL="285750" indent="-285750">
              <a:buFont typeface="Arial" panose="020B0604020202020204" pitchFamily="34" charset="0"/>
              <a:buChar char="•"/>
            </a:pPr>
            <a:r>
              <a:rPr lang="en-GB" sz="1600" dirty="0"/>
              <a:t>The PUT statement writes the Program Data Vector (PDV) to the SAS log</a:t>
            </a:r>
          </a:p>
          <a:p>
            <a:pPr marL="971550" lvl="1" indent="-285750"/>
            <a:r>
              <a:rPr lang="en-GB" sz="1600" dirty="0"/>
              <a:t>Useful for understanding what SAS is doing and for debugging</a:t>
            </a:r>
          </a:p>
          <a:p>
            <a:pPr marL="285750" indent="-285750">
              <a:buFont typeface="Arial" panose="020B0604020202020204" pitchFamily="34" charset="0"/>
              <a:buChar char="•"/>
            </a:pPr>
            <a:r>
              <a:rPr lang="en-GB" sz="1600" dirty="0"/>
              <a:t>Explicit output (using the OUTPUT statement) is particularly useful in conjunction with BY-group processing of longitudinal data</a:t>
            </a:r>
          </a:p>
          <a:p>
            <a:pPr marL="285750" indent="-285750">
              <a:buFont typeface="Arial" panose="020B0604020202020204" pitchFamily="34" charset="0"/>
              <a:buChar char="•"/>
            </a:pPr>
            <a:r>
              <a:rPr lang="en-GB" sz="1600" dirty="0"/>
              <a:t>Where explicit output is used in a DATA step, there is no implicit output at the end of a DATA step</a:t>
            </a:r>
          </a:p>
          <a:p>
            <a:pPr marL="285750" indent="-285750">
              <a:buFont typeface="Arial" panose="020B0604020202020204" pitchFamily="34" charset="0"/>
              <a:buChar char="•"/>
            </a:pPr>
            <a:r>
              <a:rPr lang="en-GB" sz="1600" dirty="0"/>
              <a:t>FIRST and LAST statements are used to identify the first and last observations of a particular value of a variable within a </a:t>
            </a:r>
            <a:r>
              <a:rPr lang="en-GB" sz="1600"/>
              <a:t>sort hierarchy</a:t>
            </a:r>
            <a:endParaRPr lang="en-GB" sz="1600" dirty="0"/>
          </a:p>
          <a:p>
            <a:pPr marL="285750" indent="-285750">
              <a:buFont typeface="Arial" panose="020B0604020202020204" pitchFamily="34" charset="0"/>
              <a:buChar char="•"/>
            </a:pPr>
            <a:r>
              <a:rPr lang="en-GB" sz="1600" dirty="0"/>
              <a:t>Explicit loops (</a:t>
            </a:r>
            <a:r>
              <a:rPr lang="en-GB" sz="1600" dirty="0" err="1"/>
              <a:t>e.g</a:t>
            </a:r>
            <a:r>
              <a:rPr lang="en-GB" sz="1600" dirty="0"/>
              <a:t> DO…; … END;) can be combined with implicit loops for complex tasks</a:t>
            </a:r>
          </a:p>
          <a:p>
            <a:pPr marL="285750" indent="-285750"/>
            <a:endParaRPr lang="en-GB" sz="1600" dirty="0"/>
          </a:p>
          <a:p>
            <a:pPr marL="285750" indent="-285750"/>
            <a:endParaRPr lang="en-GB" sz="1600" dirty="0"/>
          </a:p>
        </p:txBody>
      </p:sp>
      <p:sp>
        <p:nvSpPr>
          <p:cNvPr id="3" name="Title 2">
            <a:extLst>
              <a:ext uri="{FF2B5EF4-FFF2-40B4-BE49-F238E27FC236}">
                <a16:creationId xmlns:a16="http://schemas.microsoft.com/office/drawing/2014/main" id="{6F8E42D9-9122-4FBD-B566-CCE6C2B1AE3C}"/>
              </a:ext>
            </a:extLst>
          </p:cNvPr>
          <p:cNvSpPr>
            <a:spLocks noGrp="1"/>
          </p:cNvSpPr>
          <p:nvPr>
            <p:ph type="title"/>
          </p:nvPr>
        </p:nvSpPr>
        <p:spPr/>
        <p:txBody>
          <a:bodyPr/>
          <a:lstStyle/>
          <a:p>
            <a:r>
              <a:rPr lang="en-GB" dirty="0"/>
              <a:t>Some Key Points to Take Away</a:t>
            </a:r>
          </a:p>
        </p:txBody>
      </p:sp>
      <p:sp>
        <p:nvSpPr>
          <p:cNvPr id="4" name="Slide Number Placeholder 3">
            <a:extLst>
              <a:ext uri="{FF2B5EF4-FFF2-40B4-BE49-F238E27FC236}">
                <a16:creationId xmlns:a16="http://schemas.microsoft.com/office/drawing/2014/main" id="{A3053064-D1C7-4D7B-95DA-03FED8472F31}"/>
              </a:ext>
            </a:extLst>
          </p:cNvPr>
          <p:cNvSpPr>
            <a:spLocks noGrp="1"/>
          </p:cNvSpPr>
          <p:nvPr>
            <p:ph type="sldNum" sz="quarter" idx="10"/>
          </p:nvPr>
        </p:nvSpPr>
        <p:spPr/>
        <p:txBody>
          <a:bodyPr/>
          <a:lstStyle/>
          <a:p>
            <a:pPr>
              <a:defRPr/>
            </a:pPr>
            <a:fld id="{0C92B753-6441-4842-A234-9958DF7A09EA}" type="slidenum">
              <a:rPr lang="en-GB" smtClean="0"/>
              <a:pPr>
                <a:defRPr/>
              </a:pPr>
              <a:t>21</a:t>
            </a:fld>
            <a:endParaRPr lang="en-GB" dirty="0"/>
          </a:p>
        </p:txBody>
      </p:sp>
    </p:spTree>
    <p:extLst>
      <p:ext uri="{BB962C8B-B14F-4D97-AF65-F5344CB8AC3E}">
        <p14:creationId xmlns:p14="http://schemas.microsoft.com/office/powerpoint/2010/main" val="222117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E340A2-63B8-4FDB-83C1-3E79E5EF2C4F}"/>
              </a:ext>
            </a:extLst>
          </p:cNvPr>
          <p:cNvSpPr>
            <a:spLocks noGrp="1"/>
          </p:cNvSpPr>
          <p:nvPr>
            <p:ph sz="half" idx="2"/>
          </p:nvPr>
        </p:nvSpPr>
        <p:spPr>
          <a:xfrm>
            <a:off x="574766" y="1404000"/>
            <a:ext cx="7959634" cy="4680000"/>
          </a:xfrm>
        </p:spPr>
        <p:txBody>
          <a:bodyPr/>
          <a:lstStyle/>
          <a:p>
            <a:pPr marL="285750" indent="-285750">
              <a:buFont typeface="Arial" panose="020B0604020202020204" pitchFamily="34" charset="0"/>
              <a:buChar char="•"/>
            </a:pPr>
            <a:r>
              <a:rPr lang="en-GB" sz="1600" dirty="0"/>
              <a:t>Implicit loops and implicit output</a:t>
            </a:r>
          </a:p>
          <a:p>
            <a:pPr marL="285750" indent="-285750">
              <a:buFont typeface="Arial" panose="020B0604020202020204" pitchFamily="34" charset="0"/>
              <a:buChar char="•"/>
            </a:pPr>
            <a:r>
              <a:rPr lang="en-GB" sz="1600" dirty="0"/>
              <a:t>The Program Data Vector (PDV) and the PUT statement</a:t>
            </a:r>
          </a:p>
          <a:p>
            <a:pPr marL="285750" indent="-285750">
              <a:buFont typeface="Arial" panose="020B0604020202020204" pitchFamily="34" charset="0"/>
              <a:buChar char="•"/>
            </a:pPr>
            <a:r>
              <a:rPr lang="en-GB" sz="1600" dirty="0"/>
              <a:t>Explicit output and BY group processing, including the FIRST and LAST statements</a:t>
            </a:r>
          </a:p>
          <a:p>
            <a:pPr marL="285750" indent="-285750">
              <a:buFont typeface="Arial" panose="020B0604020202020204" pitchFamily="34" charset="0"/>
              <a:buChar char="•"/>
            </a:pPr>
            <a:r>
              <a:rPr lang="en-GB" sz="1600" dirty="0"/>
              <a:t>Explicit loops</a:t>
            </a:r>
          </a:p>
          <a:p>
            <a:pPr marL="285750" indent="-285750">
              <a:buFont typeface="Arial" panose="020B0604020202020204" pitchFamily="34" charset="0"/>
              <a:buChar char="•"/>
            </a:pPr>
            <a:r>
              <a:rPr lang="en-GB" sz="1600" dirty="0"/>
              <a:t>Combining implicit and explicit loops</a:t>
            </a:r>
          </a:p>
          <a:p>
            <a:endParaRPr lang="en-GB" sz="1600" dirty="0"/>
          </a:p>
        </p:txBody>
      </p:sp>
      <p:sp>
        <p:nvSpPr>
          <p:cNvPr id="3" name="Title 2">
            <a:extLst>
              <a:ext uri="{FF2B5EF4-FFF2-40B4-BE49-F238E27FC236}">
                <a16:creationId xmlns:a16="http://schemas.microsoft.com/office/drawing/2014/main" id="{051B0383-718C-4ECE-9246-9187A470D517}"/>
              </a:ext>
            </a:extLst>
          </p:cNvPr>
          <p:cNvSpPr>
            <a:spLocks noGrp="1"/>
          </p:cNvSpPr>
          <p:nvPr>
            <p:ph type="title"/>
          </p:nvPr>
        </p:nvSpPr>
        <p:spPr/>
        <p:txBody>
          <a:bodyPr/>
          <a:lstStyle/>
          <a:p>
            <a:r>
              <a:rPr lang="en-GB" dirty="0"/>
              <a:t>What’s covered?</a:t>
            </a:r>
          </a:p>
        </p:txBody>
      </p:sp>
      <p:sp>
        <p:nvSpPr>
          <p:cNvPr id="4" name="Slide Number Placeholder 3">
            <a:extLst>
              <a:ext uri="{FF2B5EF4-FFF2-40B4-BE49-F238E27FC236}">
                <a16:creationId xmlns:a16="http://schemas.microsoft.com/office/drawing/2014/main" id="{5B3ADC2F-2572-4DF3-95FB-63E05AA4D277}"/>
              </a:ext>
            </a:extLst>
          </p:cNvPr>
          <p:cNvSpPr>
            <a:spLocks noGrp="1"/>
          </p:cNvSpPr>
          <p:nvPr>
            <p:ph type="sldNum" sz="quarter" idx="10"/>
          </p:nvPr>
        </p:nvSpPr>
        <p:spPr/>
        <p:txBody>
          <a:bodyPr/>
          <a:lstStyle/>
          <a:p>
            <a:pPr>
              <a:defRPr/>
            </a:pPr>
            <a:fld id="{0C92B753-6441-4842-A234-9958DF7A09EA}" type="slidenum">
              <a:rPr lang="en-GB" smtClean="0"/>
              <a:pPr>
                <a:defRPr/>
              </a:pPr>
              <a:t>3</a:t>
            </a:fld>
            <a:endParaRPr lang="en-GB" dirty="0"/>
          </a:p>
        </p:txBody>
      </p:sp>
    </p:spTree>
    <p:extLst>
      <p:ext uri="{BB962C8B-B14F-4D97-AF65-F5344CB8AC3E}">
        <p14:creationId xmlns:p14="http://schemas.microsoft.com/office/powerpoint/2010/main" val="143898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75377D-BB4F-419B-91A3-08D7EFDC5105}"/>
              </a:ext>
            </a:extLst>
          </p:cNvPr>
          <p:cNvSpPr>
            <a:spLocks noGrp="1"/>
          </p:cNvSpPr>
          <p:nvPr>
            <p:ph sz="half" idx="2"/>
          </p:nvPr>
        </p:nvSpPr>
        <p:spPr>
          <a:xfrm>
            <a:off x="818605" y="1404000"/>
            <a:ext cx="7672251" cy="4680000"/>
          </a:xfrm>
        </p:spPr>
        <p:txBody>
          <a:bodyPr/>
          <a:lstStyle/>
          <a:p>
            <a:pPr marL="285750" indent="-285750">
              <a:buFont typeface="Arial" panose="020B0604020202020204" pitchFamily="34" charset="0"/>
              <a:buChar char="•"/>
            </a:pPr>
            <a:r>
              <a:rPr lang="en-GB" sz="1600" dirty="0"/>
              <a:t>The approach throughout is to use example SAS programs to illustrate all the concepts</a:t>
            </a:r>
          </a:p>
          <a:p>
            <a:pPr marL="971550" lvl="1" indent="-285750"/>
            <a:r>
              <a:rPr lang="en-GB" sz="1600" dirty="0"/>
              <a:t>They all work, I’ve tested them!</a:t>
            </a:r>
          </a:p>
          <a:p>
            <a:pPr marL="971550" lvl="1" indent="-285750"/>
            <a:r>
              <a:rPr lang="en-GB" sz="1600" dirty="0"/>
              <a:t>You may wish to examine the examples more closely after the presentation, as there is a lot to take in</a:t>
            </a:r>
          </a:p>
          <a:p>
            <a:pPr marL="285750" indent="-285750">
              <a:buFont typeface="Arial" panose="020B0604020202020204" pitchFamily="34" charset="0"/>
              <a:buChar char="•"/>
            </a:pPr>
            <a:r>
              <a:rPr lang="en-GB" sz="1600" dirty="0"/>
              <a:t>The examples are all adapted from programs in the book:</a:t>
            </a:r>
          </a:p>
          <a:p>
            <a:pPr marL="971550" lvl="1" indent="-285750"/>
            <a:r>
              <a:rPr lang="en-GB" sz="1600" dirty="0"/>
              <a:t>Arthur Li (2013), </a:t>
            </a:r>
            <a:r>
              <a:rPr lang="en-GB" sz="1600" i="1" dirty="0"/>
              <a:t>Handbook of SAS DATA Step Programming</a:t>
            </a:r>
            <a:r>
              <a:rPr lang="en-GB" sz="1600" dirty="0"/>
              <a:t>, CRC Press, Florida</a:t>
            </a:r>
          </a:p>
          <a:p>
            <a:pPr marL="285750" indent="-285750">
              <a:buFont typeface="Arial" panose="020B0604020202020204" pitchFamily="34" charset="0"/>
              <a:buChar char="•"/>
            </a:pPr>
            <a:r>
              <a:rPr lang="en-GB" sz="1600" dirty="0"/>
              <a:t>I assume some basic knowledge of SAS</a:t>
            </a:r>
          </a:p>
          <a:p>
            <a:pPr marL="285750" indent="-285750">
              <a:buFont typeface="Arial" panose="020B0604020202020204" pitchFamily="34" charset="0"/>
              <a:buChar char="•"/>
            </a:pPr>
            <a:r>
              <a:rPr lang="en-GB" sz="1600" dirty="0"/>
              <a:t>In SAS, comments (not executed) are usually displayed in </a:t>
            </a:r>
            <a:r>
              <a:rPr lang="en-GB" sz="1600" dirty="0">
                <a:solidFill>
                  <a:schemeClr val="accent6">
                    <a:lumMod val="50000"/>
                  </a:schemeClr>
                </a:solidFill>
              </a:rPr>
              <a:t>green</a:t>
            </a:r>
            <a:r>
              <a:rPr lang="en-GB" sz="1600" dirty="0"/>
              <a:t> – I extend this convention here in all my written illustrative comments embedded in programs, input or output</a:t>
            </a:r>
          </a:p>
        </p:txBody>
      </p:sp>
      <p:sp>
        <p:nvSpPr>
          <p:cNvPr id="3" name="Title 2">
            <a:extLst>
              <a:ext uri="{FF2B5EF4-FFF2-40B4-BE49-F238E27FC236}">
                <a16:creationId xmlns:a16="http://schemas.microsoft.com/office/drawing/2014/main" id="{F7CFDB0E-D9F4-409C-921C-30D0B5E658D1}"/>
              </a:ext>
            </a:extLst>
          </p:cNvPr>
          <p:cNvSpPr>
            <a:spLocks noGrp="1"/>
          </p:cNvSpPr>
          <p:nvPr>
            <p:ph type="title"/>
          </p:nvPr>
        </p:nvSpPr>
        <p:spPr/>
        <p:txBody>
          <a:bodyPr/>
          <a:lstStyle/>
          <a:p>
            <a:r>
              <a:rPr lang="en-GB" dirty="0"/>
              <a:t>How is the material presented?</a:t>
            </a:r>
          </a:p>
        </p:txBody>
      </p:sp>
      <p:sp>
        <p:nvSpPr>
          <p:cNvPr id="4" name="Slide Number Placeholder 3">
            <a:extLst>
              <a:ext uri="{FF2B5EF4-FFF2-40B4-BE49-F238E27FC236}">
                <a16:creationId xmlns:a16="http://schemas.microsoft.com/office/drawing/2014/main" id="{5C9424EE-542F-414E-A862-5DBF461B801F}"/>
              </a:ext>
            </a:extLst>
          </p:cNvPr>
          <p:cNvSpPr>
            <a:spLocks noGrp="1"/>
          </p:cNvSpPr>
          <p:nvPr>
            <p:ph type="sldNum" sz="quarter" idx="10"/>
          </p:nvPr>
        </p:nvSpPr>
        <p:spPr/>
        <p:txBody>
          <a:bodyPr/>
          <a:lstStyle/>
          <a:p>
            <a:pPr>
              <a:defRPr/>
            </a:pPr>
            <a:fld id="{0C92B753-6441-4842-A234-9958DF7A09EA}" type="slidenum">
              <a:rPr lang="en-GB" smtClean="0"/>
              <a:pPr>
                <a:defRPr/>
              </a:pPr>
              <a:t>4</a:t>
            </a:fld>
            <a:endParaRPr lang="en-GB" dirty="0"/>
          </a:p>
        </p:txBody>
      </p:sp>
    </p:spTree>
    <p:extLst>
      <p:ext uri="{BB962C8B-B14F-4D97-AF65-F5344CB8AC3E}">
        <p14:creationId xmlns:p14="http://schemas.microsoft.com/office/powerpoint/2010/main" val="118289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a:extLst>
              <a:ext uri="{FF2B5EF4-FFF2-40B4-BE49-F238E27FC236}">
                <a16:creationId xmlns:a16="http://schemas.microsoft.com/office/drawing/2014/main" id="{61718652-2CAF-46A1-A349-2D3CD8FEAE81}"/>
              </a:ext>
            </a:extLst>
          </p:cNvPr>
          <p:cNvSpPr>
            <a:spLocks noGrp="1"/>
          </p:cNvSpPr>
          <p:nvPr>
            <p:ph sz="half" idx="2"/>
          </p:nvPr>
        </p:nvSpPr>
        <p:spPr>
          <a:xfrm>
            <a:off x="684213" y="1403350"/>
            <a:ext cx="7832769" cy="4679950"/>
          </a:xfrm>
        </p:spPr>
        <p:txBody>
          <a:bodyPr/>
          <a:lstStyle/>
          <a:p>
            <a:r>
              <a:rPr lang="en-GB" sz="1600" dirty="0"/>
              <a:t>Data Imported from SAS3_1_xlsx (SAS data set SAS3_1)</a:t>
            </a:r>
          </a:p>
          <a:p>
            <a:endParaRPr lang="en-GB" altLang="en-US" dirty="0"/>
          </a:p>
        </p:txBody>
      </p:sp>
      <p:sp>
        <p:nvSpPr>
          <p:cNvPr id="3" name="Title 2">
            <a:extLst>
              <a:ext uri="{FF2B5EF4-FFF2-40B4-BE49-F238E27FC236}">
                <a16:creationId xmlns:a16="http://schemas.microsoft.com/office/drawing/2014/main" id="{73B854B4-9FBA-4C75-95D1-01E1B9FCFADE}"/>
              </a:ext>
            </a:extLst>
          </p:cNvPr>
          <p:cNvSpPr>
            <a:spLocks noGrp="1"/>
          </p:cNvSpPr>
          <p:nvPr>
            <p:ph type="title"/>
          </p:nvPr>
        </p:nvSpPr>
        <p:spPr>
          <a:xfrm>
            <a:off x="684213" y="468313"/>
            <a:ext cx="7739062" cy="360362"/>
          </a:xfrm>
        </p:spPr>
        <p:txBody>
          <a:bodyPr>
            <a:normAutofit fontScale="90000"/>
          </a:bodyPr>
          <a:lstStyle/>
          <a:p>
            <a:pPr>
              <a:defRPr/>
            </a:pPr>
            <a:r>
              <a:rPr lang="en-GB" sz="1800" dirty="0"/>
              <a:t>Input to program to illustrate implicit loops and implicit output in SAS</a:t>
            </a:r>
          </a:p>
        </p:txBody>
      </p:sp>
      <p:sp>
        <p:nvSpPr>
          <p:cNvPr id="4" name="Rectangle 3">
            <a:extLst>
              <a:ext uri="{FF2B5EF4-FFF2-40B4-BE49-F238E27FC236}">
                <a16:creationId xmlns:a16="http://schemas.microsoft.com/office/drawing/2014/main" id="{5CECF88B-A42D-43C1-97C2-207BAE1F85C2}"/>
              </a:ext>
            </a:extLst>
          </p:cNvPr>
          <p:cNvSpPr/>
          <p:nvPr/>
        </p:nvSpPr>
        <p:spPr>
          <a:xfrm>
            <a:off x="840377" y="1992814"/>
            <a:ext cx="7206344" cy="1200329"/>
          </a:xfrm>
          <a:prstGeom prst="rect">
            <a:avLst/>
          </a:prstGeom>
        </p:spPr>
        <p:txBody>
          <a:bodyPr wrap="square">
            <a:spAutoFit/>
          </a:bodyPr>
          <a:lstStyle/>
          <a:p>
            <a:r>
              <a:rPr lang="en-GB" dirty="0"/>
              <a:t>ID    SCORE </a:t>
            </a:r>
          </a:p>
          <a:p>
            <a:r>
              <a:rPr lang="en-GB" dirty="0"/>
              <a:t>A01    3.00 </a:t>
            </a:r>
          </a:p>
          <a:p>
            <a:r>
              <a:rPr lang="en-GB" dirty="0"/>
              <a:t>A02  		</a:t>
            </a:r>
            <a:r>
              <a:rPr lang="en-GB" dirty="0">
                <a:solidFill>
                  <a:schemeClr val="accent6">
                    <a:lumMod val="50000"/>
                  </a:schemeClr>
                </a:solidFill>
              </a:rPr>
              <a:t>SCORE is missing from this observation</a:t>
            </a:r>
            <a:r>
              <a:rPr lang="en-GB" dirty="0"/>
              <a:t>		</a:t>
            </a:r>
          </a:p>
          <a:p>
            <a:r>
              <a:rPr lang="en-GB" dirty="0"/>
              <a:t>A03    4.00 </a:t>
            </a:r>
          </a:p>
        </p:txBody>
      </p:sp>
      <p:sp>
        <p:nvSpPr>
          <p:cNvPr id="5" name="Slide Number Placeholder 4">
            <a:extLst>
              <a:ext uri="{FF2B5EF4-FFF2-40B4-BE49-F238E27FC236}">
                <a16:creationId xmlns:a16="http://schemas.microsoft.com/office/drawing/2014/main" id="{0816FFB5-7C34-46D3-A758-544937D4047C}"/>
              </a:ext>
            </a:extLst>
          </p:cNvPr>
          <p:cNvSpPr>
            <a:spLocks noGrp="1"/>
          </p:cNvSpPr>
          <p:nvPr>
            <p:ph type="sldNum" sz="quarter" idx="10"/>
          </p:nvPr>
        </p:nvSpPr>
        <p:spPr/>
        <p:txBody>
          <a:bodyPr/>
          <a:lstStyle/>
          <a:p>
            <a:pPr>
              <a:defRPr/>
            </a:pPr>
            <a:fld id="{0C92B753-6441-4842-A234-9958DF7A09EA}" type="slidenum">
              <a:rPr lang="en-GB" smtClean="0"/>
              <a:pPr>
                <a:defRPr/>
              </a:pPr>
              <a:t>5</a:t>
            </a:fld>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D08762-D60F-4E71-B1CC-FD6C4E9FC590}"/>
              </a:ext>
            </a:extLst>
          </p:cNvPr>
          <p:cNvSpPr>
            <a:spLocks noGrp="1"/>
          </p:cNvSpPr>
          <p:nvPr>
            <p:ph sz="half" idx="2"/>
          </p:nvPr>
        </p:nvSpPr>
        <p:spPr>
          <a:xfrm>
            <a:off x="683999" y="1404000"/>
            <a:ext cx="7740001" cy="4680000"/>
          </a:xfrm>
        </p:spPr>
        <p:txBody>
          <a:bodyPr/>
          <a:lstStyle/>
          <a:p>
            <a:r>
              <a:rPr lang="en-GB" dirty="0">
                <a:solidFill>
                  <a:schemeClr val="accent6">
                    <a:lumMod val="50000"/>
                  </a:schemeClr>
                </a:solidFill>
              </a:rPr>
              <a:t>/* Program to illustrate implicit loops and implicit output in SAS: </a:t>
            </a:r>
          </a:p>
          <a:p>
            <a:r>
              <a:rPr lang="en-GB" dirty="0">
                <a:solidFill>
                  <a:schemeClr val="accent6">
                    <a:lumMod val="50000"/>
                  </a:schemeClr>
                </a:solidFill>
              </a:rPr>
              <a:t>Paul Tuxworth, November 2018 from Li (2013) p.67 */</a:t>
            </a:r>
          </a:p>
          <a:p>
            <a:endParaRPr lang="en-GB" dirty="0"/>
          </a:p>
          <a:p>
            <a:r>
              <a:rPr lang="en-GB" b="1" dirty="0"/>
              <a:t>data</a:t>
            </a:r>
            <a:r>
              <a:rPr lang="en-GB" dirty="0"/>
              <a:t> ex3_4</a:t>
            </a:r>
            <a:r>
              <a:rPr lang="en-GB" dirty="0">
                <a:solidFill>
                  <a:schemeClr val="accent6">
                    <a:lumMod val="50000"/>
                  </a:schemeClr>
                </a:solidFill>
              </a:rPr>
              <a:t>; /* output data set */</a:t>
            </a:r>
          </a:p>
          <a:p>
            <a:r>
              <a:rPr lang="en-GB" dirty="0"/>
              <a:t>	set sas3_1; </a:t>
            </a:r>
            <a:r>
              <a:rPr lang="en-GB" dirty="0">
                <a:solidFill>
                  <a:schemeClr val="accent6">
                    <a:lumMod val="50000"/>
                  </a:schemeClr>
                </a:solidFill>
              </a:rPr>
              <a:t>/* input data set, start of implicit loop and end of implicit loop if we have reached the end of this data set */</a:t>
            </a:r>
          </a:p>
          <a:p>
            <a:r>
              <a:rPr lang="en-GB" dirty="0"/>
              <a:t>	TOTAL + score</a:t>
            </a:r>
            <a:r>
              <a:rPr lang="en-GB" dirty="0">
                <a:solidFill>
                  <a:schemeClr val="accent6">
                    <a:lumMod val="50000"/>
                  </a:schemeClr>
                </a:solidFill>
              </a:rPr>
              <a:t>; /* sum statement: total is set to zero at start of implicit loop and incremented by score */</a:t>
            </a:r>
          </a:p>
          <a:p>
            <a:r>
              <a:rPr lang="en-GB" dirty="0"/>
              <a:t>	if not missing(score</a:t>
            </a:r>
            <a:r>
              <a:rPr lang="en-GB" dirty="0">
                <a:solidFill>
                  <a:schemeClr val="accent6">
                    <a:lumMod val="50000"/>
                  </a:schemeClr>
                </a:solidFill>
              </a:rPr>
              <a:t>); /* </a:t>
            </a:r>
            <a:r>
              <a:rPr lang="en-GB" dirty="0" err="1">
                <a:solidFill>
                  <a:schemeClr val="accent6">
                    <a:lumMod val="50000"/>
                  </a:schemeClr>
                </a:solidFill>
              </a:rPr>
              <a:t>subsetting</a:t>
            </a:r>
            <a:r>
              <a:rPr lang="en-GB" dirty="0">
                <a:solidFill>
                  <a:schemeClr val="accent6">
                    <a:lumMod val="50000"/>
                  </a:schemeClr>
                </a:solidFill>
              </a:rPr>
              <a:t> statement, record kept only if score variable is not missing */</a:t>
            </a:r>
          </a:p>
          <a:p>
            <a:r>
              <a:rPr lang="en-GB" dirty="0"/>
              <a:t>	</a:t>
            </a:r>
            <a:r>
              <a:rPr lang="en-GB" dirty="0">
                <a:solidFill>
                  <a:schemeClr val="accent6">
                    <a:lumMod val="50000"/>
                  </a:schemeClr>
                </a:solidFill>
              </a:rPr>
              <a:t>/* There is an implicit output of the record here at the end of the data statement. */</a:t>
            </a:r>
          </a:p>
          <a:p>
            <a:r>
              <a:rPr lang="en-GB" dirty="0"/>
              <a:t>	</a:t>
            </a:r>
            <a:r>
              <a:rPr lang="en-GB" dirty="0">
                <a:solidFill>
                  <a:schemeClr val="accent6">
                    <a:lumMod val="50000"/>
                  </a:schemeClr>
                </a:solidFill>
              </a:rPr>
              <a:t>/* Go back to the start of the implicit loop */</a:t>
            </a:r>
          </a:p>
          <a:p>
            <a:r>
              <a:rPr lang="en-GB" b="1" dirty="0"/>
              <a:t>run</a:t>
            </a:r>
            <a:r>
              <a:rPr lang="en-GB" dirty="0"/>
              <a:t>;</a:t>
            </a:r>
          </a:p>
          <a:p>
            <a:endParaRPr lang="en-GB" dirty="0"/>
          </a:p>
          <a:p>
            <a:r>
              <a:rPr lang="en-GB" dirty="0"/>
              <a:t>title 'Keep observations only when SCORE is not missing and cumulate the scores';</a:t>
            </a:r>
          </a:p>
          <a:p>
            <a:r>
              <a:rPr lang="en-GB" b="1" dirty="0"/>
              <a:t>proc</a:t>
            </a:r>
            <a:r>
              <a:rPr lang="en-GB" dirty="0"/>
              <a:t> </a:t>
            </a:r>
            <a:r>
              <a:rPr lang="en-GB" b="1" dirty="0"/>
              <a:t>print</a:t>
            </a:r>
            <a:r>
              <a:rPr lang="en-GB" dirty="0"/>
              <a:t> data=ex3_4;</a:t>
            </a:r>
          </a:p>
          <a:p>
            <a:r>
              <a:rPr lang="en-GB" b="1" dirty="0"/>
              <a:t>run</a:t>
            </a:r>
            <a:r>
              <a:rPr lang="en-GB" dirty="0"/>
              <a:t>;</a:t>
            </a:r>
          </a:p>
        </p:txBody>
      </p:sp>
      <p:sp>
        <p:nvSpPr>
          <p:cNvPr id="3" name="Title 2">
            <a:extLst>
              <a:ext uri="{FF2B5EF4-FFF2-40B4-BE49-F238E27FC236}">
                <a16:creationId xmlns:a16="http://schemas.microsoft.com/office/drawing/2014/main" id="{1D4147D0-B328-4A2F-A4D6-D48E4DC59CB0}"/>
              </a:ext>
            </a:extLst>
          </p:cNvPr>
          <p:cNvSpPr>
            <a:spLocks noGrp="1"/>
          </p:cNvSpPr>
          <p:nvPr>
            <p:ph type="title"/>
          </p:nvPr>
        </p:nvSpPr>
        <p:spPr/>
        <p:txBody>
          <a:bodyPr>
            <a:normAutofit/>
          </a:bodyPr>
          <a:lstStyle/>
          <a:p>
            <a:pPr>
              <a:defRPr/>
            </a:pPr>
            <a:r>
              <a:rPr lang="en-GB" sz="1800" dirty="0"/>
              <a:t>A program to illustrate implicit loops and implicit output in SAS</a:t>
            </a:r>
          </a:p>
        </p:txBody>
      </p:sp>
      <p:sp>
        <p:nvSpPr>
          <p:cNvPr id="4" name="Slide Number Placeholder 3">
            <a:extLst>
              <a:ext uri="{FF2B5EF4-FFF2-40B4-BE49-F238E27FC236}">
                <a16:creationId xmlns:a16="http://schemas.microsoft.com/office/drawing/2014/main" id="{0789F86A-39EE-42A3-B7BF-2477550ABD0D}"/>
              </a:ext>
            </a:extLst>
          </p:cNvPr>
          <p:cNvSpPr>
            <a:spLocks noGrp="1"/>
          </p:cNvSpPr>
          <p:nvPr>
            <p:ph type="sldNum" sz="quarter" idx="10"/>
          </p:nvPr>
        </p:nvSpPr>
        <p:spPr/>
        <p:txBody>
          <a:bodyPr/>
          <a:lstStyle/>
          <a:p>
            <a:pPr>
              <a:defRPr/>
            </a:pPr>
            <a:fld id="{0C92B753-6441-4842-A234-9958DF7A09EA}" type="slidenum">
              <a:rPr lang="en-GB" smtClean="0"/>
              <a:pPr>
                <a:defRPr/>
              </a:pPr>
              <a:t>6</a:t>
            </a:fld>
            <a:endParaRPr lang="en-GB" dirty="0"/>
          </a:p>
        </p:txBody>
      </p:sp>
    </p:spTree>
    <p:extLst>
      <p:ext uri="{BB962C8B-B14F-4D97-AF65-F5344CB8AC3E}">
        <p14:creationId xmlns:p14="http://schemas.microsoft.com/office/powerpoint/2010/main" val="1200934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16191A-2F65-420A-B811-7DE234298011}"/>
              </a:ext>
            </a:extLst>
          </p:cNvPr>
          <p:cNvSpPr>
            <a:spLocks noGrp="1"/>
          </p:cNvSpPr>
          <p:nvPr>
            <p:ph sz="half" idx="2"/>
          </p:nvPr>
        </p:nvSpPr>
        <p:spPr>
          <a:xfrm>
            <a:off x="684000" y="1404000"/>
            <a:ext cx="7740000" cy="4680000"/>
          </a:xfrm>
        </p:spPr>
        <p:txBody>
          <a:bodyPr/>
          <a:lstStyle/>
          <a:p>
            <a:r>
              <a:rPr lang="en-GB" sz="1600" dirty="0"/>
              <a:t>Keep observations only when SCORE is not missing and cumulate the scores</a:t>
            </a:r>
          </a:p>
        </p:txBody>
      </p:sp>
      <p:sp>
        <p:nvSpPr>
          <p:cNvPr id="3" name="Title 2">
            <a:extLst>
              <a:ext uri="{FF2B5EF4-FFF2-40B4-BE49-F238E27FC236}">
                <a16:creationId xmlns:a16="http://schemas.microsoft.com/office/drawing/2014/main" id="{31A2B0F1-9C6D-410B-9BA0-12EA85DAD3B3}"/>
              </a:ext>
            </a:extLst>
          </p:cNvPr>
          <p:cNvSpPr>
            <a:spLocks noGrp="1"/>
          </p:cNvSpPr>
          <p:nvPr>
            <p:ph type="title"/>
          </p:nvPr>
        </p:nvSpPr>
        <p:spPr/>
        <p:txBody>
          <a:bodyPr/>
          <a:lstStyle/>
          <a:p>
            <a:r>
              <a:rPr lang="en-GB" dirty="0"/>
              <a:t>Output from this program (data set ex3_4)</a:t>
            </a:r>
          </a:p>
        </p:txBody>
      </p:sp>
      <p:sp>
        <p:nvSpPr>
          <p:cNvPr id="5" name="Rectangle 4">
            <a:extLst>
              <a:ext uri="{FF2B5EF4-FFF2-40B4-BE49-F238E27FC236}">
                <a16:creationId xmlns:a16="http://schemas.microsoft.com/office/drawing/2014/main" id="{F16864FB-DE03-4D2B-803B-FAD1B46C35DB}"/>
              </a:ext>
            </a:extLst>
          </p:cNvPr>
          <p:cNvSpPr/>
          <p:nvPr/>
        </p:nvSpPr>
        <p:spPr>
          <a:xfrm>
            <a:off x="788126" y="1957141"/>
            <a:ext cx="4572000" cy="923330"/>
          </a:xfrm>
          <a:prstGeom prst="rect">
            <a:avLst/>
          </a:prstGeom>
        </p:spPr>
        <p:txBody>
          <a:bodyPr>
            <a:spAutoFit/>
          </a:bodyPr>
          <a:lstStyle/>
          <a:p>
            <a:r>
              <a:rPr lang="en-GB" dirty="0" err="1"/>
              <a:t>Obs</a:t>
            </a:r>
            <a:r>
              <a:rPr lang="en-GB" dirty="0"/>
              <a:t>    ID    SCORE TOTAL </a:t>
            </a:r>
          </a:p>
          <a:p>
            <a:r>
              <a:rPr lang="en-GB" dirty="0"/>
              <a:t>1        A01           3          3 </a:t>
            </a:r>
          </a:p>
          <a:p>
            <a:r>
              <a:rPr lang="en-GB" dirty="0"/>
              <a:t>2        A03           4          7 </a:t>
            </a:r>
          </a:p>
        </p:txBody>
      </p:sp>
      <p:sp>
        <p:nvSpPr>
          <p:cNvPr id="6" name="Slide Number Placeholder 5">
            <a:extLst>
              <a:ext uri="{FF2B5EF4-FFF2-40B4-BE49-F238E27FC236}">
                <a16:creationId xmlns:a16="http://schemas.microsoft.com/office/drawing/2014/main" id="{D10AC7B6-FE11-49C0-A667-7B2B13D3FC64}"/>
              </a:ext>
            </a:extLst>
          </p:cNvPr>
          <p:cNvSpPr>
            <a:spLocks noGrp="1"/>
          </p:cNvSpPr>
          <p:nvPr>
            <p:ph type="sldNum" sz="quarter" idx="10"/>
          </p:nvPr>
        </p:nvSpPr>
        <p:spPr/>
        <p:txBody>
          <a:bodyPr/>
          <a:lstStyle/>
          <a:p>
            <a:pPr>
              <a:defRPr/>
            </a:pPr>
            <a:fld id="{0C92B753-6441-4842-A234-9958DF7A09EA}" type="slidenum">
              <a:rPr lang="en-GB" smtClean="0"/>
              <a:pPr>
                <a:defRPr/>
              </a:pPr>
              <a:t>7</a:t>
            </a:fld>
            <a:endParaRPr lang="en-GB" dirty="0"/>
          </a:p>
        </p:txBody>
      </p:sp>
    </p:spTree>
    <p:extLst>
      <p:ext uri="{BB962C8B-B14F-4D97-AF65-F5344CB8AC3E}">
        <p14:creationId xmlns:p14="http://schemas.microsoft.com/office/powerpoint/2010/main" val="193486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0DE186-8F06-4276-B6AF-F893BA98A853}"/>
              </a:ext>
            </a:extLst>
          </p:cNvPr>
          <p:cNvSpPr>
            <a:spLocks noGrp="1"/>
          </p:cNvSpPr>
          <p:nvPr>
            <p:ph sz="half" idx="2"/>
          </p:nvPr>
        </p:nvSpPr>
        <p:spPr>
          <a:xfrm>
            <a:off x="836023" y="1404000"/>
            <a:ext cx="7680960" cy="4680000"/>
          </a:xfrm>
        </p:spPr>
        <p:txBody>
          <a:bodyPr/>
          <a:lstStyle/>
          <a:p>
            <a:pPr marL="285750" indent="-285750">
              <a:buFont typeface="Arial" panose="020B0604020202020204" pitchFamily="34" charset="0"/>
              <a:buChar char="•"/>
            </a:pPr>
            <a:r>
              <a:rPr lang="en-GB" sz="1600" dirty="0"/>
              <a:t>SAS uses the </a:t>
            </a:r>
            <a:r>
              <a:rPr lang="en-GB" sz="1600" i="1" dirty="0"/>
              <a:t>Program Data Vector</a:t>
            </a:r>
            <a:r>
              <a:rPr lang="en-GB" sz="1600" dirty="0"/>
              <a:t> (PDV), a memory area in your computer, to build a new data set</a:t>
            </a:r>
          </a:p>
          <a:p>
            <a:pPr marL="285750" indent="-285750">
              <a:buFont typeface="Arial" panose="020B0604020202020204" pitchFamily="34" charset="0"/>
              <a:buChar char="•"/>
            </a:pPr>
            <a:r>
              <a:rPr lang="en-GB" sz="1600" dirty="0"/>
              <a:t>The PDV consists of one record at a time</a:t>
            </a:r>
          </a:p>
          <a:p>
            <a:pPr marL="285750" indent="-285750">
              <a:buFont typeface="Arial" panose="020B0604020202020204" pitchFamily="34" charset="0"/>
              <a:buChar char="•"/>
            </a:pPr>
            <a:r>
              <a:rPr lang="en-GB" sz="1600" dirty="0"/>
              <a:t>It contains current values of variables (which may be missing) in the DATA step (whether they will be kept or dropped from the final output data set) plus additional variables that are not output to the output data set:</a:t>
            </a:r>
          </a:p>
          <a:p>
            <a:pPr marL="971550" lvl="1" indent="-285750"/>
            <a:r>
              <a:rPr lang="en-GB" sz="1600" dirty="0"/>
              <a:t>_N_ is the number of the observation currently being processed </a:t>
            </a:r>
          </a:p>
          <a:p>
            <a:pPr marL="1428750" lvl="2" indent="-285750"/>
            <a:r>
              <a:rPr lang="en-GB" sz="1600" dirty="0"/>
              <a:t>(</a:t>
            </a:r>
            <a:r>
              <a:rPr lang="en-GB" sz="1600" dirty="0" err="1"/>
              <a:t>e.g</a:t>
            </a:r>
            <a:r>
              <a:rPr lang="en-GB" sz="1600" dirty="0"/>
              <a:t> _N_ = 1 for the first observation)</a:t>
            </a:r>
          </a:p>
          <a:p>
            <a:pPr marL="971550" lvl="1" indent="-285750"/>
            <a:r>
              <a:rPr lang="en-GB" sz="1600" dirty="0"/>
              <a:t>_ERROR_ is 1 if processing this step caused a SAS execution error or 0 otherwise</a:t>
            </a:r>
          </a:p>
          <a:p>
            <a:pPr marL="285750" indent="-285750">
              <a:buFont typeface="Arial" panose="020B0604020202020204" pitchFamily="34" charset="0"/>
              <a:buChar char="•"/>
            </a:pPr>
            <a:r>
              <a:rPr lang="en-GB" sz="1600" dirty="0"/>
              <a:t>In certain circumstances other variables may be included in the PDV, as we will see later</a:t>
            </a:r>
          </a:p>
          <a:p>
            <a:pPr marL="285750" indent="-285750">
              <a:buFont typeface="Arial" panose="020B0604020202020204" pitchFamily="34" charset="0"/>
              <a:buChar char="•"/>
            </a:pPr>
            <a:r>
              <a:rPr lang="en-GB" sz="1600" dirty="0"/>
              <a:t>The statement:</a:t>
            </a:r>
          </a:p>
          <a:p>
            <a:r>
              <a:rPr lang="en-GB" sz="1600" dirty="0"/>
              <a:t>	 PUT “</a:t>
            </a:r>
            <a:r>
              <a:rPr lang="en-GB" sz="1600" i="1" dirty="0"/>
              <a:t>Text</a:t>
            </a:r>
            <a:r>
              <a:rPr lang="en-GB" sz="1600" dirty="0"/>
              <a:t>” _all_ </a:t>
            </a:r>
          </a:p>
          <a:p>
            <a:r>
              <a:rPr lang="en-GB" sz="1600" dirty="0"/>
              <a:t>writes the full contents of the PDV to the SAS log and is useful to help understand what SAS is doing and is therefore helpful in debugging SAS code.</a:t>
            </a:r>
          </a:p>
        </p:txBody>
      </p:sp>
      <p:sp>
        <p:nvSpPr>
          <p:cNvPr id="3" name="Title 2">
            <a:extLst>
              <a:ext uri="{FF2B5EF4-FFF2-40B4-BE49-F238E27FC236}">
                <a16:creationId xmlns:a16="http://schemas.microsoft.com/office/drawing/2014/main" id="{FA8699A4-E3DD-4ABD-8111-1E84BD0EDCF8}"/>
              </a:ext>
            </a:extLst>
          </p:cNvPr>
          <p:cNvSpPr>
            <a:spLocks noGrp="1"/>
          </p:cNvSpPr>
          <p:nvPr>
            <p:ph type="title"/>
          </p:nvPr>
        </p:nvSpPr>
        <p:spPr/>
        <p:txBody>
          <a:bodyPr/>
          <a:lstStyle/>
          <a:p>
            <a:r>
              <a:rPr lang="en-GB" dirty="0"/>
              <a:t>The Program Data Vector (PDV) and the PUT Statement</a:t>
            </a:r>
          </a:p>
        </p:txBody>
      </p:sp>
      <p:sp>
        <p:nvSpPr>
          <p:cNvPr id="4" name="Slide Number Placeholder 3">
            <a:extLst>
              <a:ext uri="{FF2B5EF4-FFF2-40B4-BE49-F238E27FC236}">
                <a16:creationId xmlns:a16="http://schemas.microsoft.com/office/drawing/2014/main" id="{E20585E3-511C-43B6-B65D-A84635DBB35F}"/>
              </a:ext>
            </a:extLst>
          </p:cNvPr>
          <p:cNvSpPr>
            <a:spLocks noGrp="1"/>
          </p:cNvSpPr>
          <p:nvPr>
            <p:ph type="sldNum" sz="quarter" idx="10"/>
          </p:nvPr>
        </p:nvSpPr>
        <p:spPr/>
        <p:txBody>
          <a:bodyPr/>
          <a:lstStyle/>
          <a:p>
            <a:pPr>
              <a:defRPr/>
            </a:pPr>
            <a:fld id="{0C92B753-6441-4842-A234-9958DF7A09EA}" type="slidenum">
              <a:rPr lang="en-GB" smtClean="0"/>
              <a:pPr>
                <a:defRPr/>
              </a:pPr>
              <a:t>8</a:t>
            </a:fld>
            <a:endParaRPr lang="en-GB" dirty="0"/>
          </a:p>
        </p:txBody>
      </p:sp>
    </p:spTree>
    <p:extLst>
      <p:ext uri="{BB962C8B-B14F-4D97-AF65-F5344CB8AC3E}">
        <p14:creationId xmlns:p14="http://schemas.microsoft.com/office/powerpoint/2010/main" val="3891693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8D6109-4BAA-4D8C-A71A-23BCB3F0E5D1}"/>
              </a:ext>
            </a:extLst>
          </p:cNvPr>
          <p:cNvSpPr>
            <a:spLocks noGrp="1"/>
          </p:cNvSpPr>
          <p:nvPr>
            <p:ph sz="half" idx="2"/>
          </p:nvPr>
        </p:nvSpPr>
        <p:spPr>
          <a:xfrm>
            <a:off x="684000" y="968571"/>
            <a:ext cx="8085530" cy="4680000"/>
          </a:xfrm>
        </p:spPr>
        <p:txBody>
          <a:bodyPr/>
          <a:lstStyle/>
          <a:p>
            <a:r>
              <a:rPr lang="en-GB" dirty="0">
                <a:solidFill>
                  <a:schemeClr val="accent6">
                    <a:lumMod val="50000"/>
                  </a:schemeClr>
                </a:solidFill>
              </a:rPr>
              <a:t>/* Program to illustrate Program Data Vector (PDV) in SAS: </a:t>
            </a:r>
          </a:p>
          <a:p>
            <a:r>
              <a:rPr lang="en-GB" dirty="0">
                <a:solidFill>
                  <a:schemeClr val="accent6">
                    <a:lumMod val="50000"/>
                  </a:schemeClr>
                </a:solidFill>
              </a:rPr>
              <a:t>Paul Tuxworth, November 2018 from Li (2013) p.73 */</a:t>
            </a:r>
          </a:p>
          <a:p>
            <a:endParaRPr lang="en-GB" dirty="0"/>
          </a:p>
          <a:p>
            <a:r>
              <a:rPr lang="en-GB" b="1" dirty="0"/>
              <a:t>data</a:t>
            </a:r>
            <a:r>
              <a:rPr lang="en-GB" dirty="0"/>
              <a:t> ex3_4b; </a:t>
            </a:r>
            <a:r>
              <a:rPr lang="en-GB" dirty="0">
                <a:solidFill>
                  <a:schemeClr val="accent6">
                    <a:lumMod val="50000"/>
                  </a:schemeClr>
                </a:solidFill>
              </a:rPr>
              <a:t>/* output data set */</a:t>
            </a:r>
          </a:p>
          <a:p>
            <a:r>
              <a:rPr lang="en-GB" dirty="0"/>
              <a:t>	put "1st PUT " _all_; </a:t>
            </a:r>
            <a:r>
              <a:rPr lang="en-GB" dirty="0">
                <a:solidFill>
                  <a:schemeClr val="accent6">
                    <a:lumMod val="50000"/>
                  </a:schemeClr>
                </a:solidFill>
              </a:rPr>
              <a:t>/* Sends the contents of the Program Data Vector (PDV) to the SAS log */</a:t>
            </a:r>
          </a:p>
          <a:p>
            <a:r>
              <a:rPr lang="en-GB" dirty="0"/>
              <a:t>	set sas3_1; </a:t>
            </a:r>
            <a:r>
              <a:rPr lang="en-GB" dirty="0">
                <a:solidFill>
                  <a:schemeClr val="accent6">
                    <a:lumMod val="50000"/>
                  </a:schemeClr>
                </a:solidFill>
              </a:rPr>
              <a:t>/* input data set, start of implicit loop */</a:t>
            </a:r>
          </a:p>
          <a:p>
            <a:r>
              <a:rPr lang="en-GB" dirty="0"/>
              <a:t>	put "2nd PUT " _all_; </a:t>
            </a:r>
            <a:r>
              <a:rPr lang="en-GB" dirty="0">
                <a:solidFill>
                  <a:schemeClr val="accent6">
                    <a:lumMod val="50000"/>
                  </a:schemeClr>
                </a:solidFill>
              </a:rPr>
              <a:t>/* Sends the contents of the Program Data Vector (PDV) to the SAS log */</a:t>
            </a:r>
          </a:p>
          <a:p>
            <a:r>
              <a:rPr lang="en-GB" dirty="0"/>
              <a:t>	TOTAL + score; </a:t>
            </a:r>
            <a:r>
              <a:rPr lang="en-GB" dirty="0">
                <a:solidFill>
                  <a:schemeClr val="accent6">
                    <a:lumMod val="50000"/>
                  </a:schemeClr>
                </a:solidFill>
              </a:rPr>
              <a:t>/* sum statement: total is set to zero at start of implicit loop and incremented by score */</a:t>
            </a:r>
          </a:p>
          <a:p>
            <a:r>
              <a:rPr lang="en-GB" dirty="0"/>
              <a:t>	put "3rd PUT " _all_; </a:t>
            </a:r>
            <a:r>
              <a:rPr lang="en-GB" dirty="0">
                <a:solidFill>
                  <a:schemeClr val="accent6">
                    <a:lumMod val="50000"/>
                  </a:schemeClr>
                </a:solidFill>
              </a:rPr>
              <a:t>/* Sends the contents of the Program Data Vector (PDV) to the SAS log */</a:t>
            </a:r>
          </a:p>
          <a:p>
            <a:r>
              <a:rPr lang="en-GB" dirty="0"/>
              <a:t>	if not missing(score); </a:t>
            </a:r>
            <a:r>
              <a:rPr lang="en-GB" dirty="0">
                <a:solidFill>
                  <a:schemeClr val="accent6">
                    <a:lumMod val="50000"/>
                  </a:schemeClr>
                </a:solidFill>
              </a:rPr>
              <a:t>/* </a:t>
            </a:r>
            <a:r>
              <a:rPr lang="en-GB" dirty="0" err="1">
                <a:solidFill>
                  <a:schemeClr val="accent6">
                    <a:lumMod val="50000"/>
                  </a:schemeClr>
                </a:solidFill>
              </a:rPr>
              <a:t>subsetting</a:t>
            </a:r>
            <a:r>
              <a:rPr lang="en-GB" dirty="0">
                <a:solidFill>
                  <a:schemeClr val="accent6">
                    <a:lumMod val="50000"/>
                  </a:schemeClr>
                </a:solidFill>
              </a:rPr>
              <a:t> statement, record kept only if score variable is not missing */</a:t>
            </a:r>
          </a:p>
          <a:p>
            <a:r>
              <a:rPr lang="en-GB" dirty="0"/>
              <a:t>	put "4th PUT " _all_; </a:t>
            </a:r>
            <a:r>
              <a:rPr lang="en-GB" dirty="0">
                <a:solidFill>
                  <a:schemeClr val="accent6">
                    <a:lumMod val="50000"/>
                  </a:schemeClr>
                </a:solidFill>
              </a:rPr>
              <a:t>/* Sends the contents of the Program Data Vector (PDV) to the SAS log */</a:t>
            </a:r>
          </a:p>
          <a:p>
            <a:r>
              <a:rPr lang="en-GB" dirty="0"/>
              <a:t>	</a:t>
            </a:r>
            <a:r>
              <a:rPr lang="en-GB" dirty="0">
                <a:solidFill>
                  <a:schemeClr val="accent6">
                    <a:lumMod val="50000"/>
                  </a:schemeClr>
                </a:solidFill>
              </a:rPr>
              <a:t>/* There is an implicit output of the record here. */</a:t>
            </a:r>
          </a:p>
          <a:p>
            <a:r>
              <a:rPr lang="en-GB" dirty="0">
                <a:solidFill>
                  <a:schemeClr val="accent6">
                    <a:lumMod val="50000"/>
                  </a:schemeClr>
                </a:solidFill>
              </a:rPr>
              <a:t>	/* The implicit loop ends here, going back to the start of the implicit loop unless we have reached the</a:t>
            </a:r>
          </a:p>
          <a:p>
            <a:r>
              <a:rPr lang="en-GB" dirty="0">
                <a:solidFill>
                  <a:schemeClr val="accent6">
                    <a:lumMod val="50000"/>
                  </a:schemeClr>
                </a:solidFill>
              </a:rPr>
              <a:t>	end of the input dataset named in the set statement */</a:t>
            </a:r>
          </a:p>
          <a:p>
            <a:r>
              <a:rPr lang="en-GB" b="1" dirty="0"/>
              <a:t>run</a:t>
            </a:r>
            <a:r>
              <a:rPr lang="en-GB" dirty="0"/>
              <a:t>;</a:t>
            </a:r>
          </a:p>
          <a:p>
            <a:r>
              <a:rPr lang="en-GB" dirty="0"/>
              <a:t>title 'Keep observations only when SCORE is not missing and cumulate total - Look at SAS log';</a:t>
            </a:r>
          </a:p>
          <a:p>
            <a:r>
              <a:rPr lang="en-GB" b="1" dirty="0"/>
              <a:t>proc</a:t>
            </a:r>
            <a:r>
              <a:rPr lang="en-GB" dirty="0"/>
              <a:t> </a:t>
            </a:r>
            <a:r>
              <a:rPr lang="en-GB" b="1" dirty="0"/>
              <a:t>print</a:t>
            </a:r>
            <a:r>
              <a:rPr lang="en-GB" dirty="0"/>
              <a:t> data=ex3_4b;</a:t>
            </a:r>
          </a:p>
          <a:p>
            <a:r>
              <a:rPr lang="en-GB" b="1" dirty="0"/>
              <a:t>run</a:t>
            </a:r>
            <a:r>
              <a:rPr lang="en-GB" dirty="0"/>
              <a:t>;</a:t>
            </a:r>
          </a:p>
        </p:txBody>
      </p:sp>
      <p:sp>
        <p:nvSpPr>
          <p:cNvPr id="3" name="Title 2">
            <a:extLst>
              <a:ext uri="{FF2B5EF4-FFF2-40B4-BE49-F238E27FC236}">
                <a16:creationId xmlns:a16="http://schemas.microsoft.com/office/drawing/2014/main" id="{1292F3E4-0A19-4406-B162-A2DCAF729B22}"/>
              </a:ext>
            </a:extLst>
          </p:cNvPr>
          <p:cNvSpPr>
            <a:spLocks noGrp="1"/>
          </p:cNvSpPr>
          <p:nvPr>
            <p:ph type="title"/>
          </p:nvPr>
        </p:nvSpPr>
        <p:spPr/>
        <p:txBody>
          <a:bodyPr>
            <a:normAutofit/>
          </a:bodyPr>
          <a:lstStyle/>
          <a:p>
            <a:r>
              <a:rPr lang="en-GB" sz="1800" dirty="0"/>
              <a:t>A program to illustrate the Program Data Vector (PDV)</a:t>
            </a:r>
          </a:p>
        </p:txBody>
      </p:sp>
      <p:sp>
        <p:nvSpPr>
          <p:cNvPr id="4" name="Slide Number Placeholder 3">
            <a:extLst>
              <a:ext uri="{FF2B5EF4-FFF2-40B4-BE49-F238E27FC236}">
                <a16:creationId xmlns:a16="http://schemas.microsoft.com/office/drawing/2014/main" id="{6DFC5055-2873-4B3B-BA59-D407276A98E5}"/>
              </a:ext>
            </a:extLst>
          </p:cNvPr>
          <p:cNvSpPr>
            <a:spLocks noGrp="1"/>
          </p:cNvSpPr>
          <p:nvPr>
            <p:ph type="sldNum" sz="quarter" idx="10"/>
          </p:nvPr>
        </p:nvSpPr>
        <p:spPr/>
        <p:txBody>
          <a:bodyPr/>
          <a:lstStyle/>
          <a:p>
            <a:pPr>
              <a:defRPr/>
            </a:pPr>
            <a:fld id="{0C92B753-6441-4842-A234-9958DF7A09EA}" type="slidenum">
              <a:rPr lang="en-GB" smtClean="0"/>
              <a:pPr>
                <a:defRPr/>
              </a:pPr>
              <a:t>9</a:t>
            </a:fld>
            <a:endParaRPr lang="en-GB" dirty="0"/>
          </a:p>
        </p:txBody>
      </p:sp>
    </p:spTree>
    <p:extLst>
      <p:ext uri="{BB962C8B-B14F-4D97-AF65-F5344CB8AC3E}">
        <p14:creationId xmlns:p14="http://schemas.microsoft.com/office/powerpoint/2010/main" val="34621712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A864FB4-BDD2-4235-89C7-489740A67C41}" vid="{19E5C326-F191-4485-8796-CBAE2F306C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moj-powerpoint-template</Template>
  <TotalTime>842</TotalTime>
  <Words>2084</Words>
  <Application>Microsoft Office PowerPoint</Application>
  <PresentationFormat>On-screen Show (4:3)</PresentationFormat>
  <Paragraphs>263</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Coffee and Coding – November 2018</vt:lpstr>
      <vt:lpstr>What’s it all about?</vt:lpstr>
      <vt:lpstr>What’s covered?</vt:lpstr>
      <vt:lpstr>How is the material presented?</vt:lpstr>
      <vt:lpstr>Input to program to illustrate implicit loops and implicit output in SAS</vt:lpstr>
      <vt:lpstr>A program to illustrate implicit loops and implicit output in SAS</vt:lpstr>
      <vt:lpstr>Output from this program (data set ex3_4)</vt:lpstr>
      <vt:lpstr>The Program Data Vector (PDV) and the PUT Statement</vt:lpstr>
      <vt:lpstr>A program to illustrate the Program Data Vector (PDV)</vt:lpstr>
      <vt:lpstr>This is an extract from the SAS log (with my comments in green)</vt:lpstr>
      <vt:lpstr>The PUT statements make no difference to the final output (set ex3_4b)</vt:lpstr>
      <vt:lpstr>Explicit Output &amp; BY-Group Processing</vt:lpstr>
      <vt:lpstr>Input data for program to illustrate explicit output and BY processing</vt:lpstr>
      <vt:lpstr>Program to illustrate explicit output and BY processing</vt:lpstr>
      <vt:lpstr>This is an extract from the SAS log (with my comments in green)</vt:lpstr>
      <vt:lpstr>This is the output to the two output data sets (sas4_1_s &amp; sas4_1_d)</vt:lpstr>
      <vt:lpstr>Explicit Loops</vt:lpstr>
      <vt:lpstr>Input for program combining implicit and explicit loops</vt:lpstr>
      <vt:lpstr>Program combining implicit and explicit loops</vt:lpstr>
      <vt:lpstr>Output from this program</vt:lpstr>
      <vt:lpstr>Some Key Points to Take Away</vt:lpstr>
    </vt:vector>
  </TitlesOfParts>
  <Manager>Ministry of Justice</Manager>
  <Company>MOJ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[add subtitle]</dc:subject>
  <dc:creator>Tuxworth, Paul</dc:creator>
  <cp:keywords>[add key words]</cp:keywords>
  <cp:lastModifiedBy>Funnell, Matthew</cp:lastModifiedBy>
  <cp:revision>25</cp:revision>
  <cp:lastPrinted>2018-11-19T15:29:56Z</cp:lastPrinted>
  <dcterms:created xsi:type="dcterms:W3CDTF">2018-10-04T13:16:41Z</dcterms:created>
  <dcterms:modified xsi:type="dcterms:W3CDTF">2018-11-20T16:01:00Z</dcterms:modified>
</cp:coreProperties>
</file>