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67" r:id="rId4"/>
    <p:sldId id="266" r:id="rId5"/>
    <p:sldId id="293" r:id="rId6"/>
    <p:sldId id="269" r:id="rId7"/>
    <p:sldId id="270" r:id="rId8"/>
    <p:sldId id="275" r:id="rId9"/>
    <p:sldId id="273" r:id="rId10"/>
    <p:sldId id="274" r:id="rId11"/>
    <p:sldId id="276" r:id="rId12"/>
    <p:sldId id="277" r:id="rId13"/>
    <p:sldId id="278" r:id="rId14"/>
    <p:sldId id="294" r:id="rId15"/>
    <p:sldId id="281" r:id="rId16"/>
    <p:sldId id="283" r:id="rId17"/>
    <p:sldId id="282" r:id="rId18"/>
    <p:sldId id="284" r:id="rId19"/>
    <p:sldId id="280" r:id="rId20"/>
    <p:sldId id="300" r:id="rId21"/>
    <p:sldId id="298" r:id="rId22"/>
    <p:sldId id="299" r:id="rId23"/>
    <p:sldId id="292" r:id="rId24"/>
    <p:sldId id="272" r:id="rId25"/>
    <p:sldId id="296" r:id="rId26"/>
    <p:sldId id="268" r:id="rId27"/>
    <p:sldId id="302" r:id="rId28"/>
    <p:sldId id="301" r:id="rId29"/>
    <p:sldId id="295" r:id="rId30"/>
    <p:sldId id="29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A7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0970" autoAdjust="0"/>
  </p:normalViewPr>
  <p:slideViewPr>
    <p:cSldViewPr snapToGrid="0">
      <p:cViewPr varScale="1">
        <p:scale>
          <a:sx n="79" d="100"/>
          <a:sy n="79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7" Type="http://schemas.microsoft.com/office/2015/10/relationships/revisionInfo" Target="revisionInfo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F0D45-D11F-4443-A210-A41819458A7A}" type="datetimeFigureOut">
              <a:rPr lang="en-GB" smtClean="0"/>
              <a:t>08/01/20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FB60E-C0A5-416E-864A-9ED7E1B46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54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</a:t>
            </a:r>
            <a:r>
              <a:rPr lang="en-US" baseline="0" dirty="0" smtClean="0"/>
              <a:t> RAP will be unique to each report, but share some common features.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95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bulk of the work was spent on part 1, and this was the part we needed to complete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22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bulk of the work was spent on part 1, and this was the part we needed to complete first.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10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10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600"/>
              </a:spcBef>
            </a:pPr>
            <a:r>
              <a:rPr lang="en-US" sz="1600" b="0" dirty="0" smtClean="0"/>
              <a:t>(We also included a copy of the </a:t>
            </a:r>
            <a:r>
              <a:rPr lang="en-US" sz="1600" b="0" dirty="0" err="1" smtClean="0"/>
              <a:t>Rmd</a:t>
            </a:r>
            <a:r>
              <a:rPr lang="en-US" sz="1600" b="0" dirty="0" smtClean="0"/>
              <a:t> file where manual changes could be made without needing to edit the main version)</a:t>
            </a:r>
            <a:r>
              <a:rPr lang="en-US" sz="1600" b="0" baseline="0" dirty="0" smtClean="0"/>
              <a:t> </a:t>
            </a:r>
            <a:r>
              <a:rPr lang="en-US" dirty="0" smtClean="0"/>
              <a:t>For example, if a figure had changed substantially compared to previous quarters then this could be </a:t>
            </a:r>
            <a:r>
              <a:rPr lang="en-US" dirty="0" err="1" smtClean="0"/>
              <a:t>emphasised</a:t>
            </a:r>
            <a:r>
              <a:rPr lang="en-US" dirty="0" smtClean="0"/>
              <a:t> in the ‘manual changes’ version, and text added with extra detail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EFB60E-C0A5-416E-864A-9ED7E1B46AC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9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stry of Justice">
            <a:extLst>
              <a:ext uri="{FF2B5EF4-FFF2-40B4-BE49-F238E27FC236}">
                <a16:creationId xmlns="" xmlns:a16="http://schemas.microsoft.com/office/drawing/2014/main" id="{A052F1AE-FCC1-4D0C-ADB4-9E512302A4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DDC3A8-E3D7-48E5-9559-9C05FC086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600" y="2679699"/>
            <a:ext cx="7455705" cy="1009124"/>
          </a:xfrm>
        </p:spPr>
        <p:txBody>
          <a:bodyPr anchor="t" anchorCtr="0">
            <a:normAutofit/>
          </a:bodyPr>
          <a:lstStyle>
            <a:lvl1pPr algn="l">
              <a:defRPr sz="3400">
                <a:solidFill>
                  <a:srgbClr val="003057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F64A54C-99DF-4290-B7D8-60194329B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599" y="3844940"/>
            <a:ext cx="5542545" cy="1425496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003057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FAFEA738-E8B3-437F-8D4D-5F4800F1A7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3599" y="5427311"/>
            <a:ext cx="3013200" cy="271604"/>
          </a:xfrm>
        </p:spPr>
        <p:txBody>
          <a:bodyPr>
            <a:normAutofit/>
          </a:bodyPr>
          <a:lstStyle>
            <a:lvl1pPr>
              <a:defRPr sz="1600">
                <a:solidFill>
                  <a:srgbClr val="003057"/>
                </a:solidFill>
              </a:defRPr>
            </a:lvl1pPr>
          </a:lstStyle>
          <a:p>
            <a:pPr lvl="0"/>
            <a:r>
              <a:rPr lang="en-US" dirty="0"/>
              <a:t>Month YYYY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4612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5C5B19-B5CB-47EC-A3E6-CEE55FC463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DB5A5-EF61-426C-B4D9-392481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135A26-94E6-488E-9CDE-7B1D9690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799" y="1329654"/>
            <a:ext cx="3801600" cy="466474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4D5B0C-FD37-49D6-81C9-AE8D20B99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329654"/>
            <a:ext cx="3802050" cy="466474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91A2EB-2D4A-46D4-BD9A-3A14F5F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200F81-BA27-490F-965F-9BA0624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16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4E1025-4692-4D8C-A557-D60B602FCD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4214C6-ECDA-467D-B40F-ED549B15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D172B8-BB78-4472-BCD0-2892B3F8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35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3465744-92B4-4ED3-BCB2-536449F30F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6DB5A5-EF61-426C-B4D9-3924814E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135A26-94E6-488E-9CDE-7B1D96900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2799" y="1329654"/>
            <a:ext cx="3801600" cy="4513587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84D5B0C-FD37-49D6-81C9-AE8D20B9949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600" y="1329654"/>
            <a:ext cx="3801600" cy="4513586"/>
          </a:xfrm>
          <a:solidFill>
            <a:srgbClr val="A7DFF5"/>
          </a:solidFill>
        </p:spPr>
        <p:txBody>
          <a:bodyPr lIns="223200" tIns="223200" rIns="223200"/>
          <a:lstStyle>
            <a:lvl1pPr>
              <a:defRPr b="0">
                <a:solidFill>
                  <a:srgbClr val="003057"/>
                </a:solidFill>
              </a:defRPr>
            </a:lvl1pPr>
          </a:lstStyle>
          <a:p>
            <a:pPr lvl="0"/>
            <a:r>
              <a:rPr lang="en-US" dirty="0"/>
              <a:t>Emphasis Text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A91A2EB-2D4A-46D4-BD9A-3A14F5F8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9200F81-BA27-490F-965F-9BA0624F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8572C6D-C3B3-4399-8C80-6E80177792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D172B8-BB78-4472-BCD0-2892B3F88B5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3600" y="1296000"/>
            <a:ext cx="7696800" cy="4266000"/>
          </a:xfrm>
        </p:spPr>
        <p:txBody>
          <a:bodyPr>
            <a:normAutofit/>
          </a:bodyPr>
          <a:lstStyle>
            <a:lvl1pPr>
              <a:defRPr sz="3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Large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906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xag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8E01D39-A23A-4BDB-81DF-BDE5EFDA96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" y="0"/>
            <a:ext cx="9142985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8AEF85-6DC1-4A99-8D1B-D333E8CD6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4561EB-B8BB-461B-8E07-0FCF948AE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CDFB0FAD-A321-43A8-BA9A-B1A8FCC82C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0" y="2129425"/>
            <a:ext cx="3384000" cy="1114816"/>
          </a:xfrm>
        </p:spPr>
        <p:txBody>
          <a:bodyPr anchor="ctr" anchorCtr="0">
            <a:normAutofit/>
          </a:bodyPr>
          <a:lstStyle>
            <a:lvl1pPr algn="ctr">
              <a:defRPr sz="9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£##%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ED8C0118-5548-4737-B916-2D5C5EDF74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0000" y="3244242"/>
            <a:ext cx="3384000" cy="1164921"/>
          </a:xfrm>
        </p:spPr>
        <p:txBody>
          <a:bodyPr>
            <a:normAutofit/>
          </a:bodyPr>
          <a:lstStyle>
            <a:lvl1pPr algn="ctr">
              <a:defRPr sz="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Description or other text</a:t>
            </a:r>
          </a:p>
        </p:txBody>
      </p:sp>
    </p:spTree>
    <p:extLst>
      <p:ext uri="{BB962C8B-B14F-4D97-AF65-F5344CB8AC3E}">
        <p14:creationId xmlns:p14="http://schemas.microsoft.com/office/powerpoint/2010/main" val="344274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6D2BB1C-CD00-4E26-9203-E7138318D9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60"/>
          <a:stretch/>
        </p:blipFill>
        <p:spPr>
          <a:xfrm>
            <a:off x="0" y="3693696"/>
            <a:ext cx="9142985" cy="3164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881AD0-F3BF-419C-814D-EFDAD339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00" y="2679833"/>
            <a:ext cx="7718400" cy="1013863"/>
          </a:xfrm>
        </p:spPr>
        <p:txBody>
          <a:bodyPr anchor="t" anchorCtr="0">
            <a:normAutofit/>
          </a:bodyPr>
          <a:lstStyle>
            <a:lvl1pPr>
              <a:defRPr sz="3400">
                <a:solidFill>
                  <a:srgbClr val="003057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20A5E-5729-42D6-953D-F8478EE3A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800" y="3838833"/>
            <a:ext cx="5360400" cy="1912262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3057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072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inistry of Justice">
            <a:extLst>
              <a:ext uri="{FF2B5EF4-FFF2-40B4-BE49-F238E27FC236}">
                <a16:creationId xmlns="" xmlns:a16="http://schemas.microsoft.com/office/drawing/2014/main" id="{EE81BAC6-B16A-42AA-9050-536A848913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985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8CA8D8B7-1CFD-49AB-9068-319313F08B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800" y="4581425"/>
            <a:ext cx="3666173" cy="228600"/>
          </a:xfrm>
        </p:spPr>
        <p:txBody>
          <a:bodyPr>
            <a:normAutofit/>
          </a:bodyPr>
          <a:lstStyle>
            <a:lvl1pPr>
              <a:defRPr sz="1600" b="1">
                <a:solidFill>
                  <a:srgbClr val="003057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Ministry of Justice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="" xmlns:a16="http://schemas.microsoft.com/office/drawing/2014/main" id="{8FA76E13-F0E2-4CD0-8C79-B636AEB69D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2800" y="4830122"/>
            <a:ext cx="3666173" cy="52863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600" b="0">
                <a:solidFill>
                  <a:srgbClr val="003057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102 Petty France</a:t>
            </a:r>
            <a:br>
              <a:rPr lang="en-US" dirty="0"/>
            </a:br>
            <a:r>
              <a:rPr lang="en-US" dirty="0"/>
              <a:t>London SW1H 9AJ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09FE9206-C0BC-477B-9E79-7A9E34677E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2799" y="5444234"/>
            <a:ext cx="5126400" cy="363975"/>
          </a:xfrm>
        </p:spPr>
        <p:txBody>
          <a:bodyPr>
            <a:normAutofit/>
          </a:bodyPr>
          <a:lstStyle>
            <a:lvl1pPr>
              <a:defRPr sz="1600" b="0">
                <a:solidFill>
                  <a:srgbClr val="003057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gov.uk/government/organisations/ministry-of-justice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DB86170-144F-4641-97B4-22108ADC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800" y="681136"/>
            <a:ext cx="7718400" cy="34523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7AB058-375D-41FF-927E-BB3206E08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2799" y="1328400"/>
            <a:ext cx="7718401" cy="46656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dirty="0"/>
              <a:t>Subheading (level 1)</a:t>
            </a:r>
          </a:p>
          <a:p>
            <a:pPr lvl="1"/>
            <a:r>
              <a:rPr lang="en-US" dirty="0"/>
              <a:t>Sub-subheading (level 2)</a:t>
            </a:r>
          </a:p>
          <a:p>
            <a:pPr lvl="2"/>
            <a:r>
              <a:rPr lang="en-US" dirty="0"/>
              <a:t>Text (level 3)</a:t>
            </a:r>
          </a:p>
          <a:p>
            <a:pPr lvl="3"/>
            <a:r>
              <a:rPr lang="en-US" dirty="0"/>
              <a:t>Bullet (level 4)</a:t>
            </a:r>
          </a:p>
          <a:p>
            <a:pPr lvl="4"/>
            <a:r>
              <a:rPr lang="en-US" dirty="0"/>
              <a:t>Sub-bullet (level 5)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428173-E07F-4D94-BDED-087BCEFF1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39200" y="259251"/>
            <a:ext cx="2592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262322-4E9F-43FC-9281-3453FB17D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0800" y="6330808"/>
            <a:ext cx="2696400" cy="33125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On the Insert ribbon select Header &amp; Footer to edit this holding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7E9B8C-38F9-40B1-AA41-77A2D52F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8400" y="6393600"/>
            <a:ext cx="270000" cy="25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600" b="1">
                <a:solidFill>
                  <a:srgbClr val="003057"/>
                </a:solidFill>
              </a:defRPr>
            </a:lvl1pPr>
          </a:lstStyle>
          <a:p>
            <a:fld id="{9A8223AF-F2F5-41F7-A71C-81CE492BCB8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028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8" r:id="rId4"/>
    <p:sldLayoutId id="2147483657" r:id="rId5"/>
    <p:sldLayoutId id="2147483656" r:id="rId6"/>
    <p:sldLayoutId id="2147483651" r:id="rId7"/>
    <p:sldLayoutId id="214748365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30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00B1EB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moj-analytical-services/coffee-and-coding-public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oj-analytical-services/hmpps-wfs-ra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oj-analytical-services/coffee-and-coding-public/tree/master/2020-01-14%20HMPPS%20Workforce%20Statistics%20RAP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-analytical-services/IntroRTraining" TargetMode="External"/><Relationship Id="rId4" Type="http://schemas.openxmlformats.org/officeDocument/2006/relationships/hyperlink" Target="https://guides.github.com/activities/hello-world/" TargetMode="External"/><Relationship Id="rId5" Type="http://schemas.openxmlformats.org/officeDocument/2006/relationships/hyperlink" Target="https://github.com/moj-analytical-services/git-training-class" TargetMode="External"/><Relationship Id="rId6" Type="http://schemas.openxmlformats.org/officeDocument/2006/relationships/hyperlink" Target="https://github.com/ukgovdatascience/dotfiles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ukgovdatascience.github.io/rap_companion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-analytical-services/writing_functions_in_r" TargetMode="External"/><Relationship Id="rId4" Type="http://schemas.openxmlformats.org/officeDocument/2006/relationships/hyperlink" Target="https://user-guidance.services.alpha.mojanalytics.xyz/appendix/conda/%23environment-management" TargetMode="External"/><Relationship Id="rId5" Type="http://schemas.openxmlformats.org/officeDocument/2006/relationships/hyperlink" Target="https://github.com/moj-analytical-services/xltabr" TargetMode="External"/><Relationship Id="rId6" Type="http://schemas.openxmlformats.org/officeDocument/2006/relationships/hyperlink" Target="https://github.com/moj-analytical-services/xltabr_training" TargetMode="External"/><Relationship Id="rId7" Type="http://schemas.openxmlformats.org/officeDocument/2006/relationships/hyperlink" Target="https://github.com/moj-analytical-services/mojrap" TargetMode="External"/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ithub.com/moj-analytical-services/rmarkdown_traini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89C359-0C06-4AFE-B1BC-50FCFDAF3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HMPPS Workforce Statistics RAP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5B9F5A8-F40F-4E3F-A369-0A41FA3822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Chloe Pugh</a:t>
            </a:r>
          </a:p>
          <a:p>
            <a:r>
              <a:rPr lang="en-GB" sz="1600" dirty="0" smtClean="0"/>
              <a:t>DASHRAS</a:t>
            </a:r>
            <a:endParaRPr lang="en-GB" sz="1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F63CE61-C905-405F-839A-7080F6084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January 2020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62888" y="6187239"/>
            <a:ext cx="7071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hlinkClick r:id="rId2"/>
              </a:rPr>
              <a:t>https://github.com/moj-analytical-services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/coffee</a:t>
            </a:r>
            <a:r>
              <a:rPr lang="en-US" dirty="0">
                <a:solidFill>
                  <a:schemeClr val="accent1"/>
                </a:solidFill>
                <a:hlinkClick r:id="rId2"/>
              </a:rPr>
              <a:t>-and</a:t>
            </a:r>
            <a:r>
              <a:rPr lang="en-US" dirty="0" smtClean="0">
                <a:solidFill>
                  <a:schemeClr val="accent1"/>
                </a:solidFill>
                <a:hlinkClick r:id="rId2"/>
              </a:rPr>
              <a:t>-coding-public/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49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version of bulletin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 descr="Screenshot 2019-12-20 at 16.29.1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6" t="9415" r="36086" b="10117"/>
          <a:stretch/>
        </p:blipFill>
        <p:spPr>
          <a:xfrm>
            <a:off x="542508" y="1417834"/>
            <a:ext cx="3970157" cy="4598714"/>
          </a:xfrm>
          <a:prstGeom prst="rect">
            <a:avLst/>
          </a:prstGeom>
        </p:spPr>
      </p:pic>
      <p:pic>
        <p:nvPicPr>
          <p:cNvPr id="9" name="Picture 8" descr="Screenshot 2019-12-20 at 16.29.20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5" t="9631" r="37030" b="8606"/>
          <a:stretch/>
        </p:blipFill>
        <p:spPr>
          <a:xfrm>
            <a:off x="4796246" y="1380847"/>
            <a:ext cx="3859190" cy="46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8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original version of the Excel tables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11</a:t>
            </a:fld>
            <a:endParaRPr lang="en-GB"/>
          </a:p>
        </p:txBody>
      </p:sp>
      <p:pic>
        <p:nvPicPr>
          <p:cNvPr id="4" name="Content Placeholder 3" descr="Screenshot 2019-12-19 at 16.37.49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" t="17982" r="1264" b="1641"/>
          <a:stretch/>
        </p:blipFill>
        <p:spPr>
          <a:xfrm>
            <a:off x="37798" y="1331530"/>
            <a:ext cx="9106202" cy="4731195"/>
          </a:xfrm>
        </p:spPr>
      </p:pic>
    </p:spTree>
    <p:extLst>
      <p:ext uri="{BB962C8B-B14F-4D97-AF65-F5344CB8AC3E}">
        <p14:creationId xmlns:p14="http://schemas.microsoft.com/office/powerpoint/2010/main" val="413148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701400"/>
            <a:ext cx="7718401" cy="4292599"/>
          </a:xfrm>
        </p:spPr>
        <p:txBody>
          <a:bodyPr/>
          <a:lstStyle/>
          <a:p>
            <a:r>
              <a:rPr lang="en-US" sz="1800" b="0" dirty="0" smtClean="0"/>
              <a:t>The work on this project was split into three parts: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Writing code to process the raw data (which is stored in an s3 bucket on the Analytical Platform) in order to recreate the figures in the Excel tables and bulletin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Automating the production of the bulletin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smtClean="0"/>
              <a:t>Automating the production of the Excel workbook</a:t>
            </a:r>
          </a:p>
          <a:p>
            <a:endParaRPr lang="en-US" sz="1800" b="0" dirty="0" smtClean="0"/>
          </a:p>
          <a:p>
            <a:r>
              <a:rPr lang="en-US" sz="1800" b="0" dirty="0" smtClean="0"/>
              <a:t>All parts of this project were managed on </a:t>
            </a:r>
            <a:r>
              <a:rPr lang="en-US" sz="1800" b="0" dirty="0" err="1" smtClean="0"/>
              <a:t>Github</a:t>
            </a:r>
            <a:r>
              <a:rPr lang="en-US" sz="1800" b="0" dirty="0" smtClean="0"/>
              <a:t>:</a:t>
            </a:r>
          </a:p>
          <a:p>
            <a:r>
              <a:rPr lang="en-US" sz="1800" b="0" dirty="0">
                <a:hlinkClick r:id="rId3"/>
              </a:rPr>
              <a:t>https://</a:t>
            </a:r>
            <a:r>
              <a:rPr lang="en-US" sz="1800" b="0" dirty="0" err="1">
                <a:hlinkClick r:id="rId3"/>
              </a:rPr>
              <a:t>github.com</a:t>
            </a:r>
            <a:r>
              <a:rPr lang="en-US" sz="1800" b="0" dirty="0">
                <a:hlinkClick r:id="rId3"/>
              </a:rPr>
              <a:t>/</a:t>
            </a:r>
            <a:r>
              <a:rPr lang="en-US" sz="1800" b="0" dirty="0" err="1">
                <a:hlinkClick r:id="rId3"/>
              </a:rPr>
              <a:t>moj</a:t>
            </a:r>
            <a:r>
              <a:rPr lang="en-US" sz="1800" b="0" dirty="0">
                <a:hlinkClick r:id="rId3"/>
              </a:rPr>
              <a:t>-analytical-services/</a:t>
            </a:r>
            <a:r>
              <a:rPr lang="en-US" sz="1800" b="0" dirty="0" err="1">
                <a:hlinkClick r:id="rId3"/>
              </a:rPr>
              <a:t>hmpps</a:t>
            </a:r>
            <a:r>
              <a:rPr lang="en-US" sz="1800" b="0" dirty="0">
                <a:hlinkClick r:id="rId3"/>
              </a:rPr>
              <a:t>-</a:t>
            </a:r>
            <a:r>
              <a:rPr lang="en-US" sz="1800" b="0" dirty="0" err="1">
                <a:hlinkClick r:id="rId3"/>
              </a:rPr>
              <a:t>wfs</a:t>
            </a:r>
            <a:r>
              <a:rPr lang="en-US" sz="1800" b="0" dirty="0">
                <a:hlinkClick r:id="rId3"/>
              </a:rPr>
              <a:t>-rap</a:t>
            </a:r>
            <a:endParaRPr lang="en-US" sz="1800" b="0" dirty="0" smtClean="0"/>
          </a:p>
          <a:p>
            <a:endParaRPr lang="en-US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092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602769"/>
            <a:ext cx="7718401" cy="439123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task: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There were 26 summary tables that needed recreating</a:t>
            </a:r>
          </a:p>
          <a:p>
            <a:r>
              <a:rPr lang="en-US" sz="1800" dirty="0" smtClean="0"/>
              <a:t>Our approach: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We started off trying to reproduce the figures from a previous publication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/>
              <a:t>O</a:t>
            </a:r>
            <a:r>
              <a:rPr lang="en-US" sz="1800" b="0" dirty="0" smtClean="0"/>
              <a:t>ur Grade 7 wrote the first R script to recreate a table </a:t>
            </a:r>
            <a:r>
              <a:rPr lang="mr-IN" sz="1800" b="0" dirty="0" smtClean="0"/>
              <a:t>–</a:t>
            </a:r>
            <a:r>
              <a:rPr lang="en-GB" sz="1800" b="0" dirty="0" smtClean="0"/>
              <a:t> </a:t>
            </a:r>
            <a:r>
              <a:rPr lang="en-US" sz="1800" b="0" dirty="0" smtClean="0"/>
              <a:t>this acted like a template, and we created the rest based on that template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Each of us would work on one table at a time, writing an R script dedicated to creating that table and saving that table as a </a:t>
            </a:r>
            <a:r>
              <a:rPr lang="en-US" sz="1800" b="0" dirty="0" err="1" smtClean="0"/>
              <a:t>csv</a:t>
            </a:r>
            <a:r>
              <a:rPr lang="en-US" sz="1800" b="0" dirty="0" smtClean="0"/>
              <a:t> file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We </a:t>
            </a:r>
            <a:r>
              <a:rPr lang="en-US" sz="1800" b="0" dirty="0"/>
              <a:t>made use of user-defined functions to keep code consistent throughout all </a:t>
            </a:r>
            <a:r>
              <a:rPr lang="en-US" sz="1800" b="0" dirty="0" smtClean="0"/>
              <a:t>of the </a:t>
            </a:r>
            <a:r>
              <a:rPr lang="en-US" sz="1800" b="0" dirty="0"/>
              <a:t>R </a:t>
            </a:r>
            <a:r>
              <a:rPr lang="en-US" sz="1800" b="0" dirty="0" smtClean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51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1: Data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602769"/>
            <a:ext cx="7718401" cy="4391230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We worked collaboratively using a </a:t>
            </a:r>
            <a:r>
              <a:rPr lang="en-US" sz="1800" dirty="0" err="1" smtClean="0"/>
              <a:t>git</a:t>
            </a:r>
            <a:r>
              <a:rPr lang="en-US" sz="1800" b="0" dirty="0" smtClean="0"/>
              <a:t> workflow: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We created a new </a:t>
            </a:r>
            <a:r>
              <a:rPr lang="en-US" sz="1800" b="0" dirty="0" err="1" smtClean="0"/>
              <a:t>git</a:t>
            </a:r>
            <a:r>
              <a:rPr lang="en-US" sz="1800" b="0" dirty="0" smtClean="0"/>
              <a:t> </a:t>
            </a:r>
            <a:r>
              <a:rPr lang="en-US" sz="1800" dirty="0" smtClean="0"/>
              <a:t>branch</a:t>
            </a:r>
            <a:r>
              <a:rPr lang="en-US" sz="1800" b="0" dirty="0" smtClean="0"/>
              <a:t> for each of the table-creating scripts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/>
              <a:t>W</a:t>
            </a:r>
            <a:r>
              <a:rPr lang="en-US" sz="1800" b="0" dirty="0" smtClean="0"/>
              <a:t>hen a script was finished we opened up a </a:t>
            </a:r>
            <a:r>
              <a:rPr lang="en-US" sz="1800" dirty="0" smtClean="0"/>
              <a:t>pull request </a:t>
            </a:r>
            <a:r>
              <a:rPr lang="en-US" sz="1800" b="0" dirty="0" smtClean="0"/>
              <a:t>for that </a:t>
            </a:r>
            <a:r>
              <a:rPr lang="en-US" sz="1800" b="0" dirty="0" err="1" smtClean="0"/>
              <a:t>git</a:t>
            </a:r>
            <a:r>
              <a:rPr lang="en-US" sz="1800" b="0" dirty="0" smtClean="0"/>
              <a:t> branch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We assigned another team member as a reviewer, then they would </a:t>
            </a:r>
            <a:r>
              <a:rPr lang="en-US" sz="1800" dirty="0" smtClean="0"/>
              <a:t>QA</a:t>
            </a:r>
            <a:r>
              <a:rPr lang="en-US" sz="1800" b="0" dirty="0" smtClean="0"/>
              <a:t> the code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Once any improvements had been completed, the reviewer would approve the pull request and </a:t>
            </a:r>
            <a:r>
              <a:rPr lang="en-US" sz="1800" dirty="0" smtClean="0"/>
              <a:t>merge with the master branch</a:t>
            </a:r>
          </a:p>
          <a:p>
            <a:pPr marL="285750" indent="-285750">
              <a:buFont typeface="Arial"/>
              <a:buChar char="•"/>
            </a:pPr>
            <a:endParaRPr lang="en-US" sz="1800" dirty="0"/>
          </a:p>
          <a:p>
            <a:r>
              <a:rPr lang="en-US" sz="1800" b="0" i="1" dirty="0"/>
              <a:t>T</a:t>
            </a:r>
            <a:r>
              <a:rPr lang="en-US" sz="1800" b="0" i="1" dirty="0" smtClean="0"/>
              <a:t>he further reading section has links to more information on </a:t>
            </a:r>
            <a:r>
              <a:rPr lang="en-US" sz="1800" b="0" i="1" dirty="0" err="1" smtClean="0"/>
              <a:t>git</a:t>
            </a:r>
            <a:r>
              <a:rPr lang="en-US" sz="1800" b="0" i="1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00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Creating the bulletin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389129"/>
            <a:ext cx="5710965" cy="4604871"/>
          </a:xfrm>
        </p:spPr>
        <p:txBody>
          <a:bodyPr>
            <a:normAutofit lnSpcReduction="10000"/>
          </a:bodyPr>
          <a:lstStyle/>
          <a:p>
            <a:r>
              <a:rPr lang="en-US" sz="1800" b="0" dirty="0" smtClean="0"/>
              <a:t>The bulletin is usually around 13 pages long, and includes lots of figures and charts that need updating every quarter.</a:t>
            </a:r>
          </a:p>
          <a:p>
            <a:r>
              <a:rPr lang="en-US" sz="1800" b="0" dirty="0" smtClean="0"/>
              <a:t>We split the code for this part between 3 scripts: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An R script that reads in the processed data, derives the figures for the bulletin, and stores those figures as variables ready to be used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An R script that produces the charts for the bulletin</a:t>
            </a:r>
          </a:p>
          <a:p>
            <a:pPr marL="285750" indent="-285750">
              <a:buFont typeface="Arial"/>
              <a:buChar char="•"/>
            </a:pPr>
            <a:r>
              <a:rPr lang="en-US" b="0" dirty="0" smtClean="0"/>
              <a:t>An </a:t>
            </a:r>
            <a:r>
              <a:rPr lang="en-US" b="0" dirty="0" err="1" smtClean="0"/>
              <a:t>Rmd</a:t>
            </a:r>
            <a:r>
              <a:rPr lang="en-US" b="0" dirty="0" smtClean="0"/>
              <a:t> (R Markdown) script that puts together the bulletin itself, bringing in the figures and charts from the other two scripts</a:t>
            </a:r>
            <a:endParaRPr lang="en-US" dirty="0" smtClean="0"/>
          </a:p>
          <a:p>
            <a:pPr marL="516150" lvl="3" indent="-285750">
              <a:spcBef>
                <a:spcPts val="600"/>
              </a:spcBef>
              <a:buFont typeface="Arial"/>
              <a:buChar char="•"/>
            </a:pPr>
            <a:endParaRPr lang="en-US" dirty="0"/>
          </a:p>
          <a:p>
            <a:pPr lvl="1">
              <a:spcBef>
                <a:spcPts val="600"/>
              </a:spcBef>
            </a:pPr>
            <a:r>
              <a:rPr lang="en-US" sz="1800" b="0" dirty="0" smtClean="0"/>
              <a:t>We also included a copy of the </a:t>
            </a:r>
            <a:r>
              <a:rPr lang="en-US" sz="1800" b="0" dirty="0" err="1" smtClean="0"/>
              <a:t>Rmd</a:t>
            </a:r>
            <a:r>
              <a:rPr lang="en-US" sz="1800" b="0" dirty="0" smtClean="0"/>
              <a:t> file where manual changes could be made without needing to edit the main version.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15</a:t>
            </a:fld>
            <a:endParaRPr lang="en-GB"/>
          </a:p>
        </p:txBody>
      </p:sp>
      <p:pic>
        <p:nvPicPr>
          <p:cNvPr id="4" name="Picture 3" descr="R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72" y="2227922"/>
            <a:ext cx="1045754" cy="810460"/>
          </a:xfrm>
          <a:prstGeom prst="rect">
            <a:avLst/>
          </a:prstGeom>
        </p:spPr>
      </p:pic>
      <p:pic>
        <p:nvPicPr>
          <p:cNvPr id="7" name="Picture 6" descr="rmarkdow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303" y="3624722"/>
            <a:ext cx="1271341" cy="1433244"/>
          </a:xfrm>
          <a:prstGeom prst="rect">
            <a:avLst/>
          </a:prstGeom>
        </p:spPr>
      </p:pic>
      <p:pic>
        <p:nvPicPr>
          <p:cNvPr id="8" name="Picture 7" descr="R_logo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429" y="2232374"/>
            <a:ext cx="1045754" cy="810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5697" y="1961820"/>
            <a:ext cx="912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Figures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92712" y="1978601"/>
            <a:ext cx="77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Charts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8174579" y="3143892"/>
            <a:ext cx="308243" cy="641108"/>
          </a:xfrm>
          <a:prstGeom prst="straightConnector1">
            <a:avLst/>
          </a:prstGeom>
          <a:ln w="38100">
            <a:solidFill>
              <a:srgbClr val="92C0EB"/>
            </a:solidFill>
            <a:tailEnd type="arrow"/>
          </a:ln>
          <a:effectLst>
            <a:glow rad="63500">
              <a:schemeClr val="bg1">
                <a:alpha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77237" y="3119234"/>
            <a:ext cx="419210" cy="665766"/>
          </a:xfrm>
          <a:prstGeom prst="straightConnector1">
            <a:avLst/>
          </a:prstGeom>
          <a:ln w="38100">
            <a:solidFill>
              <a:srgbClr val="92C0EB"/>
            </a:solidFill>
            <a:tailEnd type="arrow"/>
          </a:ln>
          <a:effectLst>
            <a:glow rad="63500">
              <a:schemeClr val="bg1">
                <a:alpha val="8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56013" y="5052971"/>
            <a:ext cx="77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Bulletin</a:t>
            </a:r>
            <a:endParaRPr 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43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2: The new bulletin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 descr="Screenshot 2019-12-20 at 16.29.2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17" t="9416" r="37165" b="8822"/>
          <a:stretch/>
        </p:blipFill>
        <p:spPr>
          <a:xfrm>
            <a:off x="591825" y="1356189"/>
            <a:ext cx="3970158" cy="4672688"/>
          </a:xfrm>
          <a:prstGeom prst="rect">
            <a:avLst/>
          </a:prstGeom>
        </p:spPr>
      </p:pic>
      <p:pic>
        <p:nvPicPr>
          <p:cNvPr id="8" name="Picture 7" descr="Screenshot 2019-12-20 at 16.30.13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86" t="14594" r="36356" b="7097"/>
          <a:stretch/>
        </p:blipFill>
        <p:spPr>
          <a:xfrm>
            <a:off x="4660619" y="1356189"/>
            <a:ext cx="4019477" cy="447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888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Creating the Excel workbook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693414"/>
            <a:ext cx="7718401" cy="4300585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We made use of the </a:t>
            </a:r>
            <a:r>
              <a:rPr lang="en-US" sz="1800" b="0" dirty="0" err="1" smtClean="0"/>
              <a:t>xltabr</a:t>
            </a:r>
            <a:r>
              <a:rPr lang="en-US" sz="1800" b="0" dirty="0" smtClean="0"/>
              <a:t> R package to help put together the Excel workbook.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The </a:t>
            </a:r>
            <a:r>
              <a:rPr lang="en-US" sz="1800" b="0" dirty="0"/>
              <a:t>R</a:t>
            </a:r>
            <a:r>
              <a:rPr lang="en-US" sz="1800" b="0" dirty="0" smtClean="0"/>
              <a:t> script first reads in a template Excel workbook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Then it adds the tables one-by-one to the template workbook, each in a new Excel sheet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Custom styling </a:t>
            </a:r>
            <a:r>
              <a:rPr lang="en-US" sz="1800" b="0" dirty="0"/>
              <a:t>i</a:t>
            </a:r>
            <a:r>
              <a:rPr lang="en-US" sz="1800" b="0" dirty="0" smtClean="0"/>
              <a:t>s added using the </a:t>
            </a:r>
            <a:r>
              <a:rPr lang="en-US" sz="1800" b="0" dirty="0" err="1" smtClean="0"/>
              <a:t>openxlsx</a:t>
            </a:r>
            <a:r>
              <a:rPr lang="en-US" sz="1800" b="0" dirty="0" smtClean="0"/>
              <a:t> R package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When finished it saves the Excel workbook to a secure folder on s3</a:t>
            </a:r>
          </a:p>
          <a:p>
            <a:pPr marL="285750" indent="-285750">
              <a:buFont typeface="Arial"/>
              <a:buChar char="•"/>
            </a:pPr>
            <a:endParaRPr lang="en-US" sz="1800" b="0" dirty="0"/>
          </a:p>
          <a:p>
            <a:r>
              <a:rPr lang="en-US" sz="1800" b="0" i="1" dirty="0"/>
              <a:t>T</a:t>
            </a:r>
            <a:r>
              <a:rPr lang="en-US" sz="1800" b="0" i="1" dirty="0" smtClean="0"/>
              <a:t>he </a:t>
            </a:r>
            <a:r>
              <a:rPr lang="en-US" sz="1800" b="0" i="1" dirty="0"/>
              <a:t>further reading section </a:t>
            </a:r>
            <a:r>
              <a:rPr lang="en-US" sz="1800" b="0" i="1" dirty="0" smtClean="0"/>
              <a:t>has </a:t>
            </a:r>
            <a:r>
              <a:rPr lang="en-US" sz="1800" b="0" i="1" dirty="0"/>
              <a:t>links to more information on </a:t>
            </a:r>
            <a:r>
              <a:rPr lang="en-US" sz="1800" b="0" i="1" dirty="0" err="1" smtClean="0"/>
              <a:t>xltabr</a:t>
            </a:r>
            <a:r>
              <a:rPr lang="en-US" sz="1800" b="0" i="1" dirty="0" smtClean="0"/>
              <a:t>.</a:t>
            </a:r>
            <a:endParaRPr lang="en-US" sz="1800" b="0" i="1" dirty="0"/>
          </a:p>
          <a:p>
            <a:pPr marL="285750" indent="-285750">
              <a:buFont typeface="Arial"/>
              <a:buChar char="•"/>
            </a:pPr>
            <a:endParaRPr lang="en-US" sz="18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01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3: The new Excel workbook</a:t>
            </a:r>
            <a:endParaRPr lang="en-US" dirty="0"/>
          </a:p>
        </p:txBody>
      </p:sp>
      <p:pic>
        <p:nvPicPr>
          <p:cNvPr id="4" name="Content Placeholder 3" descr="Screenshot 2019-12-19 at 18.07.06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" t="17808" r="7638" b="1641"/>
          <a:stretch/>
        </p:blipFill>
        <p:spPr>
          <a:xfrm>
            <a:off x="308242" y="1291440"/>
            <a:ext cx="8637686" cy="48180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86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Bringing everything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553453"/>
            <a:ext cx="7718401" cy="45493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0" dirty="0" smtClean="0"/>
              <a:t>A </a:t>
            </a:r>
            <a:r>
              <a:rPr lang="en-US" sz="2000" dirty="0" smtClean="0"/>
              <a:t>master script </a:t>
            </a:r>
            <a:r>
              <a:rPr lang="en-US" sz="2000" b="0" dirty="0" smtClean="0"/>
              <a:t>to run everything in one go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/>
              <a:t>To make updating the publication as easy as possible, we created a master script to run all of the other scripts, one after the other</a:t>
            </a:r>
          </a:p>
          <a:p>
            <a:pPr>
              <a:spcBef>
                <a:spcPts val="0"/>
              </a:spcBef>
            </a:pPr>
            <a:endParaRPr lang="en-US" sz="1400" b="0" dirty="0" smtClean="0"/>
          </a:p>
          <a:p>
            <a:pPr>
              <a:spcBef>
                <a:spcPts val="0"/>
              </a:spcBef>
            </a:pPr>
            <a:r>
              <a:rPr lang="en-US" sz="2000" b="0" dirty="0" smtClean="0"/>
              <a:t>A </a:t>
            </a:r>
            <a:r>
              <a:rPr lang="en-US" sz="2000" dirty="0" smtClean="0"/>
              <a:t>control script </a:t>
            </a:r>
            <a:r>
              <a:rPr lang="en-US" sz="2000" b="0" dirty="0" smtClean="0"/>
              <a:t>to update variables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/>
              <a:t>We also have a control script containing variables that might need updating in the future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/>
              <a:t>This is the only script that needs editing in order to create a new publication</a:t>
            </a:r>
          </a:p>
          <a:p>
            <a:pPr>
              <a:spcBef>
                <a:spcPts val="0"/>
              </a:spcBef>
            </a:pPr>
            <a:endParaRPr lang="en-US" sz="1400" b="0" dirty="0"/>
          </a:p>
          <a:p>
            <a:pPr>
              <a:spcBef>
                <a:spcPts val="0"/>
              </a:spcBef>
            </a:pPr>
            <a:r>
              <a:rPr lang="en-US" sz="2000" b="0" dirty="0" smtClean="0"/>
              <a:t>Comprehensive </a:t>
            </a:r>
            <a:r>
              <a:rPr lang="en-US" sz="2000" dirty="0" smtClean="0"/>
              <a:t>documentation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/>
              <a:t>Includes instructions on how to run the RAP code for a new quarter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sz="1400" b="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Package management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1400" b="0" dirty="0" smtClean="0"/>
              <a:t>We used </a:t>
            </a:r>
            <a:r>
              <a:rPr lang="en-US" sz="1400" b="0" dirty="0" err="1" smtClean="0"/>
              <a:t>Conda</a:t>
            </a:r>
            <a:r>
              <a:rPr lang="en-US" sz="1400" b="0" dirty="0" smtClean="0"/>
              <a:t> to record which packages and package versions the code requires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5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610566"/>
            <a:ext cx="7718401" cy="4383434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3000"/>
              </a:spcAft>
              <a:buFont typeface="+mj-lt"/>
              <a:buAutoNum type="arabicPeriod"/>
            </a:pPr>
            <a:r>
              <a:rPr lang="en-US" sz="2000" b="0" dirty="0" smtClean="0"/>
              <a:t>Introduction to Reproducible Analytical Pipelines (RAP) for statistical publications</a:t>
            </a:r>
          </a:p>
          <a:p>
            <a:pPr marL="342900" indent="-342900">
              <a:spcAft>
                <a:spcPts val="3000"/>
              </a:spcAft>
              <a:buFont typeface="+mj-lt"/>
              <a:buAutoNum type="arabicPeriod"/>
            </a:pPr>
            <a:r>
              <a:rPr lang="en-US" sz="2000" b="0" dirty="0" smtClean="0"/>
              <a:t>Overview of the HMPPS Workforce Statistics RAP project</a:t>
            </a:r>
          </a:p>
          <a:p>
            <a:pPr marL="342900" indent="-342900">
              <a:spcAft>
                <a:spcPts val="3000"/>
              </a:spcAft>
              <a:buFont typeface="+mj-lt"/>
              <a:buAutoNum type="arabicPeriod"/>
            </a:pPr>
            <a:r>
              <a:rPr lang="en-US" sz="2000" b="0" dirty="0" smtClean="0"/>
              <a:t>Some of my lessons learned and recommendations </a:t>
            </a:r>
          </a:p>
          <a:p>
            <a:pPr marL="342900" indent="-342900">
              <a:spcAft>
                <a:spcPts val="3000"/>
              </a:spcAft>
              <a:buFont typeface="+mj-lt"/>
              <a:buAutoNum type="arabicPeriod"/>
            </a:pPr>
            <a:r>
              <a:rPr lang="en-US" sz="2000" b="0" dirty="0" smtClean="0"/>
              <a:t>Interactive session </a:t>
            </a:r>
            <a:r>
              <a:rPr lang="mr-IN" sz="2000" b="0" dirty="0" smtClean="0"/>
              <a:t>–</a:t>
            </a:r>
            <a:r>
              <a:rPr lang="en-US" sz="2000" b="0" dirty="0" smtClean="0"/>
              <a:t> using the RAP approach to make our own mini bulletin</a:t>
            </a:r>
            <a:endParaRPr lang="en-US" sz="20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28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 and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46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lessons learned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800" y="1575848"/>
            <a:ext cx="6631472" cy="48023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0" dirty="0" smtClean="0"/>
              <a:t>Check out the excellent </a:t>
            </a:r>
            <a:r>
              <a:rPr lang="en-US" sz="2000" dirty="0" smtClean="0"/>
              <a:t>RAP companion </a:t>
            </a:r>
            <a:r>
              <a:rPr lang="en-US" sz="2000" b="0" dirty="0" smtClean="0"/>
              <a:t>produced by GDS 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/>
              <a:t>L</a:t>
            </a:r>
            <a:r>
              <a:rPr lang="en-US" sz="2000" b="0" dirty="0" smtClean="0"/>
              <a:t>inked in the Further Reading section at the end</a:t>
            </a:r>
          </a:p>
          <a:p>
            <a:pPr>
              <a:spcBef>
                <a:spcPts val="0"/>
              </a:spcBef>
            </a:pPr>
            <a:endParaRPr lang="en-US" sz="2000" b="0" dirty="0" smtClean="0"/>
          </a:p>
          <a:p>
            <a:pPr>
              <a:spcBef>
                <a:spcPts val="0"/>
              </a:spcBef>
            </a:pPr>
            <a:endParaRPr lang="en-US" sz="2000" b="0" dirty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Github</a:t>
            </a:r>
            <a:r>
              <a:rPr lang="en-US" sz="2000" b="0" dirty="0" smtClean="0"/>
              <a:t> is your friend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/>
              <a:t>I</a:t>
            </a:r>
            <a:r>
              <a:rPr lang="en-US" sz="2000" b="0" dirty="0" smtClean="0"/>
              <a:t>ndispensible for working collaboratively 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Version control means you can always go back if something goes wrong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Try to keep each commit focused on a particular addition/change, to make the changes easier to keep track of </a:t>
            </a:r>
            <a:endParaRPr lang="en-US" sz="2000" b="0" dirty="0"/>
          </a:p>
          <a:p>
            <a:pPr>
              <a:spcBef>
                <a:spcPts val="0"/>
              </a:spcBef>
            </a:pPr>
            <a:endParaRPr lang="en-US" sz="18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21</a:t>
            </a:fld>
            <a:endParaRPr lang="en-GB"/>
          </a:p>
        </p:txBody>
      </p:sp>
      <p:pic>
        <p:nvPicPr>
          <p:cNvPr id="4" name="Picture 3" descr="cover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4" r="24367"/>
          <a:stretch/>
        </p:blipFill>
        <p:spPr>
          <a:xfrm>
            <a:off x="7264368" y="1392254"/>
            <a:ext cx="1630968" cy="1897138"/>
          </a:xfrm>
          <a:prstGeom prst="rect">
            <a:avLst/>
          </a:prstGeom>
        </p:spPr>
      </p:pic>
      <p:pic>
        <p:nvPicPr>
          <p:cNvPr id="6" name="Picture 5" descr="GitHub-Mark-120px-pl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176" y="3997927"/>
            <a:ext cx="1095743" cy="10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 lessons learned and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553453"/>
            <a:ext cx="7718401" cy="454939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000" b="0" dirty="0" smtClean="0"/>
              <a:t>Be mindful of keeping code </a:t>
            </a:r>
            <a:r>
              <a:rPr lang="en-US" sz="2000" dirty="0" err="1" smtClean="0"/>
              <a:t>organised</a:t>
            </a:r>
            <a:r>
              <a:rPr lang="en-US" sz="2000" b="0" dirty="0" smtClean="0"/>
              <a:t> right from the start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Prevents code becoming too long and difficult to follow later on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Use functions to avoid repetition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Avoid putting too much into one script </a:t>
            </a:r>
            <a:r>
              <a:rPr lang="mr-IN" sz="2000" b="0" dirty="0" smtClean="0"/>
              <a:t>–</a:t>
            </a:r>
            <a:r>
              <a:rPr lang="en-US" sz="2000" b="0" dirty="0" smtClean="0"/>
              <a:t> splitting into multiple scripts, each with a well-defined purpose, can make code easier to follow</a:t>
            </a:r>
          </a:p>
          <a:p>
            <a:pPr>
              <a:spcBef>
                <a:spcPts val="0"/>
              </a:spcBef>
            </a:pPr>
            <a:endParaRPr lang="en-US" sz="2000" b="0" dirty="0"/>
          </a:p>
          <a:p>
            <a:pPr>
              <a:spcBef>
                <a:spcPts val="0"/>
              </a:spcBef>
            </a:pPr>
            <a:r>
              <a:rPr lang="en-US" sz="2000" b="0" dirty="0" smtClean="0"/>
              <a:t>Formatted Excel tables can be difficult to work with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r>
              <a:rPr lang="en-US" sz="2000" b="0" dirty="0" smtClean="0"/>
              <a:t>Consider using a package like </a:t>
            </a:r>
            <a:r>
              <a:rPr lang="en-US" sz="2000" dirty="0" err="1" smtClean="0"/>
              <a:t>xltabr</a:t>
            </a:r>
            <a:r>
              <a:rPr lang="en-US" sz="2000" b="0" dirty="0" smtClean="0"/>
              <a:t> to maintain a consistent format</a:t>
            </a:r>
          </a:p>
          <a:p>
            <a:pPr>
              <a:spcBef>
                <a:spcPts val="0"/>
              </a:spcBef>
            </a:pPr>
            <a:endParaRPr lang="en-US" sz="2000" b="0" dirty="0"/>
          </a:p>
          <a:p>
            <a:pPr>
              <a:spcBef>
                <a:spcPts val="0"/>
              </a:spcBef>
            </a:pPr>
            <a:r>
              <a:rPr lang="en-US" sz="2000" b="0" dirty="0" smtClean="0"/>
              <a:t>Thorough </a:t>
            </a:r>
            <a:r>
              <a:rPr lang="en-US" sz="2000" dirty="0" smtClean="0"/>
              <a:t>documentation</a:t>
            </a:r>
            <a:r>
              <a:rPr lang="en-US" sz="2000" b="0" dirty="0" smtClean="0"/>
              <a:t> makes life easier</a:t>
            </a:r>
          </a:p>
          <a:p>
            <a:pPr>
              <a:spcBef>
                <a:spcPts val="0"/>
              </a:spcBef>
            </a:pPr>
            <a:endParaRPr lang="en-US" sz="1800" b="0" dirty="0"/>
          </a:p>
          <a:p>
            <a:pPr>
              <a:spcBef>
                <a:spcPts val="0"/>
              </a:spcBef>
            </a:pPr>
            <a:endParaRPr lang="en-US" sz="1800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83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mr-IN" dirty="0" smtClean="0"/>
              <a:t>–</a:t>
            </a:r>
            <a:r>
              <a:rPr lang="en-US" dirty="0" smtClean="0"/>
              <a:t> code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23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1151" y="1627426"/>
            <a:ext cx="3984809" cy="4512409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Well documented code makes QA and handovers much easier.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At the top of each script include a comment-block with a brief description of the purpose of the script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Include comments throughout the code, describing the intention of each </a:t>
            </a:r>
            <a:r>
              <a:rPr lang="en-US" sz="1800" b="0" dirty="0"/>
              <a:t>step so that someone else can </a:t>
            </a:r>
            <a:r>
              <a:rPr lang="en-US" sz="1800" b="0" dirty="0" smtClean="0"/>
              <a:t>understand its purpose (avoid stating the obvious though!)</a:t>
            </a:r>
          </a:p>
        </p:txBody>
      </p:sp>
      <p:pic>
        <p:nvPicPr>
          <p:cNvPr id="4" name="Picture 3" descr="Screenshot 2019-12-20 at 12.15.3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8" t="9070" r="28805" b="62323"/>
          <a:stretch/>
        </p:blipFill>
        <p:spPr>
          <a:xfrm>
            <a:off x="4630270" y="1754320"/>
            <a:ext cx="4419718" cy="28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24</a:t>
            </a:fld>
            <a:endParaRPr lang="en-GB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2798" y="1567157"/>
            <a:ext cx="7623882" cy="4404251"/>
          </a:xfrm>
        </p:spPr>
        <p:txBody>
          <a:bodyPr>
            <a:normAutofit/>
          </a:bodyPr>
          <a:lstStyle/>
          <a:p>
            <a:r>
              <a:rPr lang="en-US" sz="1800" b="0" dirty="0" smtClean="0"/>
              <a:t>Include a README file in the </a:t>
            </a:r>
            <a:r>
              <a:rPr lang="en-US" sz="1800" b="0" dirty="0" err="1" smtClean="0"/>
              <a:t>Github</a:t>
            </a:r>
            <a:r>
              <a:rPr lang="en-US" sz="1800" b="0" dirty="0" smtClean="0"/>
              <a:t> repository so someone can read about the project without having to look through all the code.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D</a:t>
            </a:r>
            <a:r>
              <a:rPr lang="en-US" sz="1800" dirty="0" smtClean="0"/>
              <a:t>escription</a:t>
            </a:r>
            <a:r>
              <a:rPr lang="en-US" sz="1800" b="0" dirty="0" smtClean="0"/>
              <a:t> of the project and its purpose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I</a:t>
            </a:r>
            <a:r>
              <a:rPr lang="en-US" sz="1800" dirty="0" smtClean="0"/>
              <a:t>nstructions</a:t>
            </a:r>
            <a:r>
              <a:rPr lang="en-US" sz="1800" b="0" dirty="0" smtClean="0"/>
              <a:t> so that anyone can run the code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/>
              <a:t>Details of any </a:t>
            </a:r>
            <a:r>
              <a:rPr lang="en-US" sz="1800" dirty="0"/>
              <a:t>manual changes </a:t>
            </a:r>
            <a:r>
              <a:rPr lang="en-US" sz="1800" b="0" dirty="0"/>
              <a:t>that might need making (</a:t>
            </a:r>
            <a:r>
              <a:rPr lang="en-US" sz="1800" b="0" dirty="0" smtClean="0"/>
              <a:t>e.g</a:t>
            </a:r>
            <a:r>
              <a:rPr lang="en-US" sz="1800" b="0" dirty="0"/>
              <a:t>. more complicated redactions</a:t>
            </a:r>
            <a:r>
              <a:rPr lang="en-US" sz="1800" b="0" dirty="0" smtClean="0"/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Details of where the </a:t>
            </a:r>
            <a:r>
              <a:rPr lang="en-US" sz="1800" dirty="0" smtClean="0"/>
              <a:t>datasets</a:t>
            </a:r>
            <a:r>
              <a:rPr lang="en-US" sz="1800" b="0" dirty="0" smtClean="0"/>
              <a:t> are stored (e.g. s3 bucket), where new data should be added, descriptions of all the raw datasets required along with expected file names</a:t>
            </a:r>
          </a:p>
          <a:p>
            <a:pPr marL="285750" indent="-285750">
              <a:buFont typeface="Arial"/>
              <a:buChar char="•"/>
            </a:pPr>
            <a:r>
              <a:rPr lang="en-US" sz="1800" b="0" dirty="0" smtClean="0"/>
              <a:t>Overview of the </a:t>
            </a:r>
            <a:r>
              <a:rPr lang="en-US" sz="1800" dirty="0" smtClean="0"/>
              <a:t>code structure </a:t>
            </a:r>
            <a:r>
              <a:rPr lang="en-US" sz="1800" b="0" dirty="0" smtClean="0"/>
              <a:t>and descriptions of all of the scripts</a:t>
            </a:r>
          </a:p>
          <a:p>
            <a:pPr marL="285750" indent="-285750">
              <a:buFont typeface="Arial"/>
              <a:buChar char="•"/>
            </a:pPr>
            <a:endParaRPr lang="en-US" sz="1400" b="0" dirty="0" smtClean="0"/>
          </a:p>
          <a:p>
            <a:pPr marL="285750" indent="-285750">
              <a:buFont typeface="Arial"/>
              <a:buChar char="•"/>
            </a:pP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52476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31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640496"/>
            <a:ext cx="7718401" cy="46719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b="0" dirty="0" smtClean="0"/>
              <a:t>Now it’s time to have a go at our own mini-RAP project!</a:t>
            </a:r>
          </a:p>
          <a:p>
            <a:pPr marL="285750" indent="-285750">
              <a:spcBef>
                <a:spcPts val="0"/>
              </a:spcBef>
              <a:buFont typeface="Arial"/>
              <a:buChar char="•"/>
            </a:pPr>
            <a:endParaRPr lang="en-US" sz="1800" b="0" dirty="0"/>
          </a:p>
          <a:p>
            <a:pPr>
              <a:spcBef>
                <a:spcPts val="0"/>
              </a:spcBef>
            </a:pPr>
            <a:r>
              <a:rPr lang="en-US" sz="1800" b="0" dirty="0" smtClean="0"/>
              <a:t>First download the following files provided for this session from </a:t>
            </a:r>
            <a:r>
              <a:rPr lang="en-US" sz="1800" b="0" dirty="0" smtClean="0">
                <a:hlinkClick r:id="rId2"/>
              </a:rPr>
              <a:t>https</a:t>
            </a:r>
            <a:r>
              <a:rPr lang="en-US" sz="1800" b="0" dirty="0">
                <a:hlinkClick r:id="rId2"/>
              </a:rPr>
              <a:t>://github.com/moj-analytical-services</a:t>
            </a:r>
            <a:r>
              <a:rPr lang="en-US" sz="1800" b="0" dirty="0" smtClean="0">
                <a:hlinkClick r:id="rId2"/>
              </a:rPr>
              <a:t>/coffee</a:t>
            </a:r>
            <a:r>
              <a:rPr lang="en-US" sz="1800" b="0" dirty="0">
                <a:hlinkClick r:id="rId2"/>
              </a:rPr>
              <a:t>-and</a:t>
            </a:r>
            <a:r>
              <a:rPr lang="en-US" sz="1800" b="0" dirty="0" smtClean="0">
                <a:hlinkClick r:id="rId2"/>
              </a:rPr>
              <a:t>-coding-public/</a:t>
            </a:r>
            <a:r>
              <a:rPr lang="en-US" sz="1800" b="0" dirty="0" smtClean="0">
                <a:hlinkClick r:id="rId2"/>
              </a:rPr>
              <a:t>tree/master/2020-01-14 HMPPS Workforce Statistics RAP</a:t>
            </a:r>
            <a:r>
              <a:rPr lang="en-US" sz="1800" b="0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controls.R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this script contains the sorts of variables that might need updating for a new publication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prep_data.R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this script loads the data and generates some figures for the report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create_charts.R</a:t>
            </a:r>
            <a:r>
              <a:rPr lang="en-US" b="0" dirty="0"/>
              <a:t> </a:t>
            </a:r>
            <a:r>
              <a:rPr lang="mr-IN" b="0" dirty="0"/>
              <a:t>–</a:t>
            </a:r>
            <a:r>
              <a:rPr lang="en-US" b="0" dirty="0"/>
              <a:t> this script generates the charts for the report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report_exercise.Rmd</a:t>
            </a:r>
            <a:r>
              <a:rPr lang="en-US" b="0" dirty="0" smtClean="0"/>
              <a:t> </a:t>
            </a:r>
            <a:r>
              <a:rPr lang="mr-IN" b="0" dirty="0"/>
              <a:t>–</a:t>
            </a:r>
            <a:r>
              <a:rPr lang="en-US" b="0" dirty="0"/>
              <a:t> this is the R Markdown script that generates the report </a:t>
            </a:r>
            <a:r>
              <a:rPr lang="en-US" b="0" dirty="0" smtClean="0"/>
              <a:t>itself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moj_logo.png</a:t>
            </a:r>
            <a:r>
              <a:rPr lang="en-US" b="0" dirty="0" smtClean="0"/>
              <a:t> </a:t>
            </a:r>
            <a:r>
              <a:rPr lang="mr-IN" b="0" dirty="0" smtClean="0"/>
              <a:t>–</a:t>
            </a:r>
            <a:r>
              <a:rPr lang="en-US" b="0" dirty="0" smtClean="0"/>
              <a:t> this is the </a:t>
            </a:r>
            <a:r>
              <a:rPr lang="en-US" b="0" dirty="0" err="1" smtClean="0"/>
              <a:t>MoJ</a:t>
            </a:r>
            <a:r>
              <a:rPr lang="en-US" b="0" dirty="0" smtClean="0"/>
              <a:t> logo, which gets used by the Markdown script</a:t>
            </a:r>
            <a:endParaRPr lang="en-US" b="0" dirty="0"/>
          </a:p>
          <a:p>
            <a:endParaRPr lang="en-US" sz="1800" b="0" dirty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68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640496"/>
            <a:ext cx="7718401" cy="46719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b="0" dirty="0" smtClean="0"/>
              <a:t>Now load and have a look at the example report:</a:t>
            </a:r>
            <a:endParaRPr lang="en-US" sz="1800" b="0" dirty="0"/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800" b="0" dirty="0" smtClean="0"/>
              <a:t>Open up </a:t>
            </a:r>
            <a:r>
              <a:rPr lang="en-US" sz="1800" b="0" dirty="0" err="1" smtClean="0"/>
              <a:t>RStudio</a:t>
            </a:r>
            <a:endParaRPr lang="en-US" sz="1800" b="0" dirty="0" smtClean="0"/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800" b="0" dirty="0" smtClean="0"/>
              <a:t>Upload the R scripts and </a:t>
            </a:r>
            <a:r>
              <a:rPr lang="en-US" sz="1800" b="0" dirty="0" err="1" smtClean="0"/>
              <a:t>png</a:t>
            </a:r>
            <a:r>
              <a:rPr lang="en-US" sz="1800" b="0" dirty="0" smtClean="0"/>
              <a:t> file to </a:t>
            </a:r>
            <a:r>
              <a:rPr lang="en-US" sz="1800" b="0" dirty="0" err="1" smtClean="0"/>
              <a:t>RStudio</a:t>
            </a:r>
            <a:endParaRPr lang="en-US" sz="1800" b="0" dirty="0" smtClean="0"/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800" b="0" dirty="0" smtClean="0"/>
              <a:t>Open up the R/</a:t>
            </a:r>
            <a:r>
              <a:rPr lang="en-US" sz="1800" b="0" dirty="0" err="1" smtClean="0"/>
              <a:t>Rmd</a:t>
            </a:r>
            <a:r>
              <a:rPr lang="en-US" sz="1800" b="0" dirty="0" smtClean="0"/>
              <a:t> scripts</a:t>
            </a:r>
          </a:p>
          <a:p>
            <a:pPr marL="342900" indent="-342900"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sz="1800" b="0" dirty="0" smtClean="0"/>
              <a:t>Go to </a:t>
            </a:r>
            <a:r>
              <a:rPr lang="en-US" sz="1800" b="0" dirty="0" err="1" smtClean="0"/>
              <a:t>report_exercises.Rmd</a:t>
            </a:r>
            <a:r>
              <a:rPr lang="en-US" sz="1800" b="0" dirty="0" smtClean="0"/>
              <a:t>, and click ‘knit’ at the top of the window </a:t>
            </a:r>
            <a:r>
              <a:rPr lang="mr-IN" sz="1800" b="0" dirty="0" smtClean="0"/>
              <a:t>–</a:t>
            </a:r>
            <a:r>
              <a:rPr lang="en-US" sz="1800" b="0" dirty="0" smtClean="0"/>
              <a:t> this generates a </a:t>
            </a:r>
            <a:r>
              <a:rPr lang="en-US" sz="1800" b="0" dirty="0" err="1" smtClean="0"/>
              <a:t>pdf</a:t>
            </a:r>
            <a:r>
              <a:rPr lang="en-US" sz="1800" b="0" dirty="0" smtClean="0"/>
              <a:t> of the report</a:t>
            </a:r>
            <a:endParaRPr lang="en-US" sz="1800" b="0" dirty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46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339156"/>
            <a:ext cx="7718401" cy="514954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0"/>
              </a:spcBef>
              <a:spcAft>
                <a:spcPts val="3000"/>
              </a:spcAft>
              <a:buAutoNum type="arabicPeriod"/>
            </a:pPr>
            <a:r>
              <a:rPr lang="en-US" sz="1800" b="0" dirty="0" smtClean="0"/>
              <a:t>Fill in the missing variable text (denoted by </a:t>
            </a:r>
            <a:r>
              <a:rPr lang="mr-IN" sz="1800" b="0" dirty="0" smtClean="0"/>
              <a:t>…</a:t>
            </a:r>
            <a:r>
              <a:rPr lang="en-US" sz="1800" b="0" dirty="0" smtClean="0"/>
              <a:t>) in section 2. You can find the text pre-defined in </a:t>
            </a:r>
            <a:r>
              <a:rPr lang="en-US" sz="1800" b="0" dirty="0"/>
              <a:t>the variable </a:t>
            </a:r>
            <a:r>
              <a:rPr lang="en-US" sz="1800" b="0" i="1" dirty="0" err="1" smtClean="0"/>
              <a:t>max_windspeed_yearly_text</a:t>
            </a:r>
            <a:r>
              <a:rPr lang="en-US" sz="1800" b="0" dirty="0" smtClean="0"/>
              <a:t> in </a:t>
            </a:r>
            <a:r>
              <a:rPr lang="en-US" sz="1800" b="0" dirty="0" err="1" smtClean="0"/>
              <a:t>prep_data.R</a:t>
            </a:r>
            <a:r>
              <a:rPr lang="en-US" sz="1800" b="0" dirty="0" smtClean="0">
                <a:solidFill>
                  <a:schemeClr val="bg2">
                    <a:lumMod val="75000"/>
                  </a:schemeClr>
                </a:solidFill>
              </a:rPr>
              <a:t>. </a:t>
            </a:r>
            <a:r>
              <a:rPr lang="en-US" sz="1800" i="1" dirty="0" smtClean="0">
                <a:solidFill>
                  <a:schemeClr val="bg2">
                    <a:lumMod val="65000"/>
                  </a:schemeClr>
                </a:solidFill>
              </a:rPr>
              <a:t>Hint: </a:t>
            </a:r>
            <a:r>
              <a:rPr lang="en-US" sz="1800" b="0" i="1" dirty="0" smtClean="0">
                <a:solidFill>
                  <a:schemeClr val="bg2">
                    <a:lumMod val="65000"/>
                  </a:schemeClr>
                </a:solidFill>
              </a:rPr>
              <a:t>Find where the variable text in the first paragraph of section 1 is added in </a:t>
            </a:r>
            <a:r>
              <a:rPr lang="en-US" sz="1800" b="0" i="1" dirty="0" err="1" smtClean="0">
                <a:solidFill>
                  <a:schemeClr val="bg2">
                    <a:lumMod val="65000"/>
                  </a:schemeClr>
                </a:solidFill>
              </a:rPr>
              <a:t>report_exercise.Rmd</a:t>
            </a:r>
            <a:r>
              <a:rPr lang="en-US" sz="1800" b="0" i="1" dirty="0" smtClean="0">
                <a:solidFill>
                  <a:schemeClr val="bg2">
                    <a:lumMod val="65000"/>
                  </a:schemeClr>
                </a:solidFill>
              </a:rPr>
              <a:t>, and use a similar approach to add the missing text in section 2.</a:t>
            </a:r>
          </a:p>
          <a:p>
            <a:pPr marL="342900" indent="-342900"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AutoNum type="arabicPeriod"/>
            </a:pPr>
            <a:r>
              <a:rPr lang="en-US" sz="1800" b="0" dirty="0" smtClean="0"/>
              <a:t>Edit </a:t>
            </a:r>
            <a:r>
              <a:rPr lang="en-US" sz="1800" b="0" dirty="0" err="1"/>
              <a:t>report_exercise.Rmd</a:t>
            </a:r>
            <a:r>
              <a:rPr lang="en-US" sz="1800" b="0" dirty="0"/>
              <a:t> to add a chart to section 2. You can find a pre-made chart </a:t>
            </a:r>
            <a:r>
              <a:rPr lang="en-US" sz="1800" b="0" dirty="0" smtClean="0"/>
              <a:t>for </a:t>
            </a:r>
            <a:r>
              <a:rPr lang="en-US" sz="1800" b="0" dirty="0"/>
              <a:t>Fig. </a:t>
            </a:r>
            <a:r>
              <a:rPr lang="en-US" sz="1800" b="0" dirty="0" smtClean="0"/>
              <a:t>2 </a:t>
            </a:r>
            <a:r>
              <a:rPr lang="en-US" sz="1800" b="0" dirty="0"/>
              <a:t>in the script </a:t>
            </a:r>
            <a:r>
              <a:rPr lang="en-US" sz="1800" b="0" dirty="0" err="1"/>
              <a:t>create_charts.R</a:t>
            </a:r>
            <a:r>
              <a:rPr lang="en-US" sz="1800" b="0" dirty="0" smtClean="0"/>
              <a:t>. </a:t>
            </a:r>
            <a:r>
              <a:rPr lang="en-US" sz="1800" i="1" dirty="0">
                <a:solidFill>
                  <a:srgbClr val="A6A6A6"/>
                </a:solidFill>
              </a:rPr>
              <a:t>Hint: </a:t>
            </a:r>
            <a:r>
              <a:rPr lang="en-US" sz="1800" b="0" i="1" dirty="0">
                <a:solidFill>
                  <a:srgbClr val="A6A6A6"/>
                </a:solidFill>
              </a:rPr>
              <a:t>Find where the Fig. 1 chart is added in </a:t>
            </a:r>
            <a:r>
              <a:rPr lang="en-US" sz="1800" b="0" i="1" dirty="0" err="1">
                <a:solidFill>
                  <a:srgbClr val="A6A6A6"/>
                </a:solidFill>
              </a:rPr>
              <a:t>report_exercise.Rmd</a:t>
            </a:r>
            <a:r>
              <a:rPr lang="en-US" sz="1800" b="0" i="1" dirty="0">
                <a:solidFill>
                  <a:srgbClr val="A6A6A6"/>
                </a:solidFill>
              </a:rPr>
              <a:t>, and use a similar approach to add </a:t>
            </a:r>
            <a:r>
              <a:rPr lang="en-US" sz="1800" b="0" i="1" dirty="0" smtClean="0">
                <a:solidFill>
                  <a:srgbClr val="A6A6A6"/>
                </a:solidFill>
              </a:rPr>
              <a:t>the </a:t>
            </a:r>
            <a:r>
              <a:rPr lang="en-US" sz="1800" b="0" i="1" dirty="0">
                <a:solidFill>
                  <a:srgbClr val="A6A6A6"/>
                </a:solidFill>
              </a:rPr>
              <a:t>second chart</a:t>
            </a:r>
            <a:r>
              <a:rPr lang="en-US" sz="1800" b="0" i="1" dirty="0" smtClean="0">
                <a:solidFill>
                  <a:srgbClr val="A6A6A6"/>
                </a:solidFill>
              </a:rPr>
              <a:t>.</a:t>
            </a:r>
            <a:endParaRPr lang="en-US" sz="1800" b="0" dirty="0">
              <a:solidFill>
                <a:srgbClr val="A6A6A6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AutoNum type="arabicPeriod"/>
            </a:pPr>
            <a:r>
              <a:rPr lang="en-US" sz="1800" b="0" dirty="0"/>
              <a:t>There is a mistake in the contact information on the last </a:t>
            </a:r>
            <a:r>
              <a:rPr lang="en-US" sz="1800" b="0" dirty="0" smtClean="0"/>
              <a:t>page. Can </a:t>
            </a:r>
            <a:r>
              <a:rPr lang="en-US" sz="1800" b="0" dirty="0"/>
              <a:t>you find and correct it in </a:t>
            </a:r>
            <a:r>
              <a:rPr lang="en-US" sz="1800" b="0" dirty="0" err="1"/>
              <a:t>report_exercise.Rmd</a:t>
            </a:r>
            <a:r>
              <a:rPr lang="en-US" sz="1800" b="0" dirty="0" smtClean="0"/>
              <a:t>?</a:t>
            </a:r>
          </a:p>
          <a:p>
            <a:pPr>
              <a:spcBef>
                <a:spcPts val="0"/>
              </a:spcBef>
              <a:spcAft>
                <a:spcPts val="3000"/>
              </a:spcAft>
            </a:pPr>
            <a:r>
              <a:rPr lang="en-US" sz="1800" b="0" dirty="0" smtClean="0"/>
              <a:t>Once you’ve made changes to </a:t>
            </a:r>
            <a:r>
              <a:rPr lang="en-US" sz="1800" b="0" dirty="0" err="1" smtClean="0"/>
              <a:t>report_exercise.Rmd</a:t>
            </a:r>
            <a:r>
              <a:rPr lang="en-US" sz="1800" b="0" dirty="0" smtClean="0"/>
              <a:t>, click ‘Knit’ again to produce a new version of the report.</a:t>
            </a:r>
            <a:endParaRPr lang="en-US" sz="1800" b="0" dirty="0"/>
          </a:p>
          <a:p>
            <a:pPr marL="342900" indent="-342900">
              <a:spcBef>
                <a:spcPts val="0"/>
              </a:spcBef>
              <a:buAutoNum type="arabicPeriod"/>
            </a:pPr>
            <a:endParaRPr lang="en-US" sz="1800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</a:pPr>
            <a:endParaRPr lang="en-US" sz="1800" b="0" dirty="0" smtClean="0"/>
          </a:p>
          <a:p>
            <a:endParaRPr lang="en-US" sz="1800" b="0" dirty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846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319202"/>
            <a:ext cx="7718401" cy="499324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b="0" dirty="0" smtClean="0"/>
              <a:t>RAP companion: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2"/>
              </a:rPr>
              <a:t>https://</a:t>
            </a:r>
            <a:r>
              <a:rPr lang="en-US" b="0" dirty="0" err="1">
                <a:hlinkClick r:id="rId2"/>
              </a:rPr>
              <a:t>ukgovdatascience.github.io</a:t>
            </a:r>
            <a:r>
              <a:rPr lang="en-US" b="0" dirty="0">
                <a:hlinkClick r:id="rId2"/>
              </a:rPr>
              <a:t>/</a:t>
            </a:r>
            <a:r>
              <a:rPr lang="en-US" b="0" dirty="0" err="1">
                <a:hlinkClick r:id="rId2"/>
              </a:rPr>
              <a:t>rap_companion</a:t>
            </a:r>
            <a:r>
              <a:rPr lang="en-US" b="0" dirty="0">
                <a:hlinkClick r:id="rId2"/>
              </a:rPr>
              <a:t>/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 smtClean="0"/>
              <a:t>DASD Introduction to R training: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3"/>
              </a:rPr>
              <a:t>https://github.com/moj-analytical-services/</a:t>
            </a:r>
            <a:r>
              <a:rPr lang="en-US" b="0" dirty="0" smtClean="0">
                <a:hlinkClick r:id="rId3"/>
              </a:rPr>
              <a:t>IntroRTraining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Basic introduction to </a:t>
            </a:r>
            <a:r>
              <a:rPr lang="en-US" b="0" dirty="0" err="1" smtClean="0"/>
              <a:t>Github</a:t>
            </a:r>
            <a:r>
              <a:rPr lang="en-US" b="0" dirty="0" smtClean="0"/>
              <a:t> and </a:t>
            </a:r>
            <a:r>
              <a:rPr lang="en-US" b="0" dirty="0" err="1" smtClean="0"/>
              <a:t>Git</a:t>
            </a:r>
            <a:r>
              <a:rPr lang="en-US" b="0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4"/>
              </a:rPr>
              <a:t>https://</a:t>
            </a:r>
            <a:r>
              <a:rPr lang="en-US" b="0" dirty="0" err="1">
                <a:hlinkClick r:id="rId4"/>
              </a:rPr>
              <a:t>guides.github.com</a:t>
            </a:r>
            <a:r>
              <a:rPr lang="en-US" b="0" dirty="0">
                <a:hlinkClick r:id="rId4"/>
              </a:rPr>
              <a:t>/activities/hello-world/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DASD </a:t>
            </a:r>
            <a:r>
              <a:rPr lang="en-US" b="0" dirty="0" err="1" smtClean="0"/>
              <a:t>Git</a:t>
            </a:r>
            <a:r>
              <a:rPr lang="en-US" b="0" dirty="0" smtClean="0"/>
              <a:t> training:</a:t>
            </a: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>
                <a:hlinkClick r:id="rId5"/>
              </a:rPr>
              <a:t>https://</a:t>
            </a:r>
            <a:r>
              <a:rPr lang="en-US" b="0" dirty="0" err="1">
                <a:hlinkClick r:id="rId5"/>
              </a:rPr>
              <a:t>github.com</a:t>
            </a:r>
            <a:r>
              <a:rPr lang="en-US" b="0" dirty="0">
                <a:hlinkClick r:id="rId5"/>
              </a:rPr>
              <a:t>/</a:t>
            </a:r>
            <a:r>
              <a:rPr lang="en-US" b="0" dirty="0" err="1">
                <a:hlinkClick r:id="rId5"/>
              </a:rPr>
              <a:t>moj</a:t>
            </a:r>
            <a:r>
              <a:rPr lang="en-US" b="0" dirty="0">
                <a:hlinkClick r:id="rId5"/>
              </a:rPr>
              <a:t>-analytical-services/</a:t>
            </a:r>
            <a:r>
              <a:rPr lang="en-US" b="0" dirty="0" err="1">
                <a:hlinkClick r:id="rId5"/>
              </a:rPr>
              <a:t>git</a:t>
            </a:r>
            <a:r>
              <a:rPr lang="en-US" b="0" dirty="0">
                <a:hlinkClick r:id="rId5"/>
              </a:rPr>
              <a:t>-training-class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/>
              <a:t>A template .</a:t>
            </a:r>
            <a:r>
              <a:rPr lang="en-US" b="0" dirty="0" err="1"/>
              <a:t>gitignore</a:t>
            </a:r>
            <a:r>
              <a:rPr lang="en-US" b="0" dirty="0"/>
              <a:t> to help prevent accidental commit of sensitive data to </a:t>
            </a:r>
            <a:r>
              <a:rPr lang="en-US" b="0" dirty="0" err="1" smtClean="0"/>
              <a:t>Github</a:t>
            </a:r>
            <a:r>
              <a:rPr lang="en-US" b="0" dirty="0"/>
              <a:t>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6"/>
              </a:rPr>
              <a:t>https://github.com/ukgovdatascience/</a:t>
            </a:r>
            <a:r>
              <a:rPr lang="en-US" b="0" dirty="0" smtClean="0">
                <a:hlinkClick r:id="rId6"/>
              </a:rPr>
              <a:t>dotfiles</a:t>
            </a:r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27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83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319202"/>
            <a:ext cx="7718401" cy="49932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b="0" dirty="0" smtClean="0"/>
              <a:t>DASD R Markdown training: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2"/>
              </a:rPr>
              <a:t>https://github.com/moj-analytical-services/</a:t>
            </a:r>
            <a:r>
              <a:rPr lang="en-US" b="0" dirty="0" smtClean="0">
                <a:hlinkClick r:id="rId2"/>
              </a:rPr>
              <a:t>rmarkdown_training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 smtClean="0"/>
              <a:t>DASD Writing functions in R training: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3"/>
              </a:rPr>
              <a:t>https://</a:t>
            </a:r>
            <a:r>
              <a:rPr lang="en-US" b="0" dirty="0" err="1">
                <a:hlinkClick r:id="rId3"/>
              </a:rPr>
              <a:t>github.com</a:t>
            </a:r>
            <a:r>
              <a:rPr lang="en-US" b="0" dirty="0">
                <a:hlinkClick r:id="rId3"/>
              </a:rPr>
              <a:t>/</a:t>
            </a:r>
            <a:r>
              <a:rPr lang="en-US" b="0" dirty="0" err="1">
                <a:hlinkClick r:id="rId3"/>
              </a:rPr>
              <a:t>moj</a:t>
            </a:r>
            <a:r>
              <a:rPr lang="en-US" b="0" dirty="0">
                <a:hlinkClick r:id="rId3"/>
              </a:rPr>
              <a:t>-analytical-services/</a:t>
            </a:r>
            <a:r>
              <a:rPr lang="en-US" b="0" dirty="0" err="1">
                <a:hlinkClick r:id="rId3"/>
              </a:rPr>
              <a:t>writing_functions_in_r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 err="1" smtClean="0"/>
              <a:t>Conda</a:t>
            </a:r>
            <a:r>
              <a:rPr lang="en-US" b="0" dirty="0" smtClean="0"/>
              <a:t> package management on the Analytical Platform guidance: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4"/>
              </a:rPr>
              <a:t>https://user-guidance.services.alpha.mojanalytics.xyz/appendix/conda/#environment-</a:t>
            </a:r>
            <a:r>
              <a:rPr lang="en-US" b="0" dirty="0" smtClean="0">
                <a:hlinkClick r:id="rId4"/>
              </a:rPr>
              <a:t>management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/>
          </a:p>
          <a:p>
            <a:pPr>
              <a:spcBef>
                <a:spcPts val="0"/>
              </a:spcBef>
            </a:pPr>
            <a:r>
              <a:rPr lang="en-US" b="0" dirty="0" err="1" smtClean="0"/>
              <a:t>xltabr</a:t>
            </a:r>
            <a:r>
              <a:rPr lang="en-US" b="0" dirty="0" smtClean="0"/>
              <a:t> R package: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5"/>
              </a:rPr>
              <a:t>https://github.com/moj-analytical-services/</a:t>
            </a:r>
            <a:r>
              <a:rPr lang="en-US" b="0" dirty="0" smtClean="0">
                <a:hlinkClick r:id="rId5"/>
              </a:rPr>
              <a:t>xltabr</a:t>
            </a: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>
                <a:hlinkClick r:id="rId6"/>
              </a:rPr>
              <a:t>https://github.com/moj-analytical-services/</a:t>
            </a:r>
            <a:r>
              <a:rPr lang="en-US" b="0" dirty="0" smtClean="0">
                <a:hlinkClick r:id="rId6"/>
              </a:rPr>
              <a:t>xltabr_training</a:t>
            </a:r>
            <a:endParaRPr lang="en-US" b="0" dirty="0" smtClean="0"/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pPr>
              <a:spcBef>
                <a:spcPts val="0"/>
              </a:spcBef>
            </a:pPr>
            <a:r>
              <a:rPr lang="en-US" b="0" dirty="0" smtClean="0"/>
              <a:t>Package with some useful functions for RAP:</a:t>
            </a:r>
          </a:p>
          <a:p>
            <a:pPr>
              <a:spcBef>
                <a:spcPts val="0"/>
              </a:spcBef>
            </a:pPr>
            <a:r>
              <a:rPr lang="en-US" b="0" dirty="0">
                <a:hlinkClick r:id="rId7"/>
              </a:rPr>
              <a:t>https://</a:t>
            </a:r>
            <a:r>
              <a:rPr lang="en-US" b="0" dirty="0" err="1">
                <a:hlinkClick r:id="rId7"/>
              </a:rPr>
              <a:t>github.com</a:t>
            </a:r>
            <a:r>
              <a:rPr lang="en-US" b="0" dirty="0">
                <a:hlinkClick r:id="rId7"/>
              </a:rPr>
              <a:t>/</a:t>
            </a:r>
            <a:r>
              <a:rPr lang="en-US" b="0" dirty="0" err="1">
                <a:hlinkClick r:id="rId7"/>
              </a:rPr>
              <a:t>moj</a:t>
            </a:r>
            <a:r>
              <a:rPr lang="en-US" b="0" dirty="0">
                <a:hlinkClick r:id="rId7"/>
              </a:rPr>
              <a:t>-analytical-services/</a:t>
            </a:r>
            <a:r>
              <a:rPr lang="en-US" b="0" dirty="0" err="1">
                <a:hlinkClick r:id="rId7"/>
              </a:rPr>
              <a:t>mojrap</a:t>
            </a:r>
            <a:endParaRPr lang="en-US" b="0" dirty="0"/>
          </a:p>
          <a:p>
            <a:pPr>
              <a:spcBef>
                <a:spcPts val="0"/>
              </a:spcBef>
            </a:pPr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334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basics</a:t>
            </a:r>
            <a:endParaRPr lang="en-US" dirty="0"/>
          </a:p>
        </p:txBody>
      </p:sp>
      <p:pic>
        <p:nvPicPr>
          <p:cNvPr id="6" name="Content Placeholder 5" descr="rap_hex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2" r="-2752"/>
          <a:stretch>
            <a:fillRect/>
          </a:stretch>
        </p:blipFill>
        <p:spPr>
          <a:xfrm>
            <a:off x="5606782" y="1878627"/>
            <a:ext cx="3194291" cy="350691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2800" y="1428819"/>
            <a:ext cx="4631397" cy="456518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 smtClean="0"/>
              <a:t>Reproducible Analytical Pipelines (RAP) can be used to automate some or all steps of the production of statistical reports. In general they involve: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Writing code to automate the data processing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/>
              <a:t>U</a:t>
            </a:r>
            <a:r>
              <a:rPr lang="en-US" sz="1800" b="0" dirty="0" smtClean="0"/>
              <a:t>sing something like R Markdown to create the report itself</a:t>
            </a:r>
          </a:p>
          <a:p>
            <a:pPr marL="342900" indent="-342900">
              <a:buFont typeface="Arial"/>
              <a:buChar char="•"/>
            </a:pPr>
            <a:r>
              <a:rPr lang="en-US" sz="1800" b="0" dirty="0" smtClean="0"/>
              <a:t>Using </a:t>
            </a:r>
            <a:r>
              <a:rPr lang="en-US" sz="1800" b="0" dirty="0" err="1" smtClean="0"/>
              <a:t>Github</a:t>
            </a:r>
            <a:r>
              <a:rPr lang="en-US" sz="1800" b="0" dirty="0" smtClean="0"/>
              <a:t> to store and version control the code</a:t>
            </a:r>
          </a:p>
          <a:p>
            <a:r>
              <a:rPr lang="en-US" sz="2000" b="0" dirty="0" smtClean="0"/>
              <a:t>The code can then be used again and again to create new publications.</a:t>
            </a: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6635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RAP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5</a:t>
            </a:fld>
            <a:endParaRPr lang="en-GB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12800" y="1610566"/>
            <a:ext cx="7967296" cy="438343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0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57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B1EB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sz="2000" b="0" dirty="0" smtClean="0"/>
              <a:t>Saving time in the long run, after an initial time investment</a:t>
            </a:r>
          </a:p>
          <a:p>
            <a:pPr marL="573300" lvl="3" indent="-342900">
              <a:buFont typeface="Arial"/>
              <a:buChar char="•"/>
            </a:pPr>
            <a:r>
              <a:rPr lang="en-US" sz="1400" dirty="0" smtClean="0"/>
              <a:t>Allows more time for additional analysis and responding to FOIs</a:t>
            </a:r>
          </a:p>
          <a:p>
            <a:pPr marL="342900" indent="-342900">
              <a:buFont typeface="Arial"/>
              <a:buChar char="•"/>
            </a:pPr>
            <a:r>
              <a:rPr lang="en-US" sz="2000" b="0" dirty="0" smtClean="0"/>
              <a:t>Reducing repetitive and laborious manual tasks</a:t>
            </a:r>
          </a:p>
          <a:p>
            <a:pPr marL="573300" lvl="3" indent="-342900">
              <a:buFont typeface="Arial"/>
              <a:buChar char="•"/>
            </a:pPr>
            <a:r>
              <a:rPr lang="en-US" sz="1400" dirty="0" smtClean="0"/>
              <a:t>E.g. copying and pasting</a:t>
            </a:r>
          </a:p>
          <a:p>
            <a:pPr marL="573300" lvl="3" indent="-342900">
              <a:buFont typeface="Arial"/>
              <a:buChar char="•"/>
            </a:pPr>
            <a:r>
              <a:rPr lang="en-US" sz="1400" dirty="0"/>
              <a:t>Reduces risk of human </a:t>
            </a:r>
            <a:r>
              <a:rPr lang="en-US" sz="1400" dirty="0" smtClean="0"/>
              <a:t>error</a:t>
            </a:r>
            <a:endParaRPr lang="en-US" sz="1400" b="0" dirty="0" smtClean="0"/>
          </a:p>
          <a:p>
            <a:pPr marL="342900" indent="-342900">
              <a:buFont typeface="Arial"/>
              <a:buChar char="•"/>
            </a:pPr>
            <a:r>
              <a:rPr lang="en-US" sz="2000" b="0" dirty="0" smtClean="0"/>
              <a:t>Reproducibility means easier auditing</a:t>
            </a:r>
          </a:p>
          <a:p>
            <a:pPr marL="573300" lvl="3" indent="-342900">
              <a:buFont typeface="Arial"/>
              <a:buChar char="•"/>
            </a:pPr>
            <a:r>
              <a:rPr lang="en-US" sz="1400" dirty="0" smtClean="0"/>
              <a:t>This means specific publications can be re-created months or years later if necessary</a:t>
            </a:r>
            <a:endParaRPr lang="en-US" sz="1400" dirty="0"/>
          </a:p>
          <a:p>
            <a:pPr marL="342900" indent="-342900">
              <a:buFont typeface="Arial"/>
              <a:buChar char="•"/>
            </a:pPr>
            <a:r>
              <a:rPr lang="en-US" sz="2000" b="0" dirty="0"/>
              <a:t>L</a:t>
            </a:r>
            <a:r>
              <a:rPr lang="en-US" sz="2000" b="0" dirty="0" smtClean="0"/>
              <a:t>earning new skills</a:t>
            </a:r>
          </a:p>
          <a:p>
            <a:pPr marL="573300" lvl="3" indent="-342900">
              <a:buFont typeface="Arial"/>
              <a:buChar char="•"/>
            </a:pPr>
            <a:r>
              <a:rPr lang="en-US" sz="1400" dirty="0" smtClean="0"/>
              <a:t>Working on a RAP project can be challenging but very rewarding</a:t>
            </a:r>
            <a:endParaRPr lang="en-US" sz="1400" b="0" dirty="0" smtClean="0"/>
          </a:p>
          <a:p>
            <a:pPr marL="342900" indent="-342900">
              <a:buFont typeface="Arial"/>
              <a:buChar char="•"/>
            </a:pPr>
            <a:r>
              <a:rPr lang="en-US" sz="2000" b="0" dirty="0" smtClean="0"/>
              <a:t>Reduced risk of loss of knowledge</a:t>
            </a:r>
          </a:p>
          <a:p>
            <a:pPr marL="573300" lvl="3" indent="-342900">
              <a:buFont typeface="Arial"/>
              <a:buChar char="•"/>
            </a:pPr>
            <a:r>
              <a:rPr lang="en-US" sz="1400" dirty="0" smtClean="0"/>
              <a:t>A RAP project should be easy to hand over to someone else</a:t>
            </a:r>
            <a:endParaRPr lang="en-US" sz="1400" b="0" dirty="0" smtClean="0"/>
          </a:p>
        </p:txBody>
      </p:sp>
    </p:spTree>
    <p:extLst>
      <p:ext uri="{BB962C8B-B14F-4D97-AF65-F5344CB8AC3E}">
        <p14:creationId xmlns:p14="http://schemas.microsoft.com/office/powerpoint/2010/main" val="2790917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Suitability for RAP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9" y="1511906"/>
            <a:ext cx="6084725" cy="4344364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Things to consider (not exhaustive!)</a:t>
            </a:r>
            <a:r>
              <a:rPr lang="mr-IN" sz="1800" dirty="0" smtClean="0"/>
              <a:t>…</a:t>
            </a:r>
            <a:endParaRPr lang="en-GB" sz="1800" dirty="0" smtClean="0"/>
          </a:p>
          <a:p>
            <a:endParaRPr lang="en-GB" sz="1800" dirty="0" smtClean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Do you have time?</a:t>
            </a:r>
            <a:endParaRPr lang="en-US" sz="1800" dirty="0"/>
          </a:p>
          <a:p>
            <a:pPr marL="516150" lvl="3" indent="-285750">
              <a:buFont typeface="Arial"/>
              <a:buChar char="•"/>
            </a:pPr>
            <a:r>
              <a:rPr lang="en-US" sz="1600" dirty="0" smtClean="0"/>
              <a:t>If the publication is a one-off then building a RAP may not be worth the time investment</a:t>
            </a:r>
          </a:p>
          <a:p>
            <a:pPr marL="516150" lvl="3" indent="-285750">
              <a:buFont typeface="Arial"/>
              <a:buChar char="•"/>
            </a:pPr>
            <a:r>
              <a:rPr lang="en-US" sz="1600" dirty="0"/>
              <a:t>The time saved producing future publications should be greater than the amount of time you spend on the </a:t>
            </a:r>
            <a:r>
              <a:rPr lang="en-US" sz="1600" dirty="0" smtClean="0"/>
              <a:t>RAP</a:t>
            </a:r>
          </a:p>
          <a:p>
            <a:pPr marL="516150" lvl="3" indent="-285750">
              <a:buFont typeface="Wingdings" charset="2"/>
              <a:buChar char="Ø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Do the source data come in a machine readable and  consistent format?</a:t>
            </a:r>
          </a:p>
          <a:p>
            <a:pPr marL="516150" lvl="3" indent="-285750">
              <a:buFont typeface="Arial"/>
              <a:buChar char="•"/>
            </a:pPr>
            <a:r>
              <a:rPr lang="en-US" sz="1600" dirty="0" smtClean="0"/>
              <a:t>E.g. consistent file types and column names</a:t>
            </a:r>
          </a:p>
          <a:p>
            <a:pPr lvl="3" indent="0">
              <a:buNone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800" dirty="0" smtClean="0"/>
              <a:t>Does the publication format remain fairly constant?</a:t>
            </a:r>
          </a:p>
          <a:p>
            <a:pPr marL="516150" lvl="3" indent="-285750">
              <a:buFont typeface="Arial"/>
              <a:buChar char="•"/>
            </a:pPr>
            <a:r>
              <a:rPr lang="en-US" sz="1600" dirty="0" smtClean="0"/>
              <a:t>E.g. the layout, charts, figures, text, and accompanying tables</a:t>
            </a:r>
          </a:p>
          <a:p>
            <a:pPr lvl="3" indent="0">
              <a:buNone/>
            </a:pPr>
            <a:endParaRPr lang="en-US" sz="16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6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54809" y="2921677"/>
            <a:ext cx="66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550091" y="3959880"/>
            <a:ext cx="66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554809" y="4957460"/>
            <a:ext cx="667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009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HMPPS Workforce Statistics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RAP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0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3600" y="1639756"/>
            <a:ext cx="7696800" cy="3513761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There are two main parts of the HMPPS Workforce Statistics publication: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The bulletin</a:t>
            </a:r>
          </a:p>
          <a:p>
            <a:pPr marL="457200" indent="-457200">
              <a:spcAft>
                <a:spcPts val="1200"/>
              </a:spcAft>
              <a:buFont typeface="Arial"/>
              <a:buChar char="•"/>
            </a:pPr>
            <a:r>
              <a:rPr lang="en-US" sz="2800" dirty="0" smtClean="0"/>
              <a:t>A workbook of Excel tables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49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shot 2019-12-06 at 17.19.3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6"/>
          <a:stretch/>
        </p:blipFill>
        <p:spPr>
          <a:xfrm>
            <a:off x="0" y="0"/>
            <a:ext cx="9144000" cy="506315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223AF-F2F5-41F7-A71C-81CE492BCB88}" type="slidenum">
              <a:rPr lang="en-GB" smtClean="0"/>
              <a:t>9</a:t>
            </a:fld>
            <a:endParaRPr lang="en-GB"/>
          </a:p>
        </p:txBody>
      </p:sp>
      <p:pic>
        <p:nvPicPr>
          <p:cNvPr id="10" name="Picture 9" descr="Screenshot 2019-12-06 at 17.24.2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6" t="69914" r="41892" b="12553"/>
          <a:stretch/>
        </p:blipFill>
        <p:spPr>
          <a:xfrm>
            <a:off x="1468166" y="5114741"/>
            <a:ext cx="3845199" cy="1001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418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-standard-ink-light-document-eng-template">
  <a:themeElements>
    <a:clrScheme name="MoJ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D609D"/>
      </a:accent1>
      <a:accent2>
        <a:srgbClr val="30AA51"/>
      </a:accent2>
      <a:accent3>
        <a:srgbClr val="E9426E"/>
      </a:accent3>
      <a:accent4>
        <a:srgbClr val="565B96"/>
      </a:accent4>
      <a:accent5>
        <a:srgbClr val="00A5A1"/>
      </a:accent5>
      <a:accent6>
        <a:srgbClr val="EE7127"/>
      </a:accent6>
      <a:hlink>
        <a:srgbClr val="00B1EB"/>
      </a:hlink>
      <a:folHlink>
        <a:srgbClr val="00B1EB"/>
      </a:folHlink>
    </a:clrScheme>
    <a:fontScheme name="MoJ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_MoJ PowerPoint standard ink light document template.potx" id="{FA3D0D28-E0A0-4519-A332-2410D51F2F5B}" vid="{4CBE796B-F271-4186-80BE-C729881921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powerpoint-standard-ink-light-document-eng-template.potx</Template>
  <TotalTime>9429</TotalTime>
  <Words>2002</Words>
  <Application>Microsoft Macintosh PowerPoint</Application>
  <PresentationFormat>On-screen Show (4:3)</PresentationFormat>
  <Paragraphs>229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powerpoint-standard-ink-light-document-eng-template</vt:lpstr>
      <vt:lpstr>HMPPS Workforce Statistics RAP</vt:lpstr>
      <vt:lpstr>Contents</vt:lpstr>
      <vt:lpstr>Introduction to RAP</vt:lpstr>
      <vt:lpstr>The basics</vt:lpstr>
      <vt:lpstr>Benefits of RAP</vt:lpstr>
      <vt:lpstr>Suitability for RAP </vt:lpstr>
      <vt:lpstr>HMPPS Workforce Statistics</vt:lpstr>
      <vt:lpstr>PowerPoint Presentation</vt:lpstr>
      <vt:lpstr>PowerPoint Presentation</vt:lpstr>
      <vt:lpstr>The original version of bulletin</vt:lpstr>
      <vt:lpstr>The original version of the Excel tables</vt:lpstr>
      <vt:lpstr>Workflow</vt:lpstr>
      <vt:lpstr>Part 1: Data processing</vt:lpstr>
      <vt:lpstr>Part 1: Data processing</vt:lpstr>
      <vt:lpstr>Part 2: Creating the bulletin</vt:lpstr>
      <vt:lpstr>Part 2: The new bulletin</vt:lpstr>
      <vt:lpstr>Part 3: Creating the Excel workbook</vt:lpstr>
      <vt:lpstr>Part 3: The new Excel workbook</vt:lpstr>
      <vt:lpstr>Bringing everything together</vt:lpstr>
      <vt:lpstr>Lessons learned and recommendations</vt:lpstr>
      <vt:lpstr>My lessons learned and recommendations</vt:lpstr>
      <vt:lpstr>My lessons learned and recommendations</vt:lpstr>
      <vt:lpstr>Documentation – code</vt:lpstr>
      <vt:lpstr>Documentation – README</vt:lpstr>
      <vt:lpstr>Interactive session</vt:lpstr>
      <vt:lpstr>Interactive session</vt:lpstr>
      <vt:lpstr>Interactive session</vt:lpstr>
      <vt:lpstr>Exercises</vt:lpstr>
      <vt:lpstr>Further reading</vt:lpstr>
      <vt:lpstr>Further reading</vt:lpstr>
    </vt:vector>
  </TitlesOfParts>
  <Manager>Ministry of Justice</Manager>
  <Company>Ministry of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[Title]</dc:title>
  <dc:subject>[Subtitle or description]</dc:subject>
  <dc:creator>Ministry of Justice</dc:creator>
  <cp:keywords>[Key words separated by commas]</cp:keywords>
  <cp:lastModifiedBy>Chloe</cp:lastModifiedBy>
  <cp:revision>150</cp:revision>
  <dcterms:created xsi:type="dcterms:W3CDTF">2019-04-08T10:47:19Z</dcterms:created>
  <dcterms:modified xsi:type="dcterms:W3CDTF">2020-01-09T10:23:40Z</dcterms:modified>
</cp:coreProperties>
</file>