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Lst>
  <p:notesMasterIdLst>
    <p:notesMasterId r:id="rId14"/>
  </p:notesMasterIdLst>
  <p:sldIdLst>
    <p:sldId id="256" r:id="rId2"/>
    <p:sldId id="257" r:id="rId3"/>
    <p:sldId id="258" r:id="rId4"/>
    <p:sldId id="259" r:id="rId5"/>
    <p:sldId id="293" r:id="rId6"/>
    <p:sldId id="260" r:id="rId7"/>
    <p:sldId id="294" r:id="rId8"/>
    <p:sldId id="295" r:id="rId9"/>
    <p:sldId id="296" r:id="rId10"/>
    <p:sldId id="297" r:id="rId11"/>
    <p:sldId id="298" r:id="rId12"/>
    <p:sldId id="300" r:id="rId13"/>
  </p:sldIdLst>
  <p:sldSz cx="9144000" cy="6858000" type="screen4x3"/>
  <p:notesSz cx="6858000" cy="9144000"/>
  <p:embeddedFontLst>
    <p:embeddedFont>
      <p:font typeface="Book Antiqua" panose="02040602050305030304" pitchFamily="18" charset="0"/>
      <p:regular r:id="rId15"/>
      <p:bold r:id="rId16"/>
      <p:italic r:id="rId17"/>
      <p:boldItalic r:id="rId18"/>
    </p:embeddedFont>
    <p:embeddedFont>
      <p:font typeface="Cambria Math" panose="02040503050406030204" pitchFamily="18"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3987"/>
  </p:normalViewPr>
  <p:slideViewPr>
    <p:cSldViewPr snapToGrid="0">
      <p:cViewPr varScale="1">
        <p:scale>
          <a:sx n="72" d="100"/>
          <a:sy n="72" d="100"/>
        </p:scale>
        <p:origin x="173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5539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89672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174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7575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42355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6399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231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Option 1" type="title">
  <p:cSld name="TITLE">
    <p:spTree>
      <p:nvGrpSpPr>
        <p:cNvPr id="1" name="Shape 13"/>
        <p:cNvGrpSpPr/>
        <p:nvPr/>
      </p:nvGrpSpPr>
      <p:grpSpPr>
        <a:xfrm>
          <a:off x="0" y="0"/>
          <a:ext cx="0" cy="0"/>
          <a:chOff x="0" y="0"/>
          <a:chExt cx="0" cy="0"/>
        </a:xfrm>
      </p:grpSpPr>
      <p:pic>
        <p:nvPicPr>
          <p:cNvPr id="14" name="Google Shape;14;p2" descr="PPT-General7.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5" name="Google Shape;15;p2"/>
          <p:cNvSpPr txBox="1">
            <a:spLocks noGrp="1"/>
          </p:cNvSpPr>
          <p:nvPr>
            <p:ph type="ctrTitle"/>
          </p:nvPr>
        </p:nvSpPr>
        <p:spPr>
          <a:xfrm>
            <a:off x="3105628" y="465270"/>
            <a:ext cx="5444279" cy="244116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6" name="Google Shape;16;p2"/>
          <p:cNvSpPr txBox="1">
            <a:spLocks noGrp="1"/>
          </p:cNvSpPr>
          <p:nvPr>
            <p:ph type="subTitle" idx="1"/>
          </p:nvPr>
        </p:nvSpPr>
        <p:spPr>
          <a:xfrm>
            <a:off x="3105628" y="3137687"/>
            <a:ext cx="5444279" cy="1752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Clr>
                <a:schemeClr val="accent1"/>
              </a:buClr>
              <a:buSzPts val="2400"/>
              <a:buFont typeface="Noto Sans Symbols"/>
              <a:buNone/>
              <a:defRPr sz="2400" b="0" i="0" u="none" strike="noStrike" cap="none">
                <a:solidFill>
                  <a:srgbClr val="ECE9C6"/>
                </a:solidFill>
                <a:latin typeface="Arial"/>
                <a:ea typeface="Arial"/>
                <a:cs typeface="Arial"/>
                <a:sym typeface="Arial"/>
              </a:defRPr>
            </a:lvl1pPr>
            <a:lvl2pPr marR="0" lvl="1" algn="ctr" rtl="0">
              <a:lnSpc>
                <a:spcPct val="100000"/>
              </a:lnSpc>
              <a:spcBef>
                <a:spcPts val="440"/>
              </a:spcBef>
              <a:spcAft>
                <a:spcPts val="0"/>
              </a:spcAft>
              <a:buClr>
                <a:schemeClr val="accent1"/>
              </a:buClr>
              <a:buSzPts val="2200"/>
              <a:buFont typeface="Noto Sans Symbols"/>
              <a:buNone/>
              <a:defRPr sz="2200" b="0" i="0" u="none" strike="noStrike" cap="none">
                <a:solidFill>
                  <a:srgbClr val="888888"/>
                </a:solidFill>
                <a:latin typeface="Book Antiqua"/>
                <a:ea typeface="Book Antiqua"/>
                <a:cs typeface="Book Antiqua"/>
                <a:sym typeface="Book Antiqua"/>
              </a:defRPr>
            </a:lvl2pPr>
            <a:lvl3pPr marR="0" lvl="2" algn="ctr" rtl="0">
              <a:lnSpc>
                <a:spcPct val="100000"/>
              </a:lnSpc>
              <a:spcBef>
                <a:spcPts val="400"/>
              </a:spcBef>
              <a:spcAft>
                <a:spcPts val="0"/>
              </a:spcAft>
              <a:buClr>
                <a:schemeClr val="accent1"/>
              </a:buClr>
              <a:buSzPts val="2000"/>
              <a:buFont typeface="Noto Sans Symbols"/>
              <a:buNone/>
              <a:defRPr sz="2000" b="0" i="0" u="none" strike="noStrike" cap="none">
                <a:solidFill>
                  <a:srgbClr val="888888"/>
                </a:solidFill>
                <a:latin typeface="Book Antiqua"/>
                <a:ea typeface="Book Antiqua"/>
                <a:cs typeface="Book Antiqua"/>
                <a:sym typeface="Book Antiqua"/>
              </a:defRPr>
            </a:lvl3pPr>
            <a:lvl4pPr marR="0" lvl="3"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4pPr>
            <a:lvl5pPr marR="0" lvl="4" algn="ctr" rtl="0">
              <a:lnSpc>
                <a:spcPct val="100000"/>
              </a:lnSpc>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5pPr>
            <a:lvl6pPr marR="0" lvl="5"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R="0" lvl="6"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R="0" lvl="7"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R="0" lvl="8" algn="ctr"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Slide - Option 2">
  <p:cSld name="Closing Slide - Option 2">
    <p:spTree>
      <p:nvGrpSpPr>
        <p:cNvPr id="1" name="Shape 46"/>
        <p:cNvGrpSpPr/>
        <p:nvPr/>
      </p:nvGrpSpPr>
      <p:grpSpPr>
        <a:xfrm>
          <a:off x="0" y="0"/>
          <a:ext cx="0" cy="0"/>
          <a:chOff x="0" y="0"/>
          <a:chExt cx="0" cy="0"/>
        </a:xfrm>
      </p:grpSpPr>
      <p:pic>
        <p:nvPicPr>
          <p:cNvPr id="47" name="Google Shape;47;p11" descr="PPT-General.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699247" y="1861441"/>
            <a:ext cx="7745505" cy="31702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8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1pPr>
            <a:lvl2pPr marL="914400" marR="0" lvl="1" indent="-228600" algn="l" rtl="0">
              <a:lnSpc>
                <a:spcPct val="100000"/>
              </a:lnSpc>
              <a:spcBef>
                <a:spcPts val="440"/>
              </a:spcBef>
              <a:spcAft>
                <a:spcPts val="0"/>
              </a:spcAft>
              <a:buClr>
                <a:schemeClr val="accent1"/>
              </a:buClr>
              <a:buSzPts val="2200"/>
              <a:buFont typeface="Noto Sans Symbols"/>
              <a:buNone/>
              <a:defRPr sz="2200" b="0" i="0" u="none" strike="noStrike" cap="none">
                <a:solidFill>
                  <a:srgbClr val="262626"/>
                </a:solidFill>
                <a:latin typeface="Arial"/>
                <a:ea typeface="Arial"/>
                <a:cs typeface="Arial"/>
                <a:sym typeface="Arial"/>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Arial"/>
                <a:ea typeface="Arial"/>
                <a:cs typeface="Arial"/>
                <a:sym typeface="Arial"/>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Arial"/>
                <a:ea typeface="Arial"/>
                <a:cs typeface="Arial"/>
                <a:sym typeface="Arial"/>
              </a:defRPr>
            </a:lvl5pPr>
            <a:lvl6pPr marL="2743200" marR="0" lvl="5"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19" name="Google Shape;19;p3"/>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3F3F3F"/>
              </a:buClr>
              <a:buSzPts val="4000"/>
              <a:buFont typeface="Arial"/>
              <a:buNone/>
              <a:defRPr sz="40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txBox="1"/>
          <p:nvPr/>
        </p:nvSpPr>
        <p:spPr>
          <a:xfrm>
            <a:off x="4147073" y="2887579"/>
            <a:ext cx="857768"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endParaRPr sz="5400" b="0" i="0" u="none" strike="noStrike" cap="none">
              <a:solidFill>
                <a:srgbClr val="DBA253"/>
              </a:solidFill>
              <a:latin typeface="Noto Sans Symbols"/>
              <a:ea typeface="Noto Sans Symbols"/>
              <a:cs typeface="Noto Sans Symbols"/>
              <a:sym typeface="Noto Sans Symbols"/>
            </a:endParaRPr>
          </a:p>
        </p:txBody>
      </p:sp>
      <p:sp>
        <p:nvSpPr>
          <p:cNvPr id="22" name="Google Shape;22;p4"/>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595959"/>
              </a:buClr>
              <a:buSzPts val="5400"/>
              <a:buFont typeface="Arial"/>
              <a:buNone/>
              <a:defRPr sz="54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Areas" type="twoObj">
  <p:cSld name="TWO_OBJECT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6" name="Google Shape;26;p5"/>
          <p:cNvSpPr txBox="1">
            <a:spLocks noGrp="1"/>
          </p:cNvSpPr>
          <p:nvPr>
            <p:ph type="body" idx="1"/>
          </p:nvPr>
        </p:nvSpPr>
        <p:spPr>
          <a:xfrm>
            <a:off x="685800" y="1845482"/>
            <a:ext cx="3803904" cy="34344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
        <p:nvSpPr>
          <p:cNvPr id="27" name="Google Shape;27;p5"/>
          <p:cNvSpPr txBox="1">
            <a:spLocks noGrp="1"/>
          </p:cNvSpPr>
          <p:nvPr>
            <p:ph type="body" idx="2"/>
          </p:nvPr>
        </p:nvSpPr>
        <p:spPr>
          <a:xfrm>
            <a:off x="4645151" y="1845482"/>
            <a:ext cx="3803904" cy="34344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40"/>
              </a:spcBef>
              <a:spcAft>
                <a:spcPts val="0"/>
              </a:spcAft>
              <a:buClr>
                <a:schemeClr val="accent1"/>
              </a:buClr>
              <a:buSzPts val="2200"/>
              <a:buFont typeface="Noto Sans Symbols"/>
              <a:buNone/>
              <a:defRPr sz="2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6pPr>
            <a:lvl7pPr marL="3200400" marR="0" lvl="6"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7pPr>
            <a:lvl8pPr marL="3657600" marR="0" lvl="7"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8pPr>
            <a:lvl9pPr marL="4114800" marR="0" lvl="8" indent="-317500" algn="l" rtl="0">
              <a:lnSpc>
                <a:spcPct val="100000"/>
              </a:lnSpc>
              <a:spcBef>
                <a:spcPts val="400"/>
              </a:spcBef>
              <a:spcAft>
                <a:spcPts val="0"/>
              </a:spcAft>
              <a:buClr>
                <a:schemeClr val="accent1"/>
              </a:buClr>
              <a:buSzPts val="1400"/>
              <a:buFont typeface="Noto Sans Symbols"/>
              <a:buChar char="🙣"/>
              <a:defRPr sz="14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with Subtitles" type="twoTxTwoObj">
  <p:cSld name="TWO_OBJECTS_WITH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688490" y="570156"/>
            <a:ext cx="7756263" cy="1054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595959"/>
              </a:buClr>
              <a:buSzPts val="4300"/>
              <a:buFont typeface="Arial"/>
              <a:buNone/>
              <a:defRPr sz="4300" b="1" i="0" u="none" strike="noStrike" cap="none">
                <a:solidFill>
                  <a:srgbClr val="59595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688490" y="1783601"/>
            <a:ext cx="3621929" cy="65836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1" name="Google Shape;31;p6"/>
          <p:cNvSpPr txBox="1">
            <a:spLocks noGrp="1"/>
          </p:cNvSpPr>
          <p:nvPr>
            <p:ph type="body" idx="2"/>
          </p:nvPr>
        </p:nvSpPr>
        <p:spPr>
          <a:xfrm>
            <a:off x="688488" y="2622290"/>
            <a:ext cx="3621931" cy="25951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
        <p:nvSpPr>
          <p:cNvPr id="32" name="Google Shape;32;p6"/>
          <p:cNvSpPr txBox="1">
            <a:spLocks noGrp="1"/>
          </p:cNvSpPr>
          <p:nvPr>
            <p:ph type="body" idx="3"/>
          </p:nvPr>
        </p:nvSpPr>
        <p:spPr>
          <a:xfrm>
            <a:off x="4785878" y="1783601"/>
            <a:ext cx="3663716" cy="658368"/>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500"/>
              </a:spcBef>
              <a:spcAft>
                <a:spcPts val="0"/>
              </a:spcAft>
              <a:buClr>
                <a:schemeClr val="accent1"/>
              </a:buClr>
              <a:buSzPts val="2500"/>
              <a:buFont typeface="Noto Sans Symbols"/>
              <a:buNone/>
              <a:defRPr sz="2500" b="1"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1"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360"/>
              </a:spcBef>
              <a:spcAft>
                <a:spcPts val="0"/>
              </a:spcAft>
              <a:buClr>
                <a:schemeClr val="accent1"/>
              </a:buClr>
              <a:buSzPts val="1800"/>
              <a:buFont typeface="Noto Sans Symbols"/>
              <a:buNone/>
              <a:defRPr sz="1800" b="1"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600"/>
              <a:buFont typeface="Noto Sans Symbols"/>
              <a:buNone/>
              <a:defRPr sz="1600" b="1" i="0" u="none" strike="noStrike" cap="none">
                <a:solidFill>
                  <a:schemeClr val="dk1"/>
                </a:solidFill>
                <a:latin typeface="Book Antiqua"/>
                <a:ea typeface="Book Antiqua"/>
                <a:cs typeface="Book Antiqua"/>
                <a:sym typeface="Book Antiqua"/>
              </a:defRPr>
            </a:lvl9pPr>
          </a:lstStyle>
          <a:p>
            <a:endParaRPr/>
          </a:p>
        </p:txBody>
      </p:sp>
      <p:sp>
        <p:nvSpPr>
          <p:cNvPr id="33" name="Google Shape;33;p6"/>
          <p:cNvSpPr txBox="1">
            <a:spLocks noGrp="1"/>
          </p:cNvSpPr>
          <p:nvPr>
            <p:ph type="body" idx="4"/>
          </p:nvPr>
        </p:nvSpPr>
        <p:spPr>
          <a:xfrm>
            <a:off x="4785878" y="2619063"/>
            <a:ext cx="3658875" cy="259510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262626"/>
                </a:solidFill>
                <a:latin typeface="Book Antiqua"/>
                <a:ea typeface="Book Antiqua"/>
                <a:cs typeface="Book Antiqua"/>
                <a:sym typeface="Book Antiqua"/>
              </a:defRPr>
            </a:lvl5pPr>
            <a:lvl6pPr marL="2743200" marR="0" lvl="5"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6pPr>
            <a:lvl7pPr marL="3200400" marR="0" lvl="6"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7pPr>
            <a:lvl8pPr marL="3657600" marR="0" lvl="7"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8pPr>
            <a:lvl9pPr marL="4114800" marR="0" lvl="8" indent="-330200" algn="l" rtl="0">
              <a:lnSpc>
                <a:spcPct val="100000"/>
              </a:lnSpc>
              <a:spcBef>
                <a:spcPts val="400"/>
              </a:spcBef>
              <a:spcAft>
                <a:spcPts val="0"/>
              </a:spcAft>
              <a:buClr>
                <a:schemeClr val="accent1"/>
              </a:buClr>
              <a:buSzPts val="1600"/>
              <a:buFont typeface="Noto Sans Symbols"/>
              <a:buChar char="🙣"/>
              <a:defRPr sz="16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692002" y="559399"/>
            <a:ext cx="3580882" cy="441401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2pPr>
            <a:lvl3pPr marL="1371600" marR="0" lvl="2"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3pPr>
            <a:lvl4pPr marL="1828800" marR="0" lvl="3"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4pPr>
            <a:lvl5pPr marL="2286000" marR="0" lvl="4"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5pPr>
            <a:lvl6pPr marL="2743200" marR="0" lvl="5"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7pPr>
            <a:lvl8pPr marL="3657600" marR="0" lvl="7"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chemeClr val="dk1"/>
                </a:solidFill>
                <a:latin typeface="Book Antiqua"/>
                <a:ea typeface="Book Antiqua"/>
                <a:cs typeface="Book Antiqua"/>
                <a:sym typeface="Book Antiqua"/>
              </a:defRPr>
            </a:lvl9pPr>
          </a:lstStyle>
          <a:p>
            <a:endParaRPr/>
          </a:p>
        </p:txBody>
      </p:sp>
      <p:sp>
        <p:nvSpPr>
          <p:cNvPr id="36" name="Google Shape;36;p7"/>
          <p:cNvSpPr txBox="1">
            <a:spLocks noGrp="1"/>
          </p:cNvSpPr>
          <p:nvPr>
            <p:ph type="body" idx="2"/>
          </p:nvPr>
        </p:nvSpPr>
        <p:spPr>
          <a:xfrm>
            <a:off x="4889812" y="562026"/>
            <a:ext cx="3580882" cy="441401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1pPr>
            <a:lvl2pPr marL="914400" marR="0" lvl="1" indent="-228600" algn="l" rtl="0">
              <a:lnSpc>
                <a:spcPct val="100000"/>
              </a:lnSpc>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37"/>
        <p:cNvGrpSpPr/>
        <p:nvPr/>
      </p:nvGrpSpPr>
      <p:grpSpPr>
        <a:xfrm>
          <a:off x="0" y="0"/>
          <a:ext cx="0" cy="0"/>
          <a:chOff x="0" y="0"/>
          <a:chExt cx="0" cy="0"/>
        </a:xfrm>
      </p:grpSpPr>
      <p:sp>
        <p:nvSpPr>
          <p:cNvPr id="38" name="Google Shape;38;p8"/>
          <p:cNvSpPr>
            <a:spLocks noGrp="1"/>
          </p:cNvSpPr>
          <p:nvPr>
            <p:ph type="pic" idx="2"/>
          </p:nvPr>
        </p:nvSpPr>
        <p:spPr>
          <a:xfrm rot="344365">
            <a:off x="773476" y="536672"/>
            <a:ext cx="7578326" cy="3491307"/>
          </a:xfrm>
          <a:prstGeom prst="rect">
            <a:avLst/>
          </a:prstGeom>
          <a:solidFill>
            <a:srgbClr val="ECECEC"/>
          </a:solidFill>
          <a:ln w="190500" cap="sq"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Arial"/>
                <a:ea typeface="Arial"/>
                <a:cs typeface="Arial"/>
                <a:sym typeface="Arial"/>
              </a:defRPr>
            </a:lvl1pPr>
            <a:lvl2pPr marR="0" lvl="1" algn="l" rtl="0">
              <a:lnSpc>
                <a:spcPct val="100000"/>
              </a:lnSpc>
              <a:spcBef>
                <a:spcPts val="560"/>
              </a:spcBef>
              <a:spcAft>
                <a:spcPts val="0"/>
              </a:spcAft>
              <a:buClr>
                <a:schemeClr val="accent1"/>
              </a:buClr>
              <a:buSzPts val="2800"/>
              <a:buFont typeface="Noto Sans Symbols"/>
              <a:buNone/>
              <a:defRPr sz="2800" b="0" i="0" u="none" strike="noStrike" cap="none">
                <a:solidFill>
                  <a:srgbClr val="262626"/>
                </a:solidFill>
                <a:latin typeface="Book Antiqua"/>
                <a:ea typeface="Book Antiqua"/>
                <a:cs typeface="Book Antiqua"/>
                <a:sym typeface="Book Antiqua"/>
              </a:defRPr>
            </a:lvl2pPr>
            <a:lvl3pPr marR="0" lvl="2" algn="l" rtl="0">
              <a:lnSpc>
                <a:spcPct val="100000"/>
              </a:lnSpc>
              <a:spcBef>
                <a:spcPts val="480"/>
              </a:spcBef>
              <a:spcAft>
                <a:spcPts val="0"/>
              </a:spcAft>
              <a:buClr>
                <a:schemeClr val="accent1"/>
              </a:buClr>
              <a:buSzPts val="2400"/>
              <a:buFont typeface="Noto Sans Symbols"/>
              <a:buNone/>
              <a:defRPr sz="2400" b="0" i="0" u="none" strike="noStrike" cap="none">
                <a:solidFill>
                  <a:srgbClr val="262626"/>
                </a:solidFill>
                <a:latin typeface="Book Antiqua"/>
                <a:ea typeface="Book Antiqua"/>
                <a:cs typeface="Book Antiqua"/>
                <a:sym typeface="Book Antiqua"/>
              </a:defRPr>
            </a:lvl3pPr>
            <a:lvl4pPr marR="0" lvl="3"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4pPr>
            <a:lvl5pPr marR="0" lvl="4" algn="l" rtl="0">
              <a:lnSpc>
                <a:spcPct val="100000"/>
              </a:lnSpc>
              <a:spcBef>
                <a:spcPts val="400"/>
              </a:spcBef>
              <a:spcAft>
                <a:spcPts val="0"/>
              </a:spcAft>
              <a:buClr>
                <a:schemeClr val="accent1"/>
              </a:buClr>
              <a:buSzPts val="2000"/>
              <a:buFont typeface="Noto Sans Symbols"/>
              <a:buNone/>
              <a:defRPr sz="2000" b="0" i="0" u="none" strike="noStrike" cap="none">
                <a:solidFill>
                  <a:srgbClr val="262626"/>
                </a:solidFill>
                <a:latin typeface="Book Antiqua"/>
                <a:ea typeface="Book Antiqua"/>
                <a:cs typeface="Book Antiqua"/>
                <a:sym typeface="Book Antiqua"/>
              </a:defRPr>
            </a:lvl5pPr>
            <a:lvl6pPr marR="0" lvl="5" algn="l" rtl="0">
              <a:lnSpc>
                <a:spcPct val="100000"/>
              </a:lnSpc>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6pPr>
            <a:lvl7pPr marR="0" lvl="6" algn="l" rtl="0">
              <a:lnSpc>
                <a:spcPct val="100000"/>
              </a:lnSpc>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7pPr>
            <a:lvl8pPr marR="0" lvl="7" algn="l" rtl="0">
              <a:lnSpc>
                <a:spcPct val="100000"/>
              </a:lnSpc>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8pPr>
            <a:lvl9pPr marR="0" lvl="8" algn="l" rtl="0">
              <a:lnSpc>
                <a:spcPct val="100000"/>
              </a:lnSpc>
              <a:spcBef>
                <a:spcPts val="400"/>
              </a:spcBef>
              <a:spcAft>
                <a:spcPts val="0"/>
              </a:spcAft>
              <a:buClr>
                <a:schemeClr val="accent1"/>
              </a:buClr>
              <a:buSzPts val="2000"/>
              <a:buFont typeface="Noto Sans Symbols"/>
              <a:buNone/>
              <a:defRPr sz="2000" b="0" i="0" u="none" strike="noStrike" cap="none">
                <a:solidFill>
                  <a:schemeClr val="dk1"/>
                </a:solidFill>
                <a:latin typeface="Book Antiqua"/>
                <a:ea typeface="Book Antiqua"/>
                <a:cs typeface="Book Antiqua"/>
                <a:sym typeface="Book Antiqua"/>
              </a:defRPr>
            </a:lvl9pPr>
          </a:lstStyle>
          <a:p>
            <a:endParaRPr/>
          </a:p>
        </p:txBody>
      </p:sp>
      <p:sp>
        <p:nvSpPr>
          <p:cNvPr id="39" name="Google Shape;39;p8"/>
          <p:cNvSpPr txBox="1">
            <a:spLocks noGrp="1"/>
          </p:cNvSpPr>
          <p:nvPr>
            <p:ph type="body" idx="1"/>
          </p:nvPr>
        </p:nvSpPr>
        <p:spPr>
          <a:xfrm>
            <a:off x="688489" y="4486019"/>
            <a:ext cx="7756264" cy="80486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320"/>
              </a:spcBef>
              <a:spcAft>
                <a:spcPts val="0"/>
              </a:spcAft>
              <a:buClr>
                <a:schemeClr val="accent1"/>
              </a:buClr>
              <a:buSzPts val="1600"/>
              <a:buFont typeface="Noto Sans Symbols"/>
              <a:buNone/>
              <a:defRPr sz="1600" b="0" i="0" u="none" strike="noStrike" cap="none">
                <a:solidFill>
                  <a:srgbClr val="595959"/>
                </a:solidFill>
                <a:latin typeface="Arial"/>
                <a:ea typeface="Arial"/>
                <a:cs typeface="Arial"/>
                <a:sym typeface="Arial"/>
              </a:defRPr>
            </a:lvl1pPr>
            <a:lvl2pPr marL="914400" marR="0" lvl="1" indent="-228600" algn="l" rtl="0">
              <a:lnSpc>
                <a:spcPct val="100000"/>
              </a:lnSpc>
              <a:spcBef>
                <a:spcPts val="240"/>
              </a:spcBef>
              <a:spcAft>
                <a:spcPts val="0"/>
              </a:spcAft>
              <a:buClr>
                <a:schemeClr val="accent1"/>
              </a:buClr>
              <a:buSzPts val="1200"/>
              <a:buFont typeface="Noto Sans Symbols"/>
              <a:buNone/>
              <a:defRPr sz="1200" b="0" i="0" u="none" strike="noStrike" cap="none">
                <a:solidFill>
                  <a:srgbClr val="262626"/>
                </a:solidFill>
                <a:latin typeface="Book Antiqua"/>
                <a:ea typeface="Book Antiqua"/>
                <a:cs typeface="Book Antiqua"/>
                <a:sym typeface="Book Antiqua"/>
              </a:defRPr>
            </a:lvl2pPr>
            <a:lvl3pPr marL="1371600" marR="0" lvl="2" indent="-228600" algn="l" rtl="0">
              <a:lnSpc>
                <a:spcPct val="100000"/>
              </a:lnSpc>
              <a:spcBef>
                <a:spcPts val="200"/>
              </a:spcBef>
              <a:spcAft>
                <a:spcPts val="0"/>
              </a:spcAft>
              <a:buClr>
                <a:schemeClr val="accent1"/>
              </a:buClr>
              <a:buSzPts val="1000"/>
              <a:buFont typeface="Noto Sans Symbols"/>
              <a:buNone/>
              <a:defRPr sz="1000" b="0" i="0" u="none" strike="noStrike" cap="none">
                <a:solidFill>
                  <a:srgbClr val="262626"/>
                </a:solidFill>
                <a:latin typeface="Book Antiqua"/>
                <a:ea typeface="Book Antiqua"/>
                <a:cs typeface="Book Antiqua"/>
                <a:sym typeface="Book Antiqua"/>
              </a:defRPr>
            </a:lvl3pPr>
            <a:lvl4pPr marL="1828800" marR="0" lvl="3"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4pPr>
            <a:lvl5pPr marL="2286000" marR="0" lvl="4"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262626"/>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900"/>
              <a:buFont typeface="Noto Sans Symbols"/>
              <a:buNone/>
              <a:defRPr sz="9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 Option 1">
  <p:cSld name="Closing Slide - Option 1">
    <p:spTree>
      <p:nvGrpSpPr>
        <p:cNvPr id="1" name="Shape 40"/>
        <p:cNvGrpSpPr/>
        <p:nvPr/>
      </p:nvGrpSpPr>
      <p:grpSpPr>
        <a:xfrm>
          <a:off x="0" y="0"/>
          <a:ext cx="0" cy="0"/>
          <a:chOff x="0" y="0"/>
          <a:chExt cx="0" cy="0"/>
        </a:xfrm>
      </p:grpSpPr>
      <p:pic>
        <p:nvPicPr>
          <p:cNvPr id="41" name="Google Shape;41;p9" descr="PPT-General9.jp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 Option 2">
  <p:cSld name="Title Slide - Option 2">
    <p:spTree>
      <p:nvGrpSpPr>
        <p:cNvPr id="1" name="Shape 42"/>
        <p:cNvGrpSpPr/>
        <p:nvPr/>
      </p:nvGrpSpPr>
      <p:grpSpPr>
        <a:xfrm>
          <a:off x="0" y="0"/>
          <a:ext cx="0" cy="0"/>
          <a:chOff x="0" y="0"/>
          <a:chExt cx="0" cy="0"/>
        </a:xfrm>
      </p:grpSpPr>
      <p:pic>
        <p:nvPicPr>
          <p:cNvPr id="43" name="Google Shape;43;p10" descr="plainlue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4" name="Google Shape;44;p10"/>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FFFFFF"/>
              </a:buClr>
              <a:buSzPts val="5400"/>
              <a:buFont typeface="Arial"/>
              <a:buNone/>
              <a:defRPr sz="5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45" name="Google Shape;45;p10"/>
          <p:cNvSpPr txBox="1">
            <a:spLocks noGrp="1"/>
          </p:cNvSpPr>
          <p:nvPr>
            <p:ph type="body" idx="1"/>
          </p:nvPr>
        </p:nvSpPr>
        <p:spPr>
          <a:xfrm>
            <a:off x="699248" y="3324431"/>
            <a:ext cx="7734747" cy="15001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400"/>
              </a:spcBef>
              <a:spcAft>
                <a:spcPts val="0"/>
              </a:spcAft>
              <a:buClr>
                <a:schemeClr val="accent1"/>
              </a:buClr>
              <a:buSzPts val="2000"/>
              <a:buFont typeface="Noto Sans Symbols"/>
              <a:buNone/>
              <a:defRPr sz="2000" b="0" i="0" u="none" strike="noStrike" cap="none">
                <a:solidFill>
                  <a:srgbClr val="FFFFFF"/>
                </a:solidFill>
                <a:latin typeface="Arial"/>
                <a:ea typeface="Arial"/>
                <a:cs typeface="Arial"/>
                <a:sym typeface="Arial"/>
              </a:defRPr>
            </a:lvl1pPr>
            <a:lvl2pPr marL="914400" marR="0" lvl="1" indent="-228600" algn="l"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Book Antiqua"/>
                <a:ea typeface="Book Antiqua"/>
                <a:cs typeface="Book Antiqua"/>
                <a:sym typeface="Book Antiqua"/>
              </a:defRPr>
            </a:lvl2pPr>
            <a:lvl3pPr marL="1371600" marR="0" lvl="2" indent="-228600" algn="l" rtl="0">
              <a:lnSpc>
                <a:spcPct val="100000"/>
              </a:lnSpc>
              <a:spcBef>
                <a:spcPts val="320"/>
              </a:spcBef>
              <a:spcAft>
                <a:spcPts val="0"/>
              </a:spcAft>
              <a:buClr>
                <a:schemeClr val="accent1"/>
              </a:buClr>
              <a:buSzPts val="1600"/>
              <a:buFont typeface="Noto Sans Symbols"/>
              <a:buNone/>
              <a:defRPr sz="1600" b="0" i="0" u="none" strike="noStrike" cap="none">
                <a:solidFill>
                  <a:srgbClr val="888888"/>
                </a:solidFill>
                <a:latin typeface="Book Antiqua"/>
                <a:ea typeface="Book Antiqua"/>
                <a:cs typeface="Book Antiqua"/>
                <a:sym typeface="Book Antiqua"/>
              </a:defRPr>
            </a:lvl3pPr>
            <a:lvl4pPr marL="1828800" marR="0" lvl="3"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4pPr>
            <a:lvl5pPr marL="2286000" marR="0" lvl="4"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5pPr>
            <a:lvl6pPr marL="2743200" marR="0" lvl="5"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6pPr>
            <a:lvl7pPr marL="3200400" marR="0" lvl="6"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7pPr>
            <a:lvl8pPr marL="3657600" marR="0" lvl="7"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8pPr>
            <a:lvl9pPr marL="4114800" marR="0" lvl="8" indent="-228600" algn="l" rtl="0">
              <a:lnSpc>
                <a:spcPct val="100000"/>
              </a:lnSpc>
              <a:spcBef>
                <a:spcPts val="400"/>
              </a:spcBef>
              <a:spcAft>
                <a:spcPts val="0"/>
              </a:spcAft>
              <a:buClr>
                <a:schemeClr val="accent1"/>
              </a:buClr>
              <a:buSzPts val="1400"/>
              <a:buFont typeface="Noto Sans Symbols"/>
              <a:buNone/>
              <a:defRPr sz="1400" b="0" i="0" u="none" strike="noStrike" cap="none">
                <a:solidFill>
                  <a:srgbClr val="888888"/>
                </a:solidFill>
                <a:latin typeface="Book Antiqua"/>
                <a:ea typeface="Book Antiqua"/>
                <a:cs typeface="Book Antiqua"/>
                <a:sym typeface="Book Antiqu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PPT-General11.jpg"/>
          <p:cNvPicPr preferRelativeResize="0"/>
          <p:nvPr/>
        </p:nvPicPr>
        <p:blipFill rotWithShape="1">
          <a:blip r:embed="rId12">
            <a:alphaModFix/>
          </a:blip>
          <a:srcRect/>
          <a:stretch/>
        </p:blipFill>
        <p:spPr>
          <a:xfrm>
            <a:off x="0" y="0"/>
            <a:ext cx="9144000" cy="6858000"/>
          </a:xfrm>
          <a:prstGeom prst="rect">
            <a:avLst/>
          </a:prstGeom>
          <a:noFill/>
          <a:ln>
            <a:noFill/>
          </a:ln>
        </p:spPr>
      </p:pic>
      <p:sp>
        <p:nvSpPr>
          <p:cNvPr id="7" name="Google Shape;7;p1"/>
          <p:cNvSpPr txBox="1">
            <a:spLocks noGrp="1"/>
          </p:cNvSpPr>
          <p:nvPr>
            <p:ph type="dt" idx="10"/>
          </p:nvPr>
        </p:nvSpPr>
        <p:spPr>
          <a:xfrm>
            <a:off x="360378" y="6161442"/>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Book Antiqua"/>
                <a:ea typeface="Book Antiqua"/>
                <a:cs typeface="Book Antiqua"/>
                <a:sym typeface="Book Antiqu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8" name="Google Shape;8;p1"/>
          <p:cNvSpPr txBox="1">
            <a:spLocks noGrp="1"/>
          </p:cNvSpPr>
          <p:nvPr>
            <p:ph type="ftr" idx="11"/>
          </p:nvPr>
        </p:nvSpPr>
        <p:spPr>
          <a:xfrm>
            <a:off x="3124200" y="6161442"/>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2"/>
                </a:solidFill>
                <a:latin typeface="Book Antiqua"/>
                <a:ea typeface="Book Antiqua"/>
                <a:cs typeface="Book Antiqua"/>
                <a:sym typeface="Book Antiqu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9" name="Google Shape;9;p1"/>
          <p:cNvSpPr txBox="1">
            <a:spLocks noGrp="1"/>
          </p:cNvSpPr>
          <p:nvPr>
            <p:ph type="sldNum" idx="12"/>
          </p:nvPr>
        </p:nvSpPr>
        <p:spPr>
          <a:xfrm>
            <a:off x="6639264" y="6161442"/>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ook Antiqua"/>
                <a:ea typeface="Book Antiqua"/>
                <a:cs typeface="Book Antiqua"/>
                <a:sym typeface="Book Antiqua"/>
              </a:defRPr>
            </a:lvl9pPr>
          </a:lstStyle>
          <a:p>
            <a:pPr marL="0" lvl="0" indent="0" algn="r" rtl="0">
              <a:spcBef>
                <a:spcPts val="0"/>
              </a:spcBef>
              <a:spcAft>
                <a:spcPts val="0"/>
              </a:spcAft>
              <a:buNone/>
            </a:pPr>
            <a:fld id="{00000000-1234-1234-1234-123412341234}" type="slidenum">
              <a:rPr lang="en-US"/>
              <a:t>‹#›</a:t>
            </a:fld>
            <a:endParaRPr/>
          </a:p>
        </p:txBody>
      </p:sp>
      <p:pic>
        <p:nvPicPr>
          <p:cNvPr id="10" name="Google Shape;10;p1"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1" name="Google Shape;11;p1" descr="PPT-General4.jpg"/>
          <p:cNvPicPr preferRelativeResize="0"/>
          <p:nvPr/>
        </p:nvPicPr>
        <p:blipFill rotWithShape="1">
          <a:blip r:embed="rId13">
            <a:alphaModFix/>
          </a:blip>
          <a:srcRect/>
          <a:stretch/>
        </p:blipFill>
        <p:spPr>
          <a:xfrm>
            <a:off x="0" y="0"/>
            <a:ext cx="9144000" cy="6858000"/>
          </a:xfrm>
          <a:prstGeom prst="rect">
            <a:avLst/>
          </a:prstGeom>
          <a:noFill/>
          <a:ln>
            <a:noFill/>
          </a:ln>
        </p:spPr>
      </p:pic>
      <p:pic>
        <p:nvPicPr>
          <p:cNvPr id="12" name="Google Shape;12;p1" descr="PPT-General6.jpg"/>
          <p:cNvPicPr preferRelativeResize="0"/>
          <p:nvPr/>
        </p:nvPicPr>
        <p:blipFill rotWithShape="1">
          <a:blip r:embed="rId14">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2700670" y="465269"/>
            <a:ext cx="6241311" cy="137416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FFFF"/>
              </a:buClr>
              <a:buSzPts val="2400"/>
              <a:buFont typeface="Arial"/>
              <a:buNone/>
            </a:pPr>
            <a:r>
              <a:rPr lang="en-US" sz="2800" dirty="0">
                <a:latin typeface="Cambria Math"/>
                <a:ea typeface="Cambria Math"/>
                <a:cs typeface="Cambria Math"/>
                <a:sym typeface="Cambria Math"/>
              </a:rPr>
              <a:t>DATS 6401 – Visualization  Complex Data</a:t>
            </a:r>
            <a:br>
              <a:rPr lang="en-US" sz="2800" dirty="0">
                <a:latin typeface="Cambria Math"/>
                <a:ea typeface="Cambria Math"/>
                <a:cs typeface="Cambria Math"/>
                <a:sym typeface="Cambria Math"/>
              </a:rPr>
            </a:br>
            <a:r>
              <a:rPr lang="en-US" sz="2800" dirty="0">
                <a:latin typeface="Cambria Math"/>
                <a:ea typeface="Cambria Math"/>
                <a:cs typeface="Cambria Math"/>
                <a:sym typeface="Cambria Math"/>
              </a:rPr>
              <a:t>Fall - 2019</a:t>
            </a:r>
            <a:br>
              <a:rPr lang="en-US" sz="2800" dirty="0">
                <a:latin typeface="Cambria Math"/>
                <a:ea typeface="Cambria Math"/>
                <a:cs typeface="Cambria Math"/>
                <a:sym typeface="Cambria Math"/>
              </a:rPr>
            </a:br>
            <a:br>
              <a:rPr lang="en-US" sz="2800" dirty="0">
                <a:latin typeface="Cambria Math"/>
                <a:ea typeface="Cambria Math"/>
                <a:cs typeface="Cambria Math"/>
                <a:sym typeface="Cambria Math"/>
              </a:rPr>
            </a:br>
            <a:br>
              <a:rPr lang="en-US" sz="2800" dirty="0">
                <a:latin typeface="Cambria Math"/>
                <a:ea typeface="Cambria Math"/>
                <a:cs typeface="Cambria Math"/>
                <a:sym typeface="Cambria Math"/>
              </a:rPr>
            </a:br>
            <a:endParaRPr sz="2800" dirty="0">
              <a:latin typeface="Cambria Math"/>
              <a:ea typeface="Cambria Math"/>
              <a:cs typeface="Cambria Math"/>
              <a:sym typeface="Cambria Math"/>
            </a:endParaRPr>
          </a:p>
        </p:txBody>
      </p:sp>
      <p:sp>
        <p:nvSpPr>
          <p:cNvPr id="53" name="Google Shape;53;p12"/>
          <p:cNvSpPr txBox="1">
            <a:spLocks noGrp="1"/>
          </p:cNvSpPr>
          <p:nvPr>
            <p:ph type="subTitle" idx="1"/>
          </p:nvPr>
        </p:nvSpPr>
        <p:spPr>
          <a:xfrm>
            <a:off x="383487" y="4924788"/>
            <a:ext cx="4188513" cy="94438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480"/>
              </a:spcBef>
              <a:spcAft>
                <a:spcPts val="0"/>
              </a:spcAft>
              <a:buSzPts val="2400"/>
              <a:buFont typeface="Arial"/>
              <a:buChar char="•"/>
            </a:pPr>
            <a:r>
              <a:rPr lang="en-US" dirty="0">
                <a:solidFill>
                  <a:schemeClr val="lt1"/>
                </a:solidFill>
                <a:latin typeface="Cambria Math"/>
                <a:ea typeface="Cambria Math"/>
                <a:cs typeface="Cambria Math"/>
                <a:sym typeface="Cambria Math"/>
              </a:rPr>
              <a:t>Mojahid Osman</a:t>
            </a:r>
            <a:endParaRPr dirty="0">
              <a:solidFill>
                <a:schemeClr val="lt1"/>
              </a:solidFill>
              <a:latin typeface="Cambria Math"/>
              <a:ea typeface="Cambria Math"/>
              <a:cs typeface="Cambria Math"/>
              <a:sym typeface="Cambria Math"/>
            </a:endParaRPr>
          </a:p>
        </p:txBody>
      </p:sp>
      <p:sp>
        <p:nvSpPr>
          <p:cNvPr id="2" name="Rectangle 1">
            <a:extLst>
              <a:ext uri="{FF2B5EF4-FFF2-40B4-BE49-F238E27FC236}">
                <a16:creationId xmlns:a16="http://schemas.microsoft.com/office/drawing/2014/main" id="{17B22F3B-6638-4B1D-9E59-E87B83719145}"/>
              </a:ext>
            </a:extLst>
          </p:cNvPr>
          <p:cNvSpPr/>
          <p:nvPr/>
        </p:nvSpPr>
        <p:spPr>
          <a:xfrm>
            <a:off x="2169043" y="2618939"/>
            <a:ext cx="5762846" cy="1077218"/>
          </a:xfrm>
          <a:prstGeom prst="rect">
            <a:avLst/>
          </a:prstGeom>
        </p:spPr>
        <p:txBody>
          <a:bodyPr wrap="square">
            <a:spAutoFit/>
          </a:bodyPr>
          <a:lstStyle/>
          <a:p>
            <a:pPr algn="ctr"/>
            <a:r>
              <a:rPr lang="en-US" sz="3200" b="1" dirty="0">
                <a:solidFill>
                  <a:schemeClr val="bg1"/>
                </a:solidFill>
                <a:latin typeface="Poppins"/>
              </a:rPr>
              <a:t>Natural Disasters effect in Housing Pricing in USA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title"/>
          </p:nvPr>
        </p:nvSpPr>
        <p:spPr>
          <a:xfrm>
            <a:off x="394375" y="121199"/>
            <a:ext cx="7756200" cy="738900"/>
          </a:xfrm>
          <a:prstGeom prst="rect">
            <a:avLst/>
          </a:prstGeom>
          <a:noFill/>
          <a:ln>
            <a:noFill/>
          </a:ln>
        </p:spPr>
        <p:txBody>
          <a:bodyPr spcFirstLastPara="1" wrap="square" lIns="91425" tIns="45700" rIns="91425" bIns="45700" anchor="t" anchorCtr="0">
            <a:noAutofit/>
          </a:bodyPr>
          <a:lstStyle/>
          <a:p>
            <a:pPr lvl="0">
              <a:lnSpc>
                <a:spcPct val="118181"/>
              </a:lnSpc>
              <a:spcBef>
                <a:spcPts val="800"/>
              </a:spcBef>
              <a:spcAft>
                <a:spcPts val="800"/>
              </a:spcAft>
              <a:buClr>
                <a:schemeClr val="dk1"/>
              </a:buClr>
              <a:buSzPts val="1100"/>
            </a:pPr>
            <a:r>
              <a:rPr lang="en-US" dirty="0">
                <a:solidFill>
                  <a:srgbClr val="711806"/>
                </a:solidFill>
                <a:latin typeface="Cambria Math"/>
                <a:ea typeface="Cambria Math"/>
              </a:rPr>
              <a:t>Analysis Housing Price Data - </a:t>
            </a:r>
            <a:r>
              <a:rPr lang="en-US" dirty="0" err="1">
                <a:solidFill>
                  <a:srgbClr val="711806"/>
                </a:solidFill>
                <a:latin typeface="Cambria Math"/>
                <a:ea typeface="Cambria Math"/>
              </a:rPr>
              <a:t>cont</a:t>
            </a:r>
            <a:endParaRPr dirty="0">
              <a:solidFill>
                <a:srgbClr val="711806"/>
              </a:solidFill>
              <a:latin typeface="Cambria Math"/>
              <a:ea typeface="Cambria Math"/>
              <a:cs typeface="Cambria Math"/>
              <a:sym typeface="Cambria Math"/>
            </a:endParaRPr>
          </a:p>
        </p:txBody>
      </p:sp>
      <p:pic>
        <p:nvPicPr>
          <p:cNvPr id="2" name="Picture 1">
            <a:extLst>
              <a:ext uri="{FF2B5EF4-FFF2-40B4-BE49-F238E27FC236}">
                <a16:creationId xmlns:a16="http://schemas.microsoft.com/office/drawing/2014/main" id="{02EDB5D5-518B-4F06-A49A-5547089B38C2}"/>
              </a:ext>
            </a:extLst>
          </p:cNvPr>
          <p:cNvPicPr>
            <a:picLocks noChangeAspect="1"/>
          </p:cNvPicPr>
          <p:nvPr/>
        </p:nvPicPr>
        <p:blipFill>
          <a:blip r:embed="rId3"/>
          <a:stretch>
            <a:fillRect/>
          </a:stretch>
        </p:blipFill>
        <p:spPr>
          <a:xfrm>
            <a:off x="395287" y="1308247"/>
            <a:ext cx="8353425" cy="3390900"/>
          </a:xfrm>
          <a:prstGeom prst="rect">
            <a:avLst/>
          </a:prstGeom>
        </p:spPr>
      </p:pic>
    </p:spTree>
    <p:extLst>
      <p:ext uri="{BB962C8B-B14F-4D97-AF65-F5344CB8AC3E}">
        <p14:creationId xmlns:p14="http://schemas.microsoft.com/office/powerpoint/2010/main" val="88550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title"/>
          </p:nvPr>
        </p:nvSpPr>
        <p:spPr>
          <a:xfrm>
            <a:off x="394375" y="121199"/>
            <a:ext cx="7756200" cy="738900"/>
          </a:xfrm>
          <a:prstGeom prst="rect">
            <a:avLst/>
          </a:prstGeom>
          <a:noFill/>
          <a:ln>
            <a:noFill/>
          </a:ln>
        </p:spPr>
        <p:txBody>
          <a:bodyPr spcFirstLastPara="1" wrap="square" lIns="91425" tIns="45700" rIns="91425" bIns="45700" anchor="t" anchorCtr="0">
            <a:noAutofit/>
          </a:bodyPr>
          <a:lstStyle/>
          <a:p>
            <a:pPr lvl="0">
              <a:lnSpc>
                <a:spcPct val="118181"/>
              </a:lnSpc>
              <a:spcBef>
                <a:spcPts val="800"/>
              </a:spcBef>
              <a:spcAft>
                <a:spcPts val="800"/>
              </a:spcAft>
              <a:buClr>
                <a:schemeClr val="dk1"/>
              </a:buClr>
              <a:buSzPts val="1100"/>
            </a:pPr>
            <a:r>
              <a:rPr lang="en-US" dirty="0">
                <a:solidFill>
                  <a:srgbClr val="711806"/>
                </a:solidFill>
                <a:latin typeface="Cambria Math"/>
                <a:ea typeface="Cambria Math"/>
              </a:rPr>
              <a:t>Summary</a:t>
            </a:r>
            <a:endParaRPr dirty="0">
              <a:solidFill>
                <a:srgbClr val="711806"/>
              </a:solidFill>
              <a:latin typeface="Cambria Math"/>
              <a:ea typeface="Cambria Math"/>
              <a:cs typeface="Cambria Math"/>
              <a:sym typeface="Cambria Math"/>
            </a:endParaRPr>
          </a:p>
        </p:txBody>
      </p:sp>
      <p:sp>
        <p:nvSpPr>
          <p:cNvPr id="4" name="Rectangle 3">
            <a:extLst>
              <a:ext uri="{FF2B5EF4-FFF2-40B4-BE49-F238E27FC236}">
                <a16:creationId xmlns:a16="http://schemas.microsoft.com/office/drawing/2014/main" id="{4CEADB1D-074C-446D-AD6F-B0B2B888517B}"/>
              </a:ext>
            </a:extLst>
          </p:cNvPr>
          <p:cNvSpPr/>
          <p:nvPr/>
        </p:nvSpPr>
        <p:spPr>
          <a:xfrm>
            <a:off x="935664" y="1382234"/>
            <a:ext cx="5922335" cy="2308324"/>
          </a:xfrm>
          <a:prstGeom prst="rect">
            <a:avLst/>
          </a:prstGeom>
        </p:spPr>
        <p:txBody>
          <a:bodyPr wrap="square">
            <a:spAutoFit/>
          </a:bodyPr>
          <a:lstStyle/>
          <a:p>
            <a:r>
              <a:rPr lang="en-US" sz="2400" dirty="0">
                <a:solidFill>
                  <a:srgbClr val="595959"/>
                </a:solidFill>
              </a:rPr>
              <a:t>Finally we added a map of the USA has both AVG Sales Price and Count of Disaster for each state over the time so user to can track the disaster for each state over the time and whether disaster affected the price or no.</a:t>
            </a:r>
          </a:p>
        </p:txBody>
      </p:sp>
    </p:spTree>
    <p:extLst>
      <p:ext uri="{BB962C8B-B14F-4D97-AF65-F5344CB8AC3E}">
        <p14:creationId xmlns:p14="http://schemas.microsoft.com/office/powerpoint/2010/main" val="212295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title"/>
          </p:nvPr>
        </p:nvSpPr>
        <p:spPr>
          <a:xfrm>
            <a:off x="394375" y="121199"/>
            <a:ext cx="7756200" cy="738900"/>
          </a:xfrm>
          <a:prstGeom prst="rect">
            <a:avLst/>
          </a:prstGeom>
          <a:noFill/>
          <a:ln>
            <a:noFill/>
          </a:ln>
        </p:spPr>
        <p:txBody>
          <a:bodyPr spcFirstLastPara="1" wrap="square" lIns="91425" tIns="45700" rIns="91425" bIns="45700" anchor="t" anchorCtr="0">
            <a:noAutofit/>
          </a:bodyPr>
          <a:lstStyle/>
          <a:p>
            <a:pPr lvl="0">
              <a:lnSpc>
                <a:spcPct val="118181"/>
              </a:lnSpc>
              <a:spcBef>
                <a:spcPts val="800"/>
              </a:spcBef>
              <a:spcAft>
                <a:spcPts val="800"/>
              </a:spcAft>
              <a:buClr>
                <a:schemeClr val="dk1"/>
              </a:buClr>
              <a:buSzPts val="1100"/>
            </a:pPr>
            <a:r>
              <a:rPr lang="en-US" dirty="0">
                <a:solidFill>
                  <a:srgbClr val="711806"/>
                </a:solidFill>
                <a:latin typeface="Cambria Math"/>
                <a:ea typeface="Cambria Math"/>
              </a:rPr>
              <a:t>Summary</a:t>
            </a:r>
            <a:endParaRPr dirty="0">
              <a:solidFill>
                <a:srgbClr val="711806"/>
              </a:solidFill>
              <a:latin typeface="Cambria Math"/>
              <a:ea typeface="Cambria Math"/>
              <a:cs typeface="Cambria Math"/>
              <a:sym typeface="Cambria Math"/>
            </a:endParaRPr>
          </a:p>
        </p:txBody>
      </p:sp>
      <p:pic>
        <p:nvPicPr>
          <p:cNvPr id="2" name="Picture 1">
            <a:extLst>
              <a:ext uri="{FF2B5EF4-FFF2-40B4-BE49-F238E27FC236}">
                <a16:creationId xmlns:a16="http://schemas.microsoft.com/office/drawing/2014/main" id="{928F0500-3627-470F-814E-9F2D664F54CA}"/>
              </a:ext>
            </a:extLst>
          </p:cNvPr>
          <p:cNvPicPr>
            <a:picLocks noChangeAspect="1"/>
          </p:cNvPicPr>
          <p:nvPr/>
        </p:nvPicPr>
        <p:blipFill>
          <a:blip r:embed="rId3"/>
          <a:stretch>
            <a:fillRect/>
          </a:stretch>
        </p:blipFill>
        <p:spPr>
          <a:xfrm>
            <a:off x="466725" y="914400"/>
            <a:ext cx="7369470" cy="4514014"/>
          </a:xfrm>
          <a:prstGeom prst="rect">
            <a:avLst/>
          </a:prstGeom>
        </p:spPr>
      </p:pic>
    </p:spTree>
    <p:extLst>
      <p:ext uri="{BB962C8B-B14F-4D97-AF65-F5344CB8AC3E}">
        <p14:creationId xmlns:p14="http://schemas.microsoft.com/office/powerpoint/2010/main" val="139043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body" idx="1"/>
          </p:nvPr>
        </p:nvSpPr>
        <p:spPr>
          <a:xfrm>
            <a:off x="704665" y="1452000"/>
            <a:ext cx="8184154" cy="3013674"/>
          </a:xfrm>
          <a:prstGeom prst="rect">
            <a:avLst/>
          </a:prstGeom>
          <a:noFill/>
          <a:ln>
            <a:noFill/>
          </a:ln>
        </p:spPr>
        <p:txBody>
          <a:bodyPr spcFirstLastPara="1" wrap="square" lIns="91425" tIns="45700" rIns="91425" bIns="45700" anchor="t" anchorCtr="0">
            <a:noAutofit/>
          </a:bodyPr>
          <a:lstStyle/>
          <a:p>
            <a:pPr lvl="0" indent="-381000">
              <a:lnSpc>
                <a:spcPct val="118181"/>
              </a:lnSpc>
              <a:spcBef>
                <a:spcPts val="800"/>
              </a:spcBef>
              <a:buChar char="●"/>
            </a:pPr>
            <a:r>
              <a:rPr lang="en-US" dirty="0"/>
              <a:t>Natural Disasters is the one of the most threaten to the people live in US, the natural disaster include but not limited to hurricane, tornado, storm, high water, wind-driven water, tidal wave, tsunami, earthquake, volcanic eruption, landslide, mudslide, and snowstorm.</a:t>
            </a:r>
            <a:endParaRPr sz="2000" dirty="0">
              <a:solidFill>
                <a:schemeClr val="dk1"/>
              </a:solidFill>
              <a:latin typeface="Cambria Math"/>
              <a:ea typeface="Cambria Math"/>
              <a:cs typeface="Cambria Math"/>
              <a:sym typeface="Cambria Math"/>
            </a:endParaRPr>
          </a:p>
          <a:p>
            <a:pPr marL="0" lvl="0" indent="0" algn="l" rtl="0">
              <a:lnSpc>
                <a:spcPct val="115000"/>
              </a:lnSpc>
              <a:spcBef>
                <a:spcPts val="1200"/>
              </a:spcBef>
              <a:spcAft>
                <a:spcPts val="1200"/>
              </a:spcAft>
              <a:buClr>
                <a:schemeClr val="dk1"/>
              </a:buClr>
              <a:buSzPts val="1100"/>
              <a:buFont typeface="Arial"/>
              <a:buNone/>
            </a:pPr>
            <a:endParaRPr sz="2000" dirty="0">
              <a:solidFill>
                <a:schemeClr val="dk1"/>
              </a:solidFill>
              <a:latin typeface="Cambria Math"/>
              <a:ea typeface="Cambria Math"/>
              <a:cs typeface="Cambria Math"/>
              <a:sym typeface="Cambria Math"/>
            </a:endParaRPr>
          </a:p>
        </p:txBody>
      </p:sp>
      <p:sp>
        <p:nvSpPr>
          <p:cNvPr id="61" name="Google Shape;61;p13"/>
          <p:cNvSpPr txBox="1">
            <a:spLocks noGrp="1"/>
          </p:cNvSpPr>
          <p:nvPr>
            <p:ph type="title"/>
          </p:nvPr>
        </p:nvSpPr>
        <p:spPr>
          <a:xfrm>
            <a:off x="693865" y="294656"/>
            <a:ext cx="7756200" cy="80071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3F3F3F"/>
              </a:buClr>
              <a:buSzPts val="4000"/>
              <a:buFont typeface="Arial"/>
              <a:buNone/>
            </a:pPr>
            <a:r>
              <a:rPr lang="en-US" dirty="0">
                <a:solidFill>
                  <a:srgbClr val="711806"/>
                </a:solidFill>
                <a:latin typeface="Cambria Math"/>
                <a:ea typeface="Cambria Math"/>
                <a:cs typeface="Cambria Math"/>
                <a:sym typeface="Cambria Math"/>
              </a:rPr>
              <a:t>Overview</a:t>
            </a:r>
            <a:endParaRPr dirty="0">
              <a:solidFill>
                <a:srgbClr val="711806"/>
              </a:solidFill>
              <a:latin typeface="Cambria Math"/>
              <a:ea typeface="Cambria Math"/>
              <a:cs typeface="Cambria Math"/>
              <a:sym typeface="Cambria Mat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1"/>
          </p:nvPr>
        </p:nvSpPr>
        <p:spPr>
          <a:xfrm>
            <a:off x="699300" y="1023027"/>
            <a:ext cx="7745400" cy="5762591"/>
          </a:xfrm>
          <a:prstGeom prst="rect">
            <a:avLst/>
          </a:prstGeom>
          <a:noFill/>
          <a:ln>
            <a:noFill/>
          </a:ln>
        </p:spPr>
        <p:txBody>
          <a:bodyPr spcFirstLastPara="1" wrap="square" lIns="91425" tIns="45700" rIns="91425" bIns="45700" anchor="t" anchorCtr="0">
            <a:noAutofit/>
          </a:bodyPr>
          <a:lstStyle/>
          <a:p>
            <a:pPr lvl="0" indent="-381000">
              <a:lnSpc>
                <a:spcPct val="118181"/>
              </a:lnSpc>
              <a:spcBef>
                <a:spcPts val="800"/>
              </a:spcBef>
              <a:buChar char="●"/>
            </a:pPr>
            <a:r>
              <a:rPr lang="en-US" dirty="0"/>
              <a:t>In this section we are going to have more insight about how FEMA data looks like, and how its impacted USA states over the time, The below analysis will allow the user to create different views for the FEMA data using different filters like (Date, State &amp; Disaster type).</a:t>
            </a:r>
            <a:endParaRPr sz="2000" dirty="0">
              <a:solidFill>
                <a:schemeClr val="dk1"/>
              </a:solidFill>
              <a:highlight>
                <a:schemeClr val="lt1"/>
              </a:highlight>
              <a:latin typeface="Cambria Math"/>
              <a:ea typeface="Cambria Math"/>
              <a:cs typeface="Cambria Math"/>
              <a:sym typeface="Cambria Math"/>
            </a:endParaRPr>
          </a:p>
        </p:txBody>
      </p:sp>
      <p:sp>
        <p:nvSpPr>
          <p:cNvPr id="67" name="Google Shape;67;p14"/>
          <p:cNvSpPr txBox="1">
            <a:spLocks noGrp="1"/>
          </p:cNvSpPr>
          <p:nvPr>
            <p:ph type="title"/>
          </p:nvPr>
        </p:nvSpPr>
        <p:spPr>
          <a:xfrm>
            <a:off x="409790" y="167631"/>
            <a:ext cx="7756200" cy="760147"/>
          </a:xfrm>
          <a:prstGeom prst="rect">
            <a:avLst/>
          </a:prstGeom>
          <a:noFill/>
          <a:ln>
            <a:noFill/>
          </a:ln>
        </p:spPr>
        <p:txBody>
          <a:bodyPr spcFirstLastPara="1" wrap="square" lIns="91425" tIns="45700" rIns="91425" bIns="45700" anchor="t" anchorCtr="0">
            <a:noAutofit/>
          </a:bodyPr>
          <a:lstStyle/>
          <a:p>
            <a:r>
              <a:rPr lang="en-US" dirty="0">
                <a:solidFill>
                  <a:srgbClr val="711806"/>
                </a:solidFill>
                <a:latin typeface="Cambria Math"/>
                <a:ea typeface="Cambria Math"/>
              </a:rPr>
              <a:t>Analysis FEMA data</a:t>
            </a:r>
            <a:endParaRPr dirty="0">
              <a:solidFill>
                <a:srgbClr val="711806"/>
              </a:solidFill>
              <a:latin typeface="Cambria Math"/>
              <a:ea typeface="Cambria Math"/>
              <a:cs typeface="Cambria Math"/>
              <a:sym typeface="Cambria Mat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title"/>
          </p:nvPr>
        </p:nvSpPr>
        <p:spPr>
          <a:xfrm>
            <a:off x="394375" y="121199"/>
            <a:ext cx="7756200" cy="738900"/>
          </a:xfrm>
          <a:prstGeom prst="rect">
            <a:avLst/>
          </a:prstGeom>
          <a:noFill/>
          <a:ln>
            <a:noFill/>
          </a:ln>
        </p:spPr>
        <p:txBody>
          <a:bodyPr spcFirstLastPara="1" wrap="square" lIns="91425" tIns="45700" rIns="91425" bIns="45700" anchor="t" anchorCtr="0">
            <a:noAutofit/>
          </a:bodyPr>
          <a:lstStyle/>
          <a:p>
            <a:pPr lvl="0">
              <a:lnSpc>
                <a:spcPct val="118181"/>
              </a:lnSpc>
              <a:spcBef>
                <a:spcPts val="800"/>
              </a:spcBef>
              <a:spcAft>
                <a:spcPts val="800"/>
              </a:spcAft>
              <a:buClr>
                <a:schemeClr val="dk1"/>
              </a:buClr>
              <a:buSzPts val="1100"/>
            </a:pPr>
            <a:r>
              <a:rPr lang="en-US" dirty="0">
                <a:solidFill>
                  <a:srgbClr val="711806"/>
                </a:solidFill>
                <a:latin typeface="Cambria Math"/>
                <a:ea typeface="Cambria Math"/>
              </a:rPr>
              <a:t>Analysis FEMA data - </a:t>
            </a:r>
            <a:r>
              <a:rPr lang="en-US" dirty="0" err="1">
                <a:solidFill>
                  <a:srgbClr val="711806"/>
                </a:solidFill>
                <a:latin typeface="Cambria Math"/>
                <a:ea typeface="Cambria Math"/>
              </a:rPr>
              <a:t>cont</a:t>
            </a:r>
            <a:endParaRPr dirty="0">
              <a:solidFill>
                <a:srgbClr val="711806"/>
              </a:solidFill>
              <a:latin typeface="Cambria Math"/>
              <a:ea typeface="Cambria Math"/>
              <a:cs typeface="Cambria Math"/>
              <a:sym typeface="Cambria Math"/>
            </a:endParaRPr>
          </a:p>
        </p:txBody>
      </p:sp>
      <p:pic>
        <p:nvPicPr>
          <p:cNvPr id="4" name="Picture 3">
            <a:extLst>
              <a:ext uri="{FF2B5EF4-FFF2-40B4-BE49-F238E27FC236}">
                <a16:creationId xmlns:a16="http://schemas.microsoft.com/office/drawing/2014/main" id="{4AD926CA-94EE-435E-8FE9-257BC960BE7F}"/>
              </a:ext>
            </a:extLst>
          </p:cNvPr>
          <p:cNvPicPr>
            <a:picLocks noChangeAspect="1"/>
          </p:cNvPicPr>
          <p:nvPr/>
        </p:nvPicPr>
        <p:blipFill>
          <a:blip r:embed="rId3"/>
          <a:stretch>
            <a:fillRect/>
          </a:stretch>
        </p:blipFill>
        <p:spPr>
          <a:xfrm>
            <a:off x="1903781" y="1156401"/>
            <a:ext cx="4124325" cy="4162425"/>
          </a:xfrm>
          <a:prstGeom prst="rect">
            <a:avLst/>
          </a:prstGeom>
          <a:ln>
            <a:solidFill>
              <a:schemeClr val="bg1">
                <a:lumMod val="50000"/>
              </a:schemeClr>
            </a:solidFill>
          </a:ln>
          <a:effectLst>
            <a:outerShdw blurRad="50800" dist="38100" dir="5400000" algn="t"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title"/>
          </p:nvPr>
        </p:nvSpPr>
        <p:spPr>
          <a:xfrm>
            <a:off x="394375" y="121199"/>
            <a:ext cx="7756200" cy="738900"/>
          </a:xfrm>
          <a:prstGeom prst="rect">
            <a:avLst/>
          </a:prstGeom>
          <a:noFill/>
          <a:ln>
            <a:noFill/>
          </a:ln>
        </p:spPr>
        <p:txBody>
          <a:bodyPr spcFirstLastPara="1" wrap="square" lIns="91425" tIns="45700" rIns="91425" bIns="45700" anchor="t" anchorCtr="0">
            <a:noAutofit/>
          </a:bodyPr>
          <a:lstStyle/>
          <a:p>
            <a:pPr lvl="0">
              <a:lnSpc>
                <a:spcPct val="118181"/>
              </a:lnSpc>
              <a:spcBef>
                <a:spcPts val="800"/>
              </a:spcBef>
              <a:spcAft>
                <a:spcPts val="800"/>
              </a:spcAft>
              <a:buClr>
                <a:schemeClr val="dk1"/>
              </a:buClr>
              <a:buSzPts val="1100"/>
            </a:pPr>
            <a:r>
              <a:rPr lang="en-US" dirty="0">
                <a:solidFill>
                  <a:srgbClr val="711806"/>
                </a:solidFill>
                <a:latin typeface="Cambria Math"/>
                <a:ea typeface="Cambria Math"/>
              </a:rPr>
              <a:t>Analysis FEMA data - </a:t>
            </a:r>
            <a:r>
              <a:rPr lang="en-US" dirty="0" err="1">
                <a:solidFill>
                  <a:srgbClr val="711806"/>
                </a:solidFill>
                <a:latin typeface="Cambria Math"/>
                <a:ea typeface="Cambria Math"/>
              </a:rPr>
              <a:t>cont</a:t>
            </a:r>
            <a:endParaRPr dirty="0">
              <a:solidFill>
                <a:srgbClr val="711806"/>
              </a:solidFill>
              <a:latin typeface="Cambria Math"/>
              <a:ea typeface="Cambria Math"/>
              <a:cs typeface="Cambria Math"/>
              <a:sym typeface="Cambria Math"/>
            </a:endParaRPr>
          </a:p>
        </p:txBody>
      </p:sp>
      <p:sp>
        <p:nvSpPr>
          <p:cNvPr id="2" name="Rectangle 1">
            <a:extLst>
              <a:ext uri="{FF2B5EF4-FFF2-40B4-BE49-F238E27FC236}">
                <a16:creationId xmlns:a16="http://schemas.microsoft.com/office/drawing/2014/main" id="{8226317B-E531-49E5-9294-1FFC00020D49}"/>
              </a:ext>
            </a:extLst>
          </p:cNvPr>
          <p:cNvSpPr/>
          <p:nvPr/>
        </p:nvSpPr>
        <p:spPr>
          <a:xfrm>
            <a:off x="839972" y="1371601"/>
            <a:ext cx="6018028" cy="2668359"/>
          </a:xfrm>
          <a:prstGeom prst="rect">
            <a:avLst/>
          </a:prstGeom>
        </p:spPr>
        <p:txBody>
          <a:bodyPr wrap="square">
            <a:spAutoFit/>
          </a:bodyPr>
          <a:lstStyle/>
          <a:p>
            <a:pPr marL="457200" indent="-381000">
              <a:lnSpc>
                <a:spcPct val="118181"/>
              </a:lnSpc>
              <a:spcBef>
                <a:spcPts val="800"/>
              </a:spcBef>
              <a:buClr>
                <a:schemeClr val="accent1"/>
              </a:buClr>
              <a:buSzPts val="2400"/>
              <a:buFont typeface="Noto Sans Symbols"/>
              <a:buChar char="●"/>
            </a:pPr>
            <a:r>
              <a:rPr lang="en-US" sz="2400" dirty="0">
                <a:solidFill>
                  <a:srgbClr val="595959"/>
                </a:solidFill>
              </a:rPr>
              <a:t>User also can see which most states impacted by which disaster, and the count of these disaster, also user can see the impact of these disasters over the time, Like the trend of the disaster over the time if any.</a:t>
            </a:r>
          </a:p>
        </p:txBody>
      </p:sp>
    </p:spTree>
    <p:extLst>
      <p:ext uri="{BB962C8B-B14F-4D97-AF65-F5344CB8AC3E}">
        <p14:creationId xmlns:p14="http://schemas.microsoft.com/office/powerpoint/2010/main" val="267617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B371D912-C6E1-4480-BC6D-7795CB856AC4}"/>
              </a:ext>
            </a:extLst>
          </p:cNvPr>
          <p:cNvPicPr>
            <a:picLocks noChangeAspect="1"/>
          </p:cNvPicPr>
          <p:nvPr/>
        </p:nvPicPr>
        <p:blipFill>
          <a:blip r:embed="rId3"/>
          <a:stretch>
            <a:fillRect/>
          </a:stretch>
        </p:blipFill>
        <p:spPr>
          <a:xfrm>
            <a:off x="366096" y="1097281"/>
            <a:ext cx="8401050" cy="4410075"/>
          </a:xfrm>
          <a:prstGeom prst="rect">
            <a:avLst/>
          </a:prstGeom>
        </p:spPr>
      </p:pic>
      <p:sp>
        <p:nvSpPr>
          <p:cNvPr id="5" name="Rectangle 4">
            <a:extLst>
              <a:ext uri="{FF2B5EF4-FFF2-40B4-BE49-F238E27FC236}">
                <a16:creationId xmlns:a16="http://schemas.microsoft.com/office/drawing/2014/main" id="{14CD727F-91C8-4945-BD5D-8E40B4A5F2EB}"/>
              </a:ext>
            </a:extLst>
          </p:cNvPr>
          <p:cNvSpPr/>
          <p:nvPr/>
        </p:nvSpPr>
        <p:spPr>
          <a:xfrm>
            <a:off x="730370" y="383056"/>
            <a:ext cx="5867312" cy="707886"/>
          </a:xfrm>
          <a:prstGeom prst="rect">
            <a:avLst/>
          </a:prstGeom>
        </p:spPr>
        <p:txBody>
          <a:bodyPr wrap="none">
            <a:spAutoFit/>
          </a:bodyPr>
          <a:lstStyle/>
          <a:p>
            <a:r>
              <a:rPr lang="en-US" sz="4000" dirty="0">
                <a:solidFill>
                  <a:srgbClr val="711806"/>
                </a:solidFill>
                <a:latin typeface="Cambria Math"/>
                <a:ea typeface="Cambria Math"/>
              </a:rPr>
              <a:t>Analysis FEMA data - </a:t>
            </a:r>
            <a:r>
              <a:rPr lang="en-US" sz="4000" dirty="0" err="1">
                <a:solidFill>
                  <a:srgbClr val="711806"/>
                </a:solidFill>
                <a:latin typeface="Cambria Math"/>
                <a:ea typeface="Cambria Math"/>
              </a:rPr>
              <a:t>cont</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title"/>
          </p:nvPr>
        </p:nvSpPr>
        <p:spPr>
          <a:xfrm>
            <a:off x="394375" y="121199"/>
            <a:ext cx="7756200" cy="738900"/>
          </a:xfrm>
          <a:prstGeom prst="rect">
            <a:avLst/>
          </a:prstGeom>
          <a:noFill/>
          <a:ln>
            <a:noFill/>
          </a:ln>
        </p:spPr>
        <p:txBody>
          <a:bodyPr spcFirstLastPara="1" wrap="square" lIns="91425" tIns="45700" rIns="91425" bIns="45700" anchor="t" anchorCtr="0">
            <a:noAutofit/>
          </a:bodyPr>
          <a:lstStyle/>
          <a:p>
            <a:pPr lvl="0">
              <a:lnSpc>
                <a:spcPct val="118181"/>
              </a:lnSpc>
              <a:spcBef>
                <a:spcPts val="800"/>
              </a:spcBef>
              <a:spcAft>
                <a:spcPts val="800"/>
              </a:spcAft>
              <a:buClr>
                <a:schemeClr val="dk1"/>
              </a:buClr>
              <a:buSzPts val="1100"/>
            </a:pPr>
            <a:r>
              <a:rPr lang="en-US" dirty="0">
                <a:solidFill>
                  <a:srgbClr val="711806"/>
                </a:solidFill>
                <a:latin typeface="Cambria Math"/>
                <a:ea typeface="Cambria Math"/>
              </a:rPr>
              <a:t>Analysis Housing Price Data</a:t>
            </a:r>
            <a:endParaRPr dirty="0">
              <a:solidFill>
                <a:srgbClr val="711806"/>
              </a:solidFill>
              <a:latin typeface="Cambria Math"/>
              <a:ea typeface="Cambria Math"/>
              <a:cs typeface="Cambria Math"/>
              <a:sym typeface="Cambria Math"/>
            </a:endParaRPr>
          </a:p>
        </p:txBody>
      </p:sp>
      <p:sp>
        <p:nvSpPr>
          <p:cNvPr id="3" name="Rectangle 2">
            <a:extLst>
              <a:ext uri="{FF2B5EF4-FFF2-40B4-BE49-F238E27FC236}">
                <a16:creationId xmlns:a16="http://schemas.microsoft.com/office/drawing/2014/main" id="{711D5BE7-D0A2-4EFA-AEEE-3D668C483B96}"/>
              </a:ext>
            </a:extLst>
          </p:cNvPr>
          <p:cNvSpPr/>
          <p:nvPr/>
        </p:nvSpPr>
        <p:spPr>
          <a:xfrm>
            <a:off x="394375" y="1307805"/>
            <a:ext cx="8132937" cy="1938992"/>
          </a:xfrm>
          <a:prstGeom prst="rect">
            <a:avLst/>
          </a:prstGeom>
        </p:spPr>
        <p:txBody>
          <a:bodyPr wrap="square">
            <a:spAutoFit/>
          </a:bodyPr>
          <a:lstStyle/>
          <a:p>
            <a:r>
              <a:rPr lang="en-US" sz="2400" dirty="0">
                <a:solidFill>
                  <a:srgbClr val="595959"/>
                </a:solidFill>
              </a:rPr>
              <a:t>Part of this project we are going to analyze the house pricing in USA using data from Zillow – one of the major real state databases in US – and we will be focusing on the Housing pricing change between based on the disaster declared.</a:t>
            </a:r>
          </a:p>
        </p:txBody>
      </p:sp>
    </p:spTree>
    <p:extLst>
      <p:ext uri="{BB962C8B-B14F-4D97-AF65-F5344CB8AC3E}">
        <p14:creationId xmlns:p14="http://schemas.microsoft.com/office/powerpoint/2010/main" val="330090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title"/>
          </p:nvPr>
        </p:nvSpPr>
        <p:spPr>
          <a:xfrm>
            <a:off x="394375" y="121199"/>
            <a:ext cx="7756200" cy="738900"/>
          </a:xfrm>
          <a:prstGeom prst="rect">
            <a:avLst/>
          </a:prstGeom>
          <a:noFill/>
          <a:ln>
            <a:noFill/>
          </a:ln>
        </p:spPr>
        <p:txBody>
          <a:bodyPr spcFirstLastPara="1" wrap="square" lIns="91425" tIns="45700" rIns="91425" bIns="45700" anchor="t" anchorCtr="0">
            <a:noAutofit/>
          </a:bodyPr>
          <a:lstStyle/>
          <a:p>
            <a:pPr lvl="0">
              <a:lnSpc>
                <a:spcPct val="118181"/>
              </a:lnSpc>
              <a:spcBef>
                <a:spcPts val="800"/>
              </a:spcBef>
              <a:spcAft>
                <a:spcPts val="800"/>
              </a:spcAft>
              <a:buClr>
                <a:schemeClr val="dk1"/>
              </a:buClr>
              <a:buSzPts val="1100"/>
            </a:pPr>
            <a:r>
              <a:rPr lang="en-US" dirty="0">
                <a:solidFill>
                  <a:srgbClr val="711806"/>
                </a:solidFill>
                <a:latin typeface="Cambria Math"/>
                <a:ea typeface="Cambria Math"/>
              </a:rPr>
              <a:t>Analysis Housing Price Data - </a:t>
            </a:r>
            <a:r>
              <a:rPr lang="en-US" dirty="0" err="1">
                <a:solidFill>
                  <a:srgbClr val="711806"/>
                </a:solidFill>
                <a:latin typeface="Cambria Math"/>
                <a:ea typeface="Cambria Math"/>
              </a:rPr>
              <a:t>cont</a:t>
            </a:r>
            <a:endParaRPr dirty="0">
              <a:solidFill>
                <a:srgbClr val="711806"/>
              </a:solidFill>
              <a:latin typeface="Cambria Math"/>
              <a:ea typeface="Cambria Math"/>
              <a:cs typeface="Cambria Math"/>
              <a:sym typeface="Cambria Math"/>
            </a:endParaRPr>
          </a:p>
        </p:txBody>
      </p:sp>
      <p:pic>
        <p:nvPicPr>
          <p:cNvPr id="2" name="Picture 1">
            <a:extLst>
              <a:ext uri="{FF2B5EF4-FFF2-40B4-BE49-F238E27FC236}">
                <a16:creationId xmlns:a16="http://schemas.microsoft.com/office/drawing/2014/main" id="{975E6A38-0AF2-498F-B084-745C3A0DE9F6}"/>
              </a:ext>
            </a:extLst>
          </p:cNvPr>
          <p:cNvPicPr>
            <a:picLocks noChangeAspect="1"/>
          </p:cNvPicPr>
          <p:nvPr/>
        </p:nvPicPr>
        <p:blipFill>
          <a:blip r:embed="rId3"/>
          <a:stretch>
            <a:fillRect/>
          </a:stretch>
        </p:blipFill>
        <p:spPr>
          <a:xfrm>
            <a:off x="1711842" y="1165945"/>
            <a:ext cx="4678325" cy="4316132"/>
          </a:xfrm>
          <a:prstGeom prst="rect">
            <a:avLst/>
          </a:prstGeom>
          <a:ln>
            <a:solidFill>
              <a:schemeClr val="bg1">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223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title"/>
          </p:nvPr>
        </p:nvSpPr>
        <p:spPr>
          <a:xfrm>
            <a:off x="394375" y="121199"/>
            <a:ext cx="7756200" cy="738900"/>
          </a:xfrm>
          <a:prstGeom prst="rect">
            <a:avLst/>
          </a:prstGeom>
          <a:noFill/>
          <a:ln>
            <a:noFill/>
          </a:ln>
        </p:spPr>
        <p:txBody>
          <a:bodyPr spcFirstLastPara="1" wrap="square" lIns="91425" tIns="45700" rIns="91425" bIns="45700" anchor="t" anchorCtr="0">
            <a:noAutofit/>
          </a:bodyPr>
          <a:lstStyle/>
          <a:p>
            <a:pPr lvl="0">
              <a:lnSpc>
                <a:spcPct val="118181"/>
              </a:lnSpc>
              <a:spcBef>
                <a:spcPts val="800"/>
              </a:spcBef>
              <a:spcAft>
                <a:spcPts val="800"/>
              </a:spcAft>
              <a:buClr>
                <a:schemeClr val="dk1"/>
              </a:buClr>
              <a:buSzPts val="1100"/>
            </a:pPr>
            <a:r>
              <a:rPr lang="en-US" dirty="0">
                <a:solidFill>
                  <a:srgbClr val="711806"/>
                </a:solidFill>
                <a:latin typeface="Cambria Math"/>
                <a:ea typeface="Cambria Math"/>
              </a:rPr>
              <a:t>Analysis Housing Price Data - </a:t>
            </a:r>
            <a:r>
              <a:rPr lang="en-US" dirty="0" err="1">
                <a:solidFill>
                  <a:srgbClr val="711806"/>
                </a:solidFill>
                <a:latin typeface="Cambria Math"/>
                <a:ea typeface="Cambria Math"/>
              </a:rPr>
              <a:t>cont</a:t>
            </a:r>
            <a:endParaRPr dirty="0">
              <a:solidFill>
                <a:srgbClr val="711806"/>
              </a:solidFill>
              <a:latin typeface="Cambria Math"/>
              <a:ea typeface="Cambria Math"/>
              <a:cs typeface="Cambria Math"/>
              <a:sym typeface="Cambria Math"/>
            </a:endParaRPr>
          </a:p>
        </p:txBody>
      </p:sp>
      <p:sp>
        <p:nvSpPr>
          <p:cNvPr id="3" name="Rectangle 2">
            <a:extLst>
              <a:ext uri="{FF2B5EF4-FFF2-40B4-BE49-F238E27FC236}">
                <a16:creationId xmlns:a16="http://schemas.microsoft.com/office/drawing/2014/main" id="{4C96E5D2-A6F7-401C-AFE4-8D5F823BBAD0}"/>
              </a:ext>
            </a:extLst>
          </p:cNvPr>
          <p:cNvSpPr/>
          <p:nvPr/>
        </p:nvSpPr>
        <p:spPr>
          <a:xfrm>
            <a:off x="935664" y="1382234"/>
            <a:ext cx="5922335" cy="1221594"/>
          </a:xfrm>
          <a:prstGeom prst="rect">
            <a:avLst/>
          </a:prstGeom>
        </p:spPr>
        <p:txBody>
          <a:bodyPr wrap="square">
            <a:spAutoFit/>
          </a:bodyPr>
          <a:lstStyle/>
          <a:p>
            <a:r>
              <a:rPr lang="en-US" sz="2400" dirty="0">
                <a:solidFill>
                  <a:srgbClr val="595959"/>
                </a:solidFill>
              </a:rPr>
              <a:t>User also can see which most states has more Average sales prices and how these prices changing over the time.</a:t>
            </a:r>
          </a:p>
        </p:txBody>
      </p:sp>
    </p:spTree>
    <p:extLst>
      <p:ext uri="{BB962C8B-B14F-4D97-AF65-F5344CB8AC3E}">
        <p14:creationId xmlns:p14="http://schemas.microsoft.com/office/powerpoint/2010/main" val="3859105696"/>
      </p:ext>
    </p:extLst>
  </p:cSld>
  <p:clrMapOvr>
    <a:masterClrMapping/>
  </p:clrMapOvr>
</p:sld>
</file>

<file path=ppt/theme/theme1.xml><?xml version="1.0" encoding="utf-8"?>
<a:theme xmlns:a="http://schemas.openxmlformats.org/drawingml/2006/main"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322</Words>
  <Application>Microsoft Office PowerPoint</Application>
  <PresentationFormat>On-screen Show (4:3)</PresentationFormat>
  <Paragraphs>20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Cambria Math</vt:lpstr>
      <vt:lpstr>Noto Sans Symbols</vt:lpstr>
      <vt:lpstr>Arial</vt:lpstr>
      <vt:lpstr>Book Antiqua</vt:lpstr>
      <vt:lpstr>Poppins</vt:lpstr>
      <vt:lpstr>GW General</vt:lpstr>
      <vt:lpstr>DATS 6401 – Visualization  Complex Data Fall - 2019   </vt:lpstr>
      <vt:lpstr>Overview</vt:lpstr>
      <vt:lpstr>Analysis FEMA data</vt:lpstr>
      <vt:lpstr>Analysis FEMA data - cont</vt:lpstr>
      <vt:lpstr>Analysis FEMA data - cont</vt:lpstr>
      <vt:lpstr>PowerPoint Presentation</vt:lpstr>
      <vt:lpstr>Analysis Housing Price Data</vt:lpstr>
      <vt:lpstr>Analysis Housing Price Data - cont</vt:lpstr>
      <vt:lpstr>Analysis Housing Price Data - cont</vt:lpstr>
      <vt:lpstr>Analysis Housing Price Data - cont</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DATS 6102 – Data Warehousing Fall - 2019</dc:title>
  <dc:creator>Osman, Mojahid Ahmed</dc:creator>
  <cp:lastModifiedBy>Osman, Mojahid Ahmed</cp:lastModifiedBy>
  <cp:revision>8</cp:revision>
  <dcterms:modified xsi:type="dcterms:W3CDTF">2019-12-10T20:20:26Z</dcterms:modified>
</cp:coreProperties>
</file>