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modernComment_103_2173ACCE.xml" ContentType="application/vnd.ms-powerpoint.comments+xml"/>
  <Override PartName="/ppt/comments/modernComment_13A_3303DFA6.xml" ContentType="application/vnd.ms-powerpoint.comments+xml"/>
  <Override PartName="/ppt/comments/modernComment_104_822B117E.xml" ContentType="application/vnd.ms-powerpoint.comments+xml"/>
  <Override PartName="/ppt/comments/modernComment_107_D6812613.xml" ContentType="application/vnd.ms-powerpoint.comments+xml"/>
  <Override PartName="/ppt/comments/modernComment_109_9E3E2D4C.xml" ContentType="application/vnd.ms-powerpoint.comments+xml"/>
  <Override PartName="/ppt/comments/modernComment_10A_C585876E.xml" ContentType="application/vnd.ms-powerpoint.comments+xml"/>
  <Override PartName="/ppt/comments/modernComment_10B_830DE604.xml" ContentType="application/vnd.ms-powerpoint.comments+xml"/>
  <Override PartName="/ppt/comments/modernComment_11C_D6F33DD6.xml" ContentType="application/vnd.ms-powerpoint.comments+xml"/>
  <Override PartName="/ppt/comments/modernComment_11E_E585A6DC.xml" ContentType="application/vnd.ms-powerpoint.comments+xml"/>
  <Override PartName="/ppt/comments/modernComment_12C_57047EB9.xml" ContentType="application/vnd.ms-powerpoint.comments+xml"/>
  <Override PartName="/ppt/comments/modernComment_12D_9BAE461D.xml" ContentType="application/vnd.ms-powerpoint.comments+xml"/>
  <Override PartName="/ppt/comments/modernComment_10E_14AEB18F.xml" ContentType="application/vnd.ms-powerpoint.comments+xml"/>
  <Override PartName="/ppt/comments/modernComment_110_B6665900.xml" ContentType="application/vnd.ms-powerpoint.comments+xml"/>
  <Override PartName="/ppt/comments/modernComment_10D_CDA77C06.xml" ContentType="application/vnd.ms-powerpoint.comments+xml"/>
  <Override PartName="/ppt/comments/modernComment_138_A6274B85.xml" ContentType="application/vnd.ms-powerpoint.comments+xml"/>
  <Override PartName="/ppt/notesSlides/notesSlide1.xml" ContentType="application/vnd.openxmlformats-officedocument.presentationml.notesSlide+xml"/>
  <Override PartName="/ppt/comments/modernComment_112_9B159271.xml" ContentType="application/vnd.ms-powerpoint.comments+xml"/>
  <Override PartName="/ppt/comments/modernComment_11F_BA14AD4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58" r:id="rId5"/>
    <p:sldId id="259" r:id="rId6"/>
    <p:sldId id="314" r:id="rId7"/>
    <p:sldId id="260" r:id="rId8"/>
    <p:sldId id="263" r:id="rId9"/>
    <p:sldId id="262" r:id="rId10"/>
    <p:sldId id="265" r:id="rId11"/>
    <p:sldId id="315" r:id="rId12"/>
    <p:sldId id="313" r:id="rId13"/>
    <p:sldId id="295" r:id="rId14"/>
    <p:sldId id="266" r:id="rId15"/>
    <p:sldId id="267" r:id="rId16"/>
    <p:sldId id="296" r:id="rId17"/>
    <p:sldId id="283" r:id="rId18"/>
    <p:sldId id="297" r:id="rId19"/>
    <p:sldId id="284" r:id="rId20"/>
    <p:sldId id="298" r:id="rId21"/>
    <p:sldId id="286" r:id="rId22"/>
    <p:sldId id="299" r:id="rId23"/>
    <p:sldId id="300" r:id="rId24"/>
    <p:sldId id="301" r:id="rId25"/>
    <p:sldId id="270" r:id="rId26"/>
    <p:sldId id="271" r:id="rId27"/>
    <p:sldId id="273" r:id="rId28"/>
    <p:sldId id="272" r:id="rId29"/>
    <p:sldId id="304" r:id="rId30"/>
    <p:sldId id="305" r:id="rId31"/>
    <p:sldId id="306" r:id="rId32"/>
    <p:sldId id="307" r:id="rId33"/>
    <p:sldId id="264" r:id="rId34"/>
    <p:sldId id="308" r:id="rId35"/>
    <p:sldId id="309" r:id="rId36"/>
    <p:sldId id="310" r:id="rId37"/>
    <p:sldId id="268" r:id="rId38"/>
    <p:sldId id="311" r:id="rId39"/>
    <p:sldId id="269" r:id="rId40"/>
    <p:sldId id="312" r:id="rId41"/>
    <p:sldId id="303" r:id="rId42"/>
    <p:sldId id="274" r:id="rId43"/>
    <p:sldId id="302" r:id="rId44"/>
    <p:sldId id="287" r:id="rId45"/>
    <p:sldId id="289" r:id="rId46"/>
    <p:sldId id="290" r:id="rId47"/>
    <p:sldId id="291" r:id="rId48"/>
    <p:sldId id="294" r:id="rId49"/>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721A10-5D24-5B47-E198-B1DA8FBEE58C}" name="Julie Guetta" initials="JG" userId="S::jguetta@mojaloop.io::9e6e28a6-32a4-4a14-bd64-2259a4d0a04f" providerId="AD"/>
  <p188:author id="{3E6E6C4C-CCE3-01DD-85C7-63FA93EF4832}" name="Guest User" initials="GU" userId="S::urn:spo:anon#584d91716afdb65b4bed11a6eea8e27f25e6e79a4c11f8b4fe463b7f48dd7f8b::" providerId="AD"/>
  <p188:author id="{419B9C58-D33F-9F6E-366E-EFA6434E09CB}" name="Michael Richards" initials="MR" userId="S::mrichards@mojaloop.io::c1310411-3375-45fd-b4d6-6e59f5fcb907" providerId="AD"/>
  <p188:author id="{9E7A57D6-EEC0-F5B2-5084-2D5AC76B93E7}" name="Guest User" initials="GU" userId="S::urn:spo:anon#604f77bb5c52cf35476b4ecdf04bb72ece8549dd91c58080ba98646634ee6a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483"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modernComment_103_2173ACCE.xml><?xml version="1.0" encoding="utf-8"?>
<p188:cmLst xmlns:a="http://schemas.openxmlformats.org/drawingml/2006/main" xmlns:r="http://schemas.openxmlformats.org/officeDocument/2006/relationships" xmlns:p188="http://schemas.microsoft.com/office/powerpoint/2018/8/main">
  <p188:cm id="{B990603D-EB61-4806-BFD9-57D72EED0012}" authorId="{9E7A57D6-EEC0-F5B2-5084-2D5AC76B93E7}" created="2024-05-21T05:56:42.564">
    <ac:txMkLst xmlns:ac="http://schemas.microsoft.com/office/drawing/2013/main/command">
      <pc:docMk xmlns:pc="http://schemas.microsoft.com/office/powerpoint/2013/main/command"/>
      <pc:sldMk xmlns:pc="http://schemas.microsoft.com/office/powerpoint/2013/main/command" cId="561229006" sldId="259"/>
      <ac:spMk id="3" creationId="{91A9C230-3792-48EC-A9D5-48CC4D925B12}"/>
      <ac:txMk cp="0" len="180">
        <ac:context len="637" hash="87626665"/>
      </ac:txMk>
    </ac:txMkLst>
    <p188:pos x="17665709" y="2123606"/>
    <p188:replyLst>
      <p188:reply id="{85D64F96-3223-4D1A-A864-FDB6B30E628D}" authorId="{55721A10-5D24-5B47-E198-B1DA8FBEE58C}" created="2024-05-21T08:11:03.618">
        <p188:txBody>
          <a:bodyPr/>
          <a:lstStyle/>
          <a:p>
            <a:r>
              <a:rPr lang="en-SG"/>
              <a:t>This doesn't mean the chain of parties will not be kept and as such this assumption can be kept. </a:t>
            </a:r>
          </a:p>
        </p188:txBody>
      </p188:reply>
    </p188:replyLst>
    <p188:txBody>
      <a:bodyPr/>
      <a:lstStyle/>
      <a:p>
        <a:r>
          <a:rPr lang="en-US"/>
          <a:t>Karim:  The assumption taken in objective needs to be modified.
1. A DFSP receiving a Inter-scheme payment would most likely also be the case for a cross border payment. (all cross border payments are inter-scheme payments unless the scheme itself is a cross border scheme).  In any case, the Payee DFSP is bound by AML/CTF regulations to screen the Payer before accepting the funds. </a:t>
        </a:r>
      </a:p>
    </p188:txBody>
  </p188:cm>
  <p188:cm id="{B2AC73AD-31BC-492A-AE95-28DF3CF8942B}" authorId="{9E7A57D6-EEC0-F5B2-5084-2D5AC76B93E7}" created="2024-05-21T05:57:11.032">
    <ac:txMkLst xmlns:ac="http://schemas.microsoft.com/office/drawing/2013/main/command">
      <pc:docMk xmlns:pc="http://schemas.microsoft.com/office/powerpoint/2013/main/command"/>
      <pc:sldMk xmlns:pc="http://schemas.microsoft.com/office/powerpoint/2013/main/command" cId="561229006" sldId="259"/>
      <ac:spMk id="3" creationId="{91A9C230-3792-48EC-A9D5-48CC4D925B12}"/>
      <ac:txMk cp="372" len="45">
        <ac:context len="637" hash="87626665"/>
      </ac:txMk>
    </ac:txMkLst>
    <p188:pos x="14392431" y="7195278"/>
    <p188:replyLst>
      <p188:reply id="{A76E910A-E9BC-440F-806C-43A1A2F5E67E}" authorId="{55721A10-5D24-5B47-E198-B1DA8FBEE58C}" created="2024-05-21T08:15:05.792">
        <p188:txBody>
          <a:bodyPr/>
          <a:lstStyle/>
          <a:p>
            <a:r>
              <a:rPr lang="en-SG"/>
              <a:t>Under this workstream, we will look at Mojaloop's scheme. Under TCIB and PAPSS workstream, we will look at connection with non-Mojaloop entities. </a:t>
            </a:r>
          </a:p>
        </p188:txBody>
      </p188:reply>
    </p188:replyLst>
    <p188:txBody>
      <a:bodyPr/>
      <a:lstStyle/>
      <a:p>
        <a:r>
          <a:rPr lang="en-US"/>
          <a:t>Most likely these will be non-Mojaloop schemes.</a:t>
        </a:r>
      </a:p>
    </p188:txBody>
  </p188:cm>
</p188:cmLst>
</file>

<file path=ppt/comments/modernComment_104_822B117E.xml><?xml version="1.0" encoding="utf-8"?>
<p188:cmLst xmlns:a="http://schemas.openxmlformats.org/drawingml/2006/main" xmlns:r="http://schemas.openxmlformats.org/officeDocument/2006/relationships" xmlns:p188="http://schemas.microsoft.com/office/powerpoint/2018/8/main">
  <p188:cm id="{45A69900-66D5-4748-8607-932BC691E7B7}" authorId="{9E7A57D6-EEC0-F5B2-5084-2D5AC76B93E7}" created="2024-05-21T05:59:09.845">
    <ac:txMkLst xmlns:ac="http://schemas.microsoft.com/office/drawing/2013/main/command">
      <pc:docMk xmlns:pc="http://schemas.microsoft.com/office/powerpoint/2013/main/command"/>
      <pc:sldMk xmlns:pc="http://schemas.microsoft.com/office/powerpoint/2013/main/command" cId="2183860606" sldId="260"/>
      <ac:spMk id="3" creationId="{91A9C230-3792-48EC-A9D5-48CC4D925B12}"/>
      <ac:txMk cp="51" len="6">
        <ac:context len="85" hash="4166054320"/>
      </ac:txMk>
    </ac:txMkLst>
    <p188:pos x="19339829" y="574622"/>
    <p188:replyLst>
      <p188:reply id="{B93AB9EF-21AC-4146-95C1-377B8ECF2822}" authorId="{55721A10-5D24-5B47-E198-B1DA8FBEE58C}" created="2024-05-21T08:21:05.425">
        <p188:txBody>
          <a:bodyPr/>
          <a:lstStyle/>
          <a:p>
            <a:r>
              <a:rPr lang="en-SG"/>
              <a:t>Only DFSPS identifiers will be unique</a:t>
            </a:r>
          </a:p>
        </p188:txBody>
      </p188:reply>
    </p188:replyLst>
    <p188:txBody>
      <a:bodyPr/>
      <a:lstStyle/>
      <a:p>
        <a:r>
          <a:rPr lang="en-US"/>
          <a:t>Just to be 100% sure - the identifiers here refer to DFSP Identifier like BIC (Bank Identification Codes) and not Customer identifiers (e.g. Alias)</a:t>
        </a:r>
      </a:p>
    </p188:txBody>
  </p188:cm>
</p188:cmLst>
</file>

<file path=ppt/comments/modernComment_107_D6812613.xml><?xml version="1.0" encoding="utf-8"?>
<p188:cmLst xmlns:a="http://schemas.openxmlformats.org/drawingml/2006/main" xmlns:r="http://schemas.openxmlformats.org/officeDocument/2006/relationships" xmlns:p188="http://schemas.microsoft.com/office/powerpoint/2018/8/main">
  <p188:cm id="{BA1C4258-570E-440B-8428-0F8D32F21D2A}" authorId="{9E7A57D6-EEC0-F5B2-5084-2D5AC76B93E7}" created="2024-05-21T06:00:25.970">
    <ac:txMkLst xmlns:ac="http://schemas.microsoft.com/office/drawing/2013/main/command">
      <pc:docMk xmlns:pc="http://schemas.microsoft.com/office/powerpoint/2013/main/command"/>
      <pc:sldMk xmlns:pc="http://schemas.microsoft.com/office/powerpoint/2013/main/command" cId="3598788115" sldId="263"/>
      <ac:spMk id="3" creationId="{3A9A2A18-769B-1153-D121-1A2BA0E03888}"/>
      <ac:txMk cp="0" len="40">
        <ac:context len="912" hash="3061316429"/>
      </ac:txMk>
    </ac:txMkLst>
    <p188:pos x="9420046" y="474688"/>
    <p188:replyLst>
      <p188:reply id="{0CFFCA51-9477-4D5F-8224-5042A85D7825}" authorId="{55721A10-5D24-5B47-E198-B1DA8FBEE58C}" created="2024-05-21T08:24:59.467">
        <p188:txBody>
          <a:bodyPr/>
          <a:lstStyle/>
          <a:p>
            <a:r>
              <a:rPr lang="en-SG"/>
              <a:t>Proxy will be an exclusive role. </a:t>
            </a:r>
          </a:p>
        </p188:txBody>
      </p188:reply>
    </p188:replyLst>
    <p188:txBody>
      <a:bodyPr/>
      <a:lstStyle/>
      <a:p>
        <a:r>
          <a:rPr lang="en-US"/>
          <a:t>Just to confirm 
1. Proxy is not an institution in itself. It represent a Pseudo Participant in each scheme representing the obligations against another scheme. Please confirm if this is correct?</a:t>
        </a:r>
      </a:p>
    </p188:txBody>
  </p188:cm>
  <p188:cm id="{93688A4F-59F5-418E-8D54-9C6B4DEA7F46}" authorId="{9E7A57D6-EEC0-F5B2-5084-2D5AC76B93E7}" created="2024-05-21T06:03:20.485">
    <ac:txMkLst xmlns:ac="http://schemas.microsoft.com/office/drawing/2013/main/command">
      <pc:docMk xmlns:pc="http://schemas.microsoft.com/office/powerpoint/2013/main/command"/>
      <pc:sldMk xmlns:pc="http://schemas.microsoft.com/office/powerpoint/2013/main/command" cId="3598788115" sldId="263"/>
      <ac:spMk id="3" creationId="{3A9A2A18-769B-1153-D121-1A2BA0E03888}"/>
      <ac:txMk cp="93" len="11">
        <ac:context len="912" hash="3061316429"/>
      </ac:txMk>
    </ac:txMkLst>
    <p188:pos x="14667286" y="1124262"/>
    <p188:txBody>
      <a:bodyPr/>
      <a:lstStyle/>
      <a:p>
        <a:r>
          <a:rPr lang="en-US"/>
          <a:t>If it does not use the same message format on both sides (which is most likely case) then it will be the one receiving a message signed by the sender and it will convert &amp; re-sign the message.  Correct?</a:t>
        </a:r>
      </a:p>
    </p188:txBody>
  </p188:cm>
  <p188:cm id="{221B2204-B0F1-4E4B-BB2B-0AA639201BA7}" authorId="{9E7A57D6-EEC0-F5B2-5084-2D5AC76B93E7}" created="2024-05-21T06:03:57.188">
    <ac:txMkLst xmlns:ac="http://schemas.microsoft.com/office/drawing/2013/main/command">
      <pc:docMk xmlns:pc="http://schemas.microsoft.com/office/powerpoint/2013/main/command"/>
      <pc:sldMk xmlns:pc="http://schemas.microsoft.com/office/powerpoint/2013/main/command" cId="3598788115" sldId="263"/>
      <ac:spMk id="3" creationId="{3A9A2A18-769B-1153-D121-1A2BA0E03888}"/>
      <ac:txMk cp="558" len="51">
        <ac:context len="912" hash="3061316429"/>
      </ac:txMk>
    </ac:txMkLst>
    <p188:pos x="11593902" y="6645639"/>
    <p188:txBody>
      <a:bodyPr/>
      <a:lstStyle/>
      <a:p>
        <a:r>
          <a:rPr lang="en-US"/>
          <a:t>Need to understand how Proxy will set the time out.  (Discussion required)</a:t>
        </a:r>
      </a:p>
    </p188:txBody>
  </p188:cm>
</p188:cmLst>
</file>

<file path=ppt/comments/modernComment_109_9E3E2D4C.xml><?xml version="1.0" encoding="utf-8"?>
<p188:cmLst xmlns:a="http://schemas.openxmlformats.org/drawingml/2006/main" xmlns:r="http://schemas.openxmlformats.org/officeDocument/2006/relationships" xmlns:p188="http://schemas.microsoft.com/office/powerpoint/2018/8/main">
  <p188:cm id="{CDA3B016-0135-4203-82FD-A4C4481579FD}" authorId="{3E6E6C4C-CCE3-01DD-85C7-63FA93EF4832}" created="2024-05-24T08:37:21.704">
    <pc:sldMkLst xmlns:pc="http://schemas.microsoft.com/office/powerpoint/2013/main/command">
      <pc:docMk/>
      <pc:sldMk cId="2654874956" sldId="265"/>
    </pc:sldMkLst>
    <p188:txBody>
      <a:bodyPr/>
      <a:lstStyle/>
      <a:p>
        <a:r>
          <a:rPr lang="en-US"/>
          <a:t>24-5-2024
1.  Design for the Flows of GET/parties need to cover two things.
a) What happens when one response has come to SWITCH C from one of the proxies?
b) What happens if multiple responses come to SWITCH C from different proxies? 
c) On which specific response code to GET /parties call, the Proxy will drop the association of PROXY/DFSP in other switches?</a:t>
        </a:r>
      </a:p>
    </p188:txBody>
  </p188:cm>
</p188:cmLst>
</file>

<file path=ppt/comments/modernComment_10A_C585876E.xml><?xml version="1.0" encoding="utf-8"?>
<p188:cmLst xmlns:a="http://schemas.openxmlformats.org/drawingml/2006/main" xmlns:r="http://schemas.openxmlformats.org/officeDocument/2006/relationships" xmlns:p188="http://schemas.microsoft.com/office/powerpoint/2018/8/main">
  <p188:cm id="{9746F137-9018-443D-AB37-A15313851A8B}" authorId="{55721A10-5D24-5B47-E198-B1DA8FBEE58C}" created="2024-05-13T11:05:10.704">
    <ac:txMkLst xmlns:ac="http://schemas.microsoft.com/office/drawing/2013/main/command">
      <pc:docMk xmlns:pc="http://schemas.microsoft.com/office/powerpoint/2013/main/command"/>
      <pc:sldMk xmlns:pc="http://schemas.microsoft.com/office/powerpoint/2013/main/command" cId="3313862510" sldId="266"/>
      <ac:spMk id="3" creationId="{02BB13A5-F114-83EF-D0BB-4581A9D43E86}"/>
      <ac:txMk cp="603" len="106">
        <ac:context len="741" hash="3434769135"/>
      </ac:txMk>
    </ac:txMkLst>
    <p188:pos x="21828944" y="8036235"/>
    <p188:replyLst>
      <p188:reply id="{1065D407-BC5F-4E56-9D60-3B7123A393B8}" authorId="{55721A10-5D24-5B47-E198-B1DA8FBEE58C}" created="2024-05-14T07:40:36.190">
        <p188:txBody>
          <a:bodyPr/>
          <a:lstStyle/>
          <a:p>
            <a:r>
              <a:rPr lang="en-SG"/>
              <a:t>Error message will delete the record from the association table.</a:t>
            </a:r>
          </a:p>
        </p188:txBody>
      </p188:reply>
    </p188:replyLst>
    <p188:txBody>
      <a:bodyPr/>
      <a:lstStyle/>
      <a:p>
        <a:r>
          <a:rPr lang="en-SG"/>
          <a:t>How do you manage the updates?</a:t>
        </a:r>
      </a:p>
    </p188:txBody>
  </p188:cm>
  <p188:cm id="{75FD097C-7AF5-4244-9631-8DAF01FF8471}" authorId="{9E7A57D6-EEC0-F5B2-5084-2D5AC76B93E7}" created="2024-05-21T06:06:48.329">
    <ac:txMkLst xmlns:ac="http://schemas.microsoft.com/office/drawing/2013/main/command">
      <pc:docMk xmlns:pc="http://schemas.microsoft.com/office/powerpoint/2013/main/command"/>
      <pc:sldMk xmlns:pc="http://schemas.microsoft.com/office/powerpoint/2013/main/command" cId="3313862510" sldId="266"/>
      <ac:spMk id="3" creationId="{02BB13A5-F114-83EF-D0BB-4581A9D43E86}"/>
      <ac:txMk cp="231" len="24">
        <ac:context len="741" hash="3434769135"/>
      </ac:txMk>
    </ac:txMkLst>
    <p188:pos x="22338252" y="3472721"/>
    <p188:replyLst>
      <p188:reply id="{CB5FCBF1-39C1-4834-A60A-4ABA3DEC2F44}" authorId="{419B9C58-D33F-9F6E-366E-EFA6434E09CB}" created="2024-05-24T08:11:31.894">
        <p188:txBody>
          <a:bodyPr/>
          <a:lstStyle/>
          <a:p>
            <a:r>
              <a:rPr lang="en-US"/>
              <a:t>https://github.com/mojaloop/mojaloop-specification/issues/130</a:t>
            </a:r>
          </a:p>
        </p188:txBody>
      </p188:reply>
    </p188:replyLst>
    <p188:txBody>
      <a:bodyPr/>
      <a:lstStyle/>
      <a:p>
        <a:r>
          <a:rPr lang="en-US"/>
          <a:t>Usually many Schemes require DFSPs within the scheme to connect on private network and thus use Private IPs (192.168.0....) - There isn't a guarantee of IP address not colliding across schemes as a DFSP in one scheme may have unique IP in the scope of the payment system however it may not be unique across. In any case, the DFSP's own unique identifier is their BIC (Banking Institution Code) so why do we need IP Address?</a:t>
        </a:r>
      </a:p>
    </p188:txBody>
  </p188:cm>
  <p188:cm id="{6F09FDCC-E318-4B15-9E83-B92F85787C29}" authorId="{9E7A57D6-EEC0-F5B2-5084-2D5AC76B93E7}" created="2024-05-21T06:13:21.754">
    <ac:txMkLst xmlns:ac="http://schemas.microsoft.com/office/drawing/2013/main/command">
      <pc:docMk xmlns:pc="http://schemas.microsoft.com/office/powerpoint/2013/main/command"/>
      <pc:sldMk xmlns:pc="http://schemas.microsoft.com/office/powerpoint/2013/main/command" cId="3313862510" sldId="266"/>
      <ac:spMk id="3" creationId="{02BB13A5-F114-83EF-D0BB-4581A9D43E86}"/>
      <ac:txMk cp="514" len="77">
        <ac:context len="741" hash="3434769135"/>
      </ac:txMk>
    </ac:txMkLst>
    <p188:pos x="19089960" y="7370163"/>
    <p188:replyLst>
      <p188:reply id="{ACD94D96-909D-476C-BB24-7CFF96BA06AE}" authorId="{3E6E6C4C-CCE3-01DD-85C7-63FA93EF4832}" created="2024-05-24T08:46:45.817">
        <p188:txBody>
          <a:bodyPr/>
          <a:lstStyle/>
          <a:p>
            <a:r>
              <a:rPr lang="en-US"/>
              <a:t>24-5-2024 -- discussed and ok </a:t>
            </a:r>
          </a:p>
        </p188:txBody>
      </p188:reply>
    </p188:replyLst>
    <p188:txBody>
      <a:bodyPr/>
      <a:lstStyle/>
      <a:p>
        <a:r>
          <a:rPr lang="en-US"/>
          <a:t>Is there really a need for creating on-demand associations. Reason is that Participant onboarding on a Payment system is carefully controlled process. If a Scheme wants to associate all DFSPs of another scheme with a proxy, a simpler way would be to provide Hub Operator with User Interface &amp; APIs to add Proxy/DFSP associations. This is similar to how Visa/Master and other schemes publish Bin tables and switches worldwide load them in their system.</a:t>
        </a:r>
      </a:p>
    </p188:txBody>
  </p188:cm>
</p188:cmLst>
</file>

<file path=ppt/comments/modernComment_10B_830DE604.xml><?xml version="1.0" encoding="utf-8"?>
<p188:cmLst xmlns:a="http://schemas.openxmlformats.org/drawingml/2006/main" xmlns:r="http://schemas.openxmlformats.org/officeDocument/2006/relationships" xmlns:p188="http://schemas.microsoft.com/office/powerpoint/2018/8/main">
  <p188:cm id="{B85242F9-EEF1-4ACC-A2A5-3E3207654FC1}" authorId="{55721A10-5D24-5B47-E198-B1DA8FBEE58C}" created="2024-05-14T03:34:30.016">
    <ac:txMkLst xmlns:ac="http://schemas.microsoft.com/office/drawing/2013/main/command">
      <pc:docMk xmlns:pc="http://schemas.microsoft.com/office/powerpoint/2013/main/command"/>
      <pc:sldMk xmlns:pc="http://schemas.microsoft.com/office/powerpoint/2013/main/command" cId="2198726148" sldId="267"/>
      <ac:spMk id="3" creationId="{9FA8C5A5-F2C0-514E-C4B0-97EBE81A8A1A}"/>
      <ac:txMk cp="0" len="45">
        <ac:context len="353" hash="2357028741"/>
      </ac:txMk>
    </ac:txMkLst>
    <p188:pos x="15837577" y="366193"/>
    <p188:replyLst>
      <p188:reply id="{98C2DF4F-DCAC-4FD1-8899-0CBE94782835}" authorId="{419B9C58-D33F-9F6E-366E-EFA6434E09CB}" created="2024-05-24T08:47:10.372">
        <p188:txBody>
          <a:bodyPr/>
          <a:lstStyle/>
          <a:p>
            <a:r>
              <a:rPr lang="en-US"/>
              <a:t>Right</a:t>
            </a:r>
          </a:p>
        </p188:txBody>
      </p188:reply>
    </p188:replyLst>
    <p188:txBody>
      <a:bodyPr/>
      <a:lstStyle/>
      <a:p>
        <a:r>
          <a:rPr lang="en-SG"/>
          <a:t>This is to know where to send back the message back right?</a:t>
        </a:r>
      </a:p>
    </p188:txBody>
  </p188:cm>
</p188:cmLst>
</file>

<file path=ppt/comments/modernComment_10D_CDA77C06.xml><?xml version="1.0" encoding="utf-8"?>
<p188:cmLst xmlns:a="http://schemas.openxmlformats.org/drawingml/2006/main" xmlns:r="http://schemas.openxmlformats.org/officeDocument/2006/relationships" xmlns:p188="http://schemas.microsoft.com/office/powerpoint/2018/8/main">
  <p188:cm id="{071B0F12-83DE-4939-82C4-D1155CFAE9BF}" authorId="{9E7A57D6-EEC0-F5B2-5084-2D5AC76B93E7}" created="2024-05-21T06:20:06.457">
    <pc:sldMkLst xmlns:pc="http://schemas.microsoft.com/office/powerpoint/2013/main/command">
      <pc:docMk/>
      <pc:sldMk cId="3450305542" sldId="269"/>
    </pc:sldMkLst>
    <p188:txBody>
      <a:bodyPr/>
      <a:lstStyle/>
      <a:p>
        <a:r>
          <a:rPr lang="en-US"/>
          <a:t>What happens when Scheme 3 gets a confirmation from CREDITOR DFSP but is unable to respond to PROXY 2.</a:t>
        </a:r>
      </a:p>
    </p188:txBody>
  </p188:cm>
</p188:cmLst>
</file>

<file path=ppt/comments/modernComment_10E_14AEB18F.xml><?xml version="1.0" encoding="utf-8"?>
<p188:cmLst xmlns:a="http://schemas.openxmlformats.org/drawingml/2006/main" xmlns:r="http://schemas.openxmlformats.org/officeDocument/2006/relationships" xmlns:p188="http://schemas.microsoft.com/office/powerpoint/2018/8/main">
  <p188:cm id="{47B116BF-C467-434F-9A33-3579BE088642}" authorId="{9E7A57D6-EEC0-F5B2-5084-2D5AC76B93E7}" created="2024-05-21T06:16:42.254">
    <pc:sldMkLst xmlns:pc="http://schemas.microsoft.com/office/powerpoint/2013/main/command">
      <pc:docMk/>
      <pc:sldMk cId="346993039" sldId="270"/>
    </pc:sldMkLst>
    <p188:replyLst>
      <p188:reply id="{8C875ED5-3733-44A6-9AAF-96A65192033F}" authorId="{3E6E6C4C-CCE3-01DD-85C7-63FA93EF4832}" created="2024-05-24T08:22:50.150">
        <p188:txBody>
          <a:bodyPr/>
          <a:lstStyle/>
          <a:p>
            <a:r>
              <a:rPr lang="en-US"/>
              <a:t>24-5-2024 - The diagram is out of date - so we need to look at a new diagram 
We need to refer to a new solution</a:t>
            </a:r>
          </a:p>
        </p188:txBody>
      </p188:reply>
    </p188:replyLst>
    <p188:txBody>
      <a:bodyPr/>
      <a:lstStyle/>
      <a:p>
        <a:r>
          <a:rPr lang="en-US"/>
          <a:t>How will this work in case of a National Payment system connected to Regional Payment system - Are we suggesting the the Oracle linked to 1 National Payment system sends a search for an Alias to all the DFSPs of all other National Payment systems?</a:t>
        </a:r>
      </a:p>
    </p188:txBody>
  </p188:cm>
  <p188:cm id="{6713E0AF-EDAB-49A9-A431-A46E86C472CC}" authorId="{3E6E6C4C-CCE3-01DD-85C7-63FA93EF4832}" created="2024-05-24T08:51:30.804">
    <pc:sldMkLst xmlns:pc="http://schemas.microsoft.com/office/powerpoint/2013/main/command">
      <pc:docMk/>
      <pc:sldMk cId="346993039" sldId="270"/>
    </pc:sldMkLst>
    <p188:txBody>
      <a:bodyPr/>
      <a:lstStyle/>
      <a:p>
        <a:r>
          <a:rPr lang="en-US"/>
          <a:t>https://github.com/mojaloop/ml-inter-scheme-docs/blob/main/PI24%20Outline%20Stories.docx</a:t>
        </a:r>
      </a:p>
    </p188:txBody>
  </p188:cm>
</p188:cmLst>
</file>

<file path=ppt/comments/modernComment_110_B6665900.xml><?xml version="1.0" encoding="utf-8"?>
<p188:cmLst xmlns:a="http://schemas.openxmlformats.org/drawingml/2006/main" xmlns:r="http://schemas.openxmlformats.org/officeDocument/2006/relationships" xmlns:p188="http://schemas.microsoft.com/office/powerpoint/2018/8/main">
  <p188:cm id="{38844F6D-03E4-4648-B532-00DABD35CA11}" authorId="{55721A10-5D24-5B47-E198-B1DA8FBEE58C}" status="resolved" created="2024-05-14T06:55:56.081" complete="100000">
    <ac:txMkLst xmlns:ac="http://schemas.microsoft.com/office/drawing/2013/main/command">
      <pc:docMk xmlns:pc="http://schemas.microsoft.com/office/powerpoint/2013/main/command"/>
      <pc:sldMk xmlns:pc="http://schemas.microsoft.com/office/powerpoint/2013/main/command" cId="3060160768" sldId="272"/>
      <ac:spMk id="3" creationId="{5E865860-1E24-7C2E-796D-DB5D617A4E5C}"/>
      <ac:txMk cp="92" len="25">
        <ac:context len="470" hash="81326623"/>
      </ac:txMk>
    </ac:txMkLst>
    <p188:pos x="21187499" y="1130468"/>
    <p188:txBody>
      <a:bodyPr/>
      <a:lstStyle/>
      <a:p>
        <a:r>
          <a:rPr lang="en-SG"/>
          <a:t>Do you mean during payment execution?</a:t>
        </a:r>
      </a:p>
    </p188:txBody>
  </p188:cm>
</p188:cmLst>
</file>

<file path=ppt/comments/modernComment_112_9B159271.xml><?xml version="1.0" encoding="utf-8"?>
<p188:cmLst xmlns:a="http://schemas.openxmlformats.org/drawingml/2006/main" xmlns:r="http://schemas.openxmlformats.org/officeDocument/2006/relationships" xmlns:p188="http://schemas.microsoft.com/office/powerpoint/2018/8/main">
  <p188:cm id="{F0B6ADBD-E62A-45D1-A033-FAA74D426B56}" authorId="{55721A10-5D24-5B47-E198-B1DA8FBEE58C}" status="resolved" created="2024-05-14T07:02:29.952" complete="100000">
    <ac:txMkLst xmlns:ac="http://schemas.microsoft.com/office/drawing/2013/main/command">
      <pc:docMk xmlns:pc="http://schemas.microsoft.com/office/powerpoint/2013/main/command"/>
      <pc:sldMk xmlns:pc="http://schemas.microsoft.com/office/powerpoint/2013/main/command" cId="2601882225" sldId="274"/>
      <ac:spMk id="3" creationId="{3957BFAD-AE94-72D1-5D48-F588E4F78B2D}"/>
      <ac:txMk cp="308" len="15">
        <ac:context len="675" hash="3099655992"/>
      </ac:txMk>
    </ac:txMkLst>
    <p188:pos x="6611690" y="4801715"/>
    <p188:txBody>
      <a:bodyPr/>
      <a:lstStyle/>
      <a:p>
        <a:r>
          <a:rPr lang="en-SG"/>
          <a:t>The liquidity at clearing time doesn't mean anything when you are looking at differed settlement.</a:t>
        </a:r>
      </a:p>
    </p188:txBody>
  </p188:cm>
  <p188:cm id="{8D42D6D1-A88C-4FA9-8CC1-C7626A992CFE}" authorId="{9E7A57D6-EEC0-F5B2-5084-2D5AC76B93E7}" status="resolved" created="2024-05-21T06:26:39.910" complete="100000">
    <ac:txMkLst xmlns:ac="http://schemas.microsoft.com/office/drawing/2013/main/command">
      <pc:docMk xmlns:pc="http://schemas.microsoft.com/office/powerpoint/2013/main/command"/>
      <pc:sldMk xmlns:pc="http://schemas.microsoft.com/office/powerpoint/2013/main/command" cId="2601882225" sldId="274"/>
      <ac:spMk id="3" creationId="{3957BFAD-AE94-72D1-5D48-F588E4F78B2D}"/>
      <ac:txMk cp="217" len="65">
        <ac:context len="675" hash="3099655992"/>
      </ac:txMk>
    </ac:txMkLst>
    <p188:pos x="16816156" y="3822491"/>
    <p188:replyLst>
      <p188:reply id="{931993A4-9074-415B-B5D3-360EA40A89D4}" authorId="{55721A10-5D24-5B47-E198-B1DA8FBEE58C}" created="2024-06-04T08:32:51.929">
        <p188:txBody>
          <a:bodyPr/>
          <a:lstStyle/>
          <a:p>
            <a:r>
              <a:rPr lang="en-SG"/>
              <a:t>Discussed in meeting - no action required.</a:t>
            </a:r>
          </a:p>
        </p188:txBody>
      </p188:reply>
    </p188:replyLst>
    <p188:txBody>
      <a:bodyPr/>
      <a:lstStyle/>
      <a:p>
        <a:r>
          <a:rPr lang="en-US"/>
          <a:t>The scheme which is receiving would usually trust the sender scheme based on the contractual guarantee </a:t>
        </a:r>
      </a:p>
    </p188:txBody>
  </p188:cm>
</p188:cmLst>
</file>

<file path=ppt/comments/modernComment_11C_D6F33DD6.xml><?xml version="1.0" encoding="utf-8"?>
<p188:cmLst xmlns:a="http://schemas.openxmlformats.org/drawingml/2006/main" xmlns:r="http://schemas.openxmlformats.org/officeDocument/2006/relationships" xmlns:p188="http://schemas.microsoft.com/office/powerpoint/2018/8/main">
  <p188:cm id="{8D0D71F2-820E-4A32-B459-BF15C5F533A0}" authorId="{55721A10-5D24-5B47-E198-B1DA8FBEE58C}" status="resolved" created="2024-05-14T03:46:19.011" complete="100000">
    <ac:txMkLst xmlns:ac="http://schemas.microsoft.com/office/drawing/2013/main/command">
      <pc:docMk xmlns:pc="http://schemas.microsoft.com/office/powerpoint/2013/main/command"/>
      <pc:sldMk xmlns:pc="http://schemas.microsoft.com/office/powerpoint/2013/main/command" cId="3606265302" sldId="284"/>
      <ac:spMk id="3" creationId="{2B99BA4A-C87A-E60F-38A3-451D6925DAD7}"/>
      <ac:txMk cp="45" len="32">
        <ac:context len="629" hash="2287277782"/>
      </ac:txMk>
    </ac:txMkLst>
    <p188:pos x="11388407" y="912104"/>
    <p188:replyLst>
      <p188:reply id="{B5941DBF-EE77-41B5-991C-11DA138866AD}" authorId="{55721A10-5D24-5B47-E198-B1DA8FBEE58C}" created="2024-05-14T03:46:35.161">
        <p188:txBody>
          <a:bodyPr/>
          <a:lstStyle/>
          <a:p>
            <a:r>
              <a:rPr lang="en-SG"/>
              <a:t>Is it in the participant table?</a:t>
            </a:r>
          </a:p>
        </p188:txBody>
      </p188:reply>
    </p188:replyLst>
    <p188:txBody>
      <a:bodyPr/>
      <a:lstStyle/>
      <a:p>
        <a:r>
          <a:rPr lang="en-SG"/>
          <a:t>How is this parameter completed?</a:t>
        </a:r>
      </a:p>
    </p188:txBody>
  </p188:cm>
  <p188:cm id="{AADF197A-92AF-41CC-92DA-51B6255B484C}" authorId="{55721A10-5D24-5B47-E198-B1DA8FBEE58C}" status="resolved" created="2024-05-14T03:47:26.548" complete="100000">
    <ac:txMkLst xmlns:ac="http://schemas.microsoft.com/office/drawing/2013/main/command">
      <pc:docMk xmlns:pc="http://schemas.microsoft.com/office/powerpoint/2013/main/command"/>
      <pc:sldMk xmlns:pc="http://schemas.microsoft.com/office/powerpoint/2013/main/command" cId="3606265302" sldId="284"/>
      <ac:spMk id="3" creationId="{2B99BA4A-C87A-E60F-38A3-451D6925DAD7}"/>
      <ac:txMk cp="444" len="12">
        <ac:context len="629" hash="2287277782"/>
      </ac:txMk>
    </ac:txMkLst>
    <p188:pos x="9873505" y="5525047"/>
    <p188:txBody>
      <a:bodyPr/>
      <a:lstStyle/>
      <a:p>
        <a:r>
          <a:rPr lang="en-SG"/>
          <a:t>By forwarding this message to all the proxies during account resolution?</a:t>
        </a:r>
      </a:p>
    </p188:txBody>
  </p188:cm>
  <p188:cm id="{1C454D2F-D6CF-4FA2-A263-3A484816AB2B}" authorId="{55721A10-5D24-5B47-E198-B1DA8FBEE58C}" status="resolved" created="2024-05-14T03:48:31.276" complete="100000">
    <pc:sldMkLst xmlns:pc="http://schemas.microsoft.com/office/powerpoint/2013/main/command">
      <pc:docMk/>
      <pc:sldMk cId="3606265302" sldId="284"/>
    </pc:sldMkLst>
    <p188:txBody>
      <a:bodyPr/>
      <a:lstStyle/>
      <a:p>
        <a:r>
          <a:rPr lang="en-SG"/>
          <a:t>No answer is received, </a:t>
        </a:r>
      </a:p>
    </p188:txBody>
  </p188:cm>
</p188:cmLst>
</file>

<file path=ppt/comments/modernComment_11E_E585A6DC.xml><?xml version="1.0" encoding="utf-8"?>
<p188:cmLst xmlns:a="http://schemas.openxmlformats.org/drawingml/2006/main" xmlns:r="http://schemas.openxmlformats.org/officeDocument/2006/relationships" xmlns:p188="http://schemas.microsoft.com/office/powerpoint/2018/8/main">
  <p188:cm id="{43156E41-8B62-49A3-84AA-0B97F0562B42}" authorId="{55721A10-5D24-5B47-E198-B1DA8FBEE58C}" status="resolved" created="2024-05-14T03:53:50.456" complete="100000">
    <ac:txMkLst xmlns:ac="http://schemas.microsoft.com/office/drawing/2013/main/command">
      <pc:docMk xmlns:pc="http://schemas.microsoft.com/office/powerpoint/2013/main/command"/>
      <pc:sldMk xmlns:pc="http://schemas.microsoft.com/office/powerpoint/2013/main/command" cId="3850741468" sldId="286"/>
      <ac:spMk id="3" creationId="{E490CDFE-E1AB-7CEA-DD18-12489F1DD007}"/>
      <ac:txMk cp="28" len="3">
        <ac:context len="477" hash="3015262018"/>
      </ac:txMk>
    </ac:txMkLst>
    <p188:pos x="10460359" y="366193"/>
    <p188:txBody>
      <a:bodyPr/>
      <a:lstStyle/>
      <a:p>
        <a:r>
          <a:rPr lang="en-SG"/>
          <a:t>Will you get a separate status for the participants?</a:t>
        </a:r>
      </a:p>
    </p188:txBody>
  </p188:cm>
</p188:cmLst>
</file>

<file path=ppt/comments/modernComment_11F_BA14AD43.xml><?xml version="1.0" encoding="utf-8"?>
<p188:cmLst xmlns:a="http://schemas.openxmlformats.org/drawingml/2006/main" xmlns:r="http://schemas.openxmlformats.org/officeDocument/2006/relationships" xmlns:p188="http://schemas.microsoft.com/office/powerpoint/2018/8/main">
  <p188:cm id="{C0CE4A81-887D-4722-BC39-4C848B5DE14B}" authorId="{55721A10-5D24-5B47-E198-B1DA8FBEE58C}" status="resolved" created="2024-05-14T07:07:29.417" complete="100000">
    <ac:txMkLst xmlns:ac="http://schemas.microsoft.com/office/drawing/2013/main/command">
      <pc:docMk xmlns:pc="http://schemas.microsoft.com/office/powerpoint/2013/main/command"/>
      <pc:sldMk xmlns:pc="http://schemas.microsoft.com/office/powerpoint/2013/main/command" cId="3121917251" sldId="287"/>
      <ac:spMk id="2" creationId="{10200F48-7BF7-4805-E805-FA1E29183A19}"/>
      <ac:txMk cp="0" len="23">
        <ac:context len="24" hash="2408765266"/>
      </ac:txMk>
    </ac:txMkLst>
    <p188:pos x="18075809" y="464986"/>
    <p188:txBody>
      <a:bodyPr/>
      <a:lstStyle/>
      <a:p>
        <a:r>
          <a:rPr lang="en-SG"/>
          <a:t>I don't understand this slide</a:t>
        </a:r>
      </a:p>
    </p188:txBody>
  </p188:cm>
</p188:cmLst>
</file>

<file path=ppt/comments/modernComment_12C_57047EB9.xml><?xml version="1.0" encoding="utf-8"?>
<p188:cmLst xmlns:a="http://schemas.openxmlformats.org/drawingml/2006/main" xmlns:r="http://schemas.openxmlformats.org/officeDocument/2006/relationships" xmlns:p188="http://schemas.microsoft.com/office/powerpoint/2018/8/main">
  <p188:cm id="{1CC73996-9332-49BF-BECA-54031465820D}" authorId="{55721A10-5D24-5B47-E198-B1DA8FBEE58C}" status="resolved" created="2024-05-14T03:55:50.400" complete="100000">
    <ac:txMkLst xmlns:ac="http://schemas.microsoft.com/office/drawing/2013/main/command">
      <pc:docMk xmlns:pc="http://schemas.microsoft.com/office/powerpoint/2013/main/command"/>
      <pc:sldMk xmlns:pc="http://schemas.microsoft.com/office/powerpoint/2013/main/command" cId="1459912377" sldId="300"/>
      <ac:spMk id="3" creationId="{10FC4FFF-833D-C995-18C4-7F481356D03A}"/>
      <ac:txMk cp="47" len="3">
        <ac:context len="611" hash="1680253594"/>
      </ac:txMk>
    </ac:txMkLst>
    <p188:pos x="4550878" y="1130468"/>
    <p188:txBody>
      <a:bodyPr/>
      <a:lstStyle/>
      <a:p>
        <a:r>
          <a:rPr lang="en-SG"/>
          <a:t>What Is the URI?</a:t>
        </a:r>
      </a:p>
    </p188:txBody>
  </p188:cm>
  <p188:cm id="{ACB85B98-6FD5-4A40-89EF-136D94A955E3}" authorId="{55721A10-5D24-5B47-E198-B1DA8FBEE58C}" created="2024-05-14T03:56:53.977">
    <ac:txMkLst xmlns:ac="http://schemas.microsoft.com/office/drawing/2013/main/command">
      <pc:docMk xmlns:pc="http://schemas.microsoft.com/office/powerpoint/2013/main/command"/>
      <pc:sldMk xmlns:pc="http://schemas.microsoft.com/office/powerpoint/2013/main/command" cId="1459912377" sldId="300"/>
      <ac:spMk id="3" creationId="{10FC4FFF-833D-C995-18C4-7F481356D03A}"/>
      <ac:txMk cp="415" len="108">
        <ac:context len="611" hash="1680253594"/>
      </ac:txMk>
    </ac:txMkLst>
    <p188:pos x="23111834" y="5511399"/>
    <p188:txBody>
      <a:bodyPr/>
      <a:lstStyle/>
      <a:p>
        <a:r>
          <a:rPr lang="en-SG"/>
          <a:t>What does that mean?</a:t>
        </a:r>
      </a:p>
    </p188:txBody>
  </p188:cm>
</p188:cmLst>
</file>

<file path=ppt/comments/modernComment_12D_9BAE461D.xml><?xml version="1.0" encoding="utf-8"?>
<p188:cmLst xmlns:a="http://schemas.openxmlformats.org/drawingml/2006/main" xmlns:r="http://schemas.openxmlformats.org/officeDocument/2006/relationships" xmlns:p188="http://schemas.microsoft.com/office/powerpoint/2018/8/main">
  <p188:cm id="{78E23577-6314-4E1C-98AF-350E6F035F52}" authorId="{55721A10-5D24-5B47-E198-B1DA8FBEE58C}" status="resolved" created="2024-05-14T03:58:15.681" complete="100000">
    <ac:txMkLst xmlns:ac="http://schemas.microsoft.com/office/drawing/2013/main/command">
      <pc:docMk xmlns:pc="http://schemas.microsoft.com/office/powerpoint/2013/main/command"/>
      <pc:sldMk xmlns:pc="http://schemas.microsoft.com/office/powerpoint/2013/main/command" cId="2611889693" sldId="301"/>
      <ac:spMk id="3" creationId="{C7B4448C-C367-7BAC-E9A0-4C9FA70B0CF3}"/>
      <ac:txMk cp="203" len="24">
        <ac:context len="550" hash="2849244524"/>
      </ac:txMk>
    </ac:txMkLst>
    <p188:pos x="6038484" y="2918324"/>
    <p188:txBody>
      <a:bodyPr/>
      <a:lstStyle/>
      <a:p>
        <a:r>
          <a:rPr lang="en-SG"/>
          <a:t>Is it on the destination side or originator side?</a:t>
        </a:r>
      </a:p>
    </p188:txBody>
  </p188:cm>
</p188:cmLst>
</file>

<file path=ppt/comments/modernComment_138_A6274B85.xml><?xml version="1.0" encoding="utf-8"?>
<p188:cmLst xmlns:a="http://schemas.openxmlformats.org/drawingml/2006/main" xmlns:r="http://schemas.openxmlformats.org/officeDocument/2006/relationships" xmlns:p188="http://schemas.microsoft.com/office/powerpoint/2018/8/main">
  <p188:cm id="{33FEB43B-733A-45DB-A559-BFEB4AD4DC36}" authorId="{9E7A57D6-EEC0-F5B2-5084-2D5AC76B93E7}" created="2024-05-21T06:23:07.254">
    <ac:txMkLst xmlns:ac="http://schemas.microsoft.com/office/drawing/2013/main/command">
      <pc:docMk xmlns:pc="http://schemas.microsoft.com/office/powerpoint/2013/main/command"/>
      <pc:sldMk xmlns:pc="http://schemas.microsoft.com/office/powerpoint/2013/main/command" cId="2787593093" sldId="312"/>
      <ac:spMk id="3" creationId="{E3EEA62A-E029-06D7-4C91-1875329A166F}"/>
      <ac:txMk cp="445" len="96">
        <ac:context len="585" hash="1261537640"/>
      </ac:txMk>
    </ac:txMkLst>
    <p188:pos x="5397161" y="8769245"/>
    <p188:replyLst>
      <p188:reply id="{1D60C45C-7EFE-484B-8774-DF89C0AA2F45}" authorId="{55721A10-5D24-5B47-E198-B1DA8FBEE58C}" created="2024-06-04T08:30:09.001">
        <p188:txBody>
          <a:bodyPr/>
          <a:lstStyle/>
          <a:p>
            <a:r>
              <a:rPr lang="en-SG"/>
              <a:t>Same comment as the scenario where creditor DFSP cannot reach scheme 3 - action discussed in story. </a:t>
            </a:r>
          </a:p>
        </p188:txBody>
      </p188:reply>
    </p188:replyLst>
    <p188:txBody>
      <a:bodyPr/>
      <a:lstStyle/>
      <a:p>
        <a:r>
          <a:rPr lang="en-US"/>
          <a:t>If there is any problem between Proxy 2 and Creditor Switch, then Proxy 2 will continue to retry. 
This means the transaction will remain unsettled in the Scheme 2 - If Scheme 2 is the regional scheme which is settling funds between Scheme 1 and Scheme 3 (and possible multiple schemes), then it will be kept waiting. This violates the principle of finality of a transaction.</a:t>
        </a:r>
      </a:p>
    </p188:txBody>
  </p188:cm>
</p188:cmLst>
</file>

<file path=ppt/comments/modernComment_13A_3303DFA6.xml><?xml version="1.0" encoding="utf-8"?>
<p188:cmLst xmlns:a="http://schemas.openxmlformats.org/drawingml/2006/main" xmlns:r="http://schemas.openxmlformats.org/officeDocument/2006/relationships" xmlns:p188="http://schemas.microsoft.com/office/powerpoint/2018/8/main">
  <p188:cm id="{EBA51EDA-C01D-464A-88A0-A7BA3F460DEB}" authorId="{9E7A57D6-EEC0-F5B2-5084-2D5AC76B93E7}" created="2024-05-21T05:58:12.720">
    <ac:txMkLst xmlns:ac="http://schemas.microsoft.com/office/drawing/2013/main/command">
      <pc:docMk xmlns:pc="http://schemas.microsoft.com/office/powerpoint/2013/main/command"/>
      <pc:sldMk xmlns:pc="http://schemas.microsoft.com/office/powerpoint/2013/main/command" cId="855891878" sldId="314"/>
      <ac:spMk id="3" creationId="{91A9C230-3792-48EC-A9D5-48CC4D925B12}"/>
      <ac:txMk cp="188" len="68">
        <ac:context len="453" hash="2577466079"/>
      </ac:txMk>
    </ac:txMkLst>
    <p188:pos x="18340354" y="4397114"/>
    <p188:replyLst>
      <p188:reply id="{D2054F0E-DA8D-4C0E-A802-7371B45BA625}" authorId="{55721A10-5D24-5B47-E198-B1DA8FBEE58C}" created="2024-05-21T08:18:39.586">
        <p188:txBody>
          <a:bodyPr/>
          <a:lstStyle/>
          <a:p>
            <a:r>
              <a:rPr lang="en-SG"/>
              <a:t>Discussed and closed</a:t>
            </a:r>
          </a:p>
        </p188:txBody>
      </p188:reply>
    </p188:replyLst>
    <p188:txBody>
      <a:bodyPr/>
      <a:lstStyle/>
      <a:p>
        <a:r>
          <a:rPr lang="en-US"/>
          <a:t>As discussed in Product Council, the workstream should consider the likely scenario of a solution that also applies to interconnect a Mojaloop and Non-Mojaloop scheme also.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90E28C9E-AFDC-3345-9ED4-F0F60104F264}" type="slidenum">
              <a:rPr lang="en-US" smtClean="0"/>
              <a:t>39</a:t>
            </a:fld>
            <a:endParaRPr lang="en-US"/>
          </a:p>
        </p:txBody>
      </p:sp>
    </p:spTree>
    <p:extLst>
      <p:ext uri="{BB962C8B-B14F-4D97-AF65-F5344CB8AC3E}">
        <p14:creationId xmlns:p14="http://schemas.microsoft.com/office/powerpoint/2010/main" val="3672254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5344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18421528"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19581"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18424535" y="5009181"/>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
        <p:nvSpPr>
          <p:cNvPr id="3" name="Content Placeholder 2"/>
          <p:cNvSpPr>
            <a:spLocks noGrp="1"/>
          </p:cNvSpPr>
          <p:nvPr>
            <p:ph idx="1"/>
          </p:nvPr>
        </p:nvSpPr>
        <p:spPr>
          <a:xfrm>
            <a:off x="567032" y="2144995"/>
            <a:ext cx="23253107"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567034" y="2384277"/>
            <a:ext cx="11474134"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2384277"/>
            <a:ext cx="11474132"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A_C585876E.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B_830DE60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C_D6F33DD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1E_E585A6DC.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3_2173ACCE.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2C_57047EB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2D_9BAE461D.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8/10/relationships/comments" Target="../comments/modernComment_10E_14AEB18F.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0_B666590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3A_3303DFA6.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microsoft.com/office/2018/10/relationships/comments" Target="../comments/modernComment_10D_CDA77C0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38_A6274B8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112_9B15927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4_822B117E.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1F_BA14AD4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7_D681261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9_9E3E2D4C.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fontScale="90000"/>
          </a:bodyPr>
          <a:lstStyle/>
          <a:p>
            <a:r>
              <a:rPr lang="en-US"/>
              <a:t>Changes to support inter-scheme payments in </a:t>
            </a:r>
            <a:r>
              <a:rPr lang="en-US" err="1"/>
              <a:t>Mojaloop</a:t>
            </a:r>
            <a:endParaRPr lang="en-US"/>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8028-291B-D0D3-5799-C91F5AC86C30}"/>
              </a:ext>
            </a:extLst>
          </p:cNvPr>
          <p:cNvSpPr>
            <a:spLocks noGrp="1"/>
          </p:cNvSpPr>
          <p:nvPr>
            <p:ph type="title"/>
          </p:nvPr>
        </p:nvSpPr>
        <p:spPr/>
        <p:txBody>
          <a:bodyPr/>
          <a:lstStyle/>
          <a:p>
            <a:r>
              <a:rPr lang="en-GB"/>
              <a:t>Associating DFSPs with proxies</a:t>
            </a:r>
          </a:p>
        </p:txBody>
      </p:sp>
      <p:sp>
        <p:nvSpPr>
          <p:cNvPr id="3" name="Text Placeholder 2">
            <a:extLst>
              <a:ext uri="{FF2B5EF4-FFF2-40B4-BE49-F238E27FC236}">
                <a16:creationId xmlns:a16="http://schemas.microsoft.com/office/drawing/2014/main" id="{E7C1DEB1-9A66-E27E-4456-A2E01F3D684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5A011A0-3B8D-43CB-397F-5A7E544B4E9A}"/>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424116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83A8-7FAB-9B96-2345-2A8C30AF11BE}"/>
              </a:ext>
            </a:extLst>
          </p:cNvPr>
          <p:cNvSpPr>
            <a:spLocks noGrp="1"/>
          </p:cNvSpPr>
          <p:nvPr>
            <p:ph type="title"/>
          </p:nvPr>
        </p:nvSpPr>
        <p:spPr/>
        <p:txBody>
          <a:bodyPr/>
          <a:lstStyle/>
          <a:p>
            <a:r>
              <a:rPr lang="en-GB"/>
              <a:t>Associating DFSPs with Proxies (1)</a:t>
            </a:r>
            <a:endParaRPr lang="en-GB" i="1"/>
          </a:p>
        </p:txBody>
      </p:sp>
      <p:sp>
        <p:nvSpPr>
          <p:cNvPr id="3" name="Content Placeholder 2">
            <a:extLst>
              <a:ext uri="{FF2B5EF4-FFF2-40B4-BE49-F238E27FC236}">
                <a16:creationId xmlns:a16="http://schemas.microsoft.com/office/drawing/2014/main" id="{02BB13A5-F114-83EF-D0BB-4581A9D43E86}"/>
              </a:ext>
            </a:extLst>
          </p:cNvPr>
          <p:cNvSpPr>
            <a:spLocks noGrp="1"/>
          </p:cNvSpPr>
          <p:nvPr>
            <p:ph idx="1"/>
          </p:nvPr>
        </p:nvSpPr>
        <p:spPr/>
        <p:txBody>
          <a:bodyPr>
            <a:normAutofit fontScale="92500" lnSpcReduction="10000"/>
          </a:bodyPr>
          <a:lstStyle/>
          <a:p>
            <a:r>
              <a:rPr lang="en-GB"/>
              <a:t>A </a:t>
            </a:r>
            <a:r>
              <a:rPr lang="en-GB" b="1"/>
              <a:t>DFSP will either be local to the scheme or remote </a:t>
            </a:r>
            <a:r>
              <a:rPr lang="en-GB" b="1" err="1"/>
              <a:t>ie</a:t>
            </a:r>
            <a:r>
              <a:rPr lang="en-GB" b="1"/>
              <a:t> accessible via a proxy</a:t>
            </a:r>
            <a:r>
              <a:rPr lang="en-GB"/>
              <a:t>.</a:t>
            </a:r>
          </a:p>
          <a:p>
            <a:r>
              <a:rPr lang="en-GB"/>
              <a:t>The definition of a local DFSP is: has an entry in the </a:t>
            </a:r>
            <a:r>
              <a:rPr lang="en-GB" i="1"/>
              <a:t>Participant</a:t>
            </a:r>
            <a:r>
              <a:rPr lang="en-GB"/>
              <a:t> dataset without a </a:t>
            </a:r>
            <a:r>
              <a:rPr lang="en-GB" i="1"/>
              <a:t>PROXY</a:t>
            </a:r>
            <a:r>
              <a:rPr lang="en-GB"/>
              <a:t> attribute.</a:t>
            </a:r>
          </a:p>
          <a:p>
            <a:r>
              <a:rPr lang="en-GB"/>
              <a:t>We will extend the Participant dataset to include the IP address of a DFSP.</a:t>
            </a:r>
          </a:p>
          <a:p>
            <a:r>
              <a:rPr lang="en-GB"/>
              <a:t>When a proxy forwards a message, it will add its registered IP address to the content of the </a:t>
            </a:r>
            <a:r>
              <a:rPr lang="en-GB" i="1"/>
              <a:t>X-Forwarded-For</a:t>
            </a:r>
            <a:r>
              <a:rPr lang="en-GB"/>
              <a:t> parameter in the header.</a:t>
            </a:r>
          </a:p>
          <a:p>
            <a:r>
              <a:rPr lang="en-GB"/>
              <a:t>A </a:t>
            </a:r>
            <a:r>
              <a:rPr lang="en-GB" b="1"/>
              <a:t>remote DFSP will be accessible via an association with a proxy</a:t>
            </a:r>
            <a:r>
              <a:rPr lang="en-GB"/>
              <a:t>.</a:t>
            </a:r>
          </a:p>
          <a:p>
            <a:r>
              <a:rPr lang="en-GB"/>
              <a:t>We will </a:t>
            </a:r>
            <a:r>
              <a:rPr lang="en-GB" b="1"/>
              <a:t>store an association between a DFSP and a proxy</a:t>
            </a:r>
            <a:r>
              <a:rPr lang="en-GB"/>
              <a:t>. Note that this will be an on-demand association, not a pre-loaded association</a:t>
            </a:r>
          </a:p>
          <a:p>
            <a:r>
              <a:rPr lang="en-GB"/>
              <a:t>Assertion: an association between a DFSP and a proxy will always have been made before access to the DFSP is required.</a:t>
            </a:r>
          </a:p>
          <a:p>
            <a:pPr lvl="1"/>
            <a:r>
              <a:rPr lang="en-GB"/>
              <a:t>We test this assertion later</a:t>
            </a:r>
          </a:p>
          <a:p>
            <a:endParaRPr lang="en-GB"/>
          </a:p>
        </p:txBody>
      </p:sp>
      <p:sp>
        <p:nvSpPr>
          <p:cNvPr id="4" name="Slide Number Placeholder 3">
            <a:extLst>
              <a:ext uri="{FF2B5EF4-FFF2-40B4-BE49-F238E27FC236}">
                <a16:creationId xmlns:a16="http://schemas.microsoft.com/office/drawing/2014/main" id="{7B6FBC34-422F-6269-2015-3391D91C53E0}"/>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33138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7868-FCF9-EDFC-B6E0-C6681BCC3123}"/>
              </a:ext>
            </a:extLst>
          </p:cNvPr>
          <p:cNvSpPr>
            <a:spLocks noGrp="1"/>
          </p:cNvSpPr>
          <p:nvPr>
            <p:ph type="title"/>
          </p:nvPr>
        </p:nvSpPr>
        <p:spPr/>
        <p:txBody>
          <a:bodyPr/>
          <a:lstStyle/>
          <a:p>
            <a:r>
              <a:rPr lang="en-GB"/>
              <a:t>Associating DFSPs with Proxies (2)</a:t>
            </a:r>
          </a:p>
        </p:txBody>
      </p:sp>
      <p:sp>
        <p:nvSpPr>
          <p:cNvPr id="3" name="Content Placeholder 2">
            <a:extLst>
              <a:ext uri="{FF2B5EF4-FFF2-40B4-BE49-F238E27FC236}">
                <a16:creationId xmlns:a16="http://schemas.microsoft.com/office/drawing/2014/main" id="{9FA8C5A5-F2C0-514E-C4B0-97EBE81A8A1A}"/>
              </a:ext>
            </a:extLst>
          </p:cNvPr>
          <p:cNvSpPr>
            <a:spLocks noGrp="1"/>
          </p:cNvSpPr>
          <p:nvPr>
            <p:ph idx="1"/>
          </p:nvPr>
        </p:nvSpPr>
        <p:spPr/>
        <p:txBody>
          <a:bodyPr/>
          <a:lstStyle/>
          <a:p>
            <a:r>
              <a:rPr lang="en-GB"/>
              <a:t>When a switch receives a message from a proxy, it checks the list of associations to see if the originator of the message (as defined by the last entry in the </a:t>
            </a:r>
            <a:r>
              <a:rPr lang="en-GB" i="1"/>
              <a:t>X-Forwarded-For</a:t>
            </a:r>
            <a:r>
              <a:rPr lang="en-GB"/>
              <a:t> parameter in the header) is registered against the proxy which was the immediate source of the message.</a:t>
            </a:r>
          </a:p>
          <a:p>
            <a:r>
              <a:rPr lang="en-GB"/>
              <a:t>If it isn’t registered, the switch stores the association for future use.</a:t>
            </a:r>
          </a:p>
        </p:txBody>
      </p:sp>
      <p:sp>
        <p:nvSpPr>
          <p:cNvPr id="4" name="Slide Number Placeholder 3">
            <a:extLst>
              <a:ext uri="{FF2B5EF4-FFF2-40B4-BE49-F238E27FC236}">
                <a16:creationId xmlns:a16="http://schemas.microsoft.com/office/drawing/2014/main" id="{ED19B31B-577F-32E1-2E3E-3C16C27D474D}"/>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21987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8028-291B-D0D3-5799-C91F5AC86C30}"/>
              </a:ext>
            </a:extLst>
          </p:cNvPr>
          <p:cNvSpPr>
            <a:spLocks noGrp="1"/>
          </p:cNvSpPr>
          <p:nvPr>
            <p:ph type="title"/>
          </p:nvPr>
        </p:nvSpPr>
        <p:spPr/>
        <p:txBody>
          <a:bodyPr/>
          <a:lstStyle/>
          <a:p>
            <a:r>
              <a:rPr lang="en-GB"/>
              <a:t>Non-repudiation</a:t>
            </a:r>
          </a:p>
        </p:txBody>
      </p:sp>
      <p:sp>
        <p:nvSpPr>
          <p:cNvPr id="3" name="Text Placeholder 2">
            <a:extLst>
              <a:ext uri="{FF2B5EF4-FFF2-40B4-BE49-F238E27FC236}">
                <a16:creationId xmlns:a16="http://schemas.microsoft.com/office/drawing/2014/main" id="{E7C1DEB1-9A66-E27E-4456-A2E01F3D684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5A011A0-3B8D-43CB-397F-5A7E544B4E9A}"/>
              </a:ext>
            </a:extLst>
          </p:cNvPr>
          <p:cNvSpPr>
            <a:spLocks noGrp="1"/>
          </p:cNvSpPr>
          <p:nvPr>
            <p:ph type="sldNum" sz="quarter" idx="12"/>
          </p:nvPr>
        </p:nvSpPr>
        <p:spPr/>
        <p:txBody>
          <a:bodyPr/>
          <a:lstStyle/>
          <a:p>
            <a:fld id="{20AF9D7A-5BEE-9245-944A-197F51D542D9}" type="slidenum">
              <a:rPr lang="en-US" smtClean="0"/>
              <a:t>13</a:t>
            </a:fld>
            <a:endParaRPr lang="en-US"/>
          </a:p>
        </p:txBody>
      </p:sp>
    </p:spTree>
    <p:extLst>
      <p:ext uri="{BB962C8B-B14F-4D97-AF65-F5344CB8AC3E}">
        <p14:creationId xmlns:p14="http://schemas.microsoft.com/office/powerpoint/2010/main" val="127370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0D2E-1DE1-8CF5-BCA2-69DDB218D312}"/>
              </a:ext>
            </a:extLst>
          </p:cNvPr>
          <p:cNvSpPr>
            <a:spLocks noGrp="1"/>
          </p:cNvSpPr>
          <p:nvPr>
            <p:ph type="title"/>
          </p:nvPr>
        </p:nvSpPr>
        <p:spPr/>
        <p:txBody>
          <a:bodyPr/>
          <a:lstStyle/>
          <a:p>
            <a:r>
              <a:rPr lang="en-GB"/>
              <a:t>Point 3: non-repudiation</a:t>
            </a:r>
          </a:p>
        </p:txBody>
      </p:sp>
      <p:sp>
        <p:nvSpPr>
          <p:cNvPr id="3" name="Content Placeholder 2">
            <a:extLst>
              <a:ext uri="{FF2B5EF4-FFF2-40B4-BE49-F238E27FC236}">
                <a16:creationId xmlns:a16="http://schemas.microsoft.com/office/drawing/2014/main" id="{71F7F7C3-FEF2-F7DA-2060-81D775F9E0D3}"/>
              </a:ext>
            </a:extLst>
          </p:cNvPr>
          <p:cNvSpPr>
            <a:spLocks noGrp="1"/>
          </p:cNvSpPr>
          <p:nvPr>
            <p:ph idx="1"/>
          </p:nvPr>
        </p:nvSpPr>
        <p:spPr/>
        <p:txBody>
          <a:bodyPr/>
          <a:lstStyle/>
          <a:p>
            <a:r>
              <a:rPr lang="en-GB"/>
              <a:t>The non-repudiation signature covers the originating and destination DFSPs</a:t>
            </a:r>
          </a:p>
          <a:p>
            <a:pPr lvl="1"/>
            <a:r>
              <a:rPr lang="en-GB"/>
              <a:t>In the FSPIOP-Source and FSPIOP-Destination parameters in the header.</a:t>
            </a:r>
          </a:p>
          <a:p>
            <a:r>
              <a:rPr lang="en-GB"/>
              <a:t>We’ve so far failed to grasp the nettle of signatures over parts of the message.</a:t>
            </a:r>
          </a:p>
          <a:p>
            <a:r>
              <a:rPr lang="en-GB"/>
              <a:t>So we’d like to avoid this if possible.</a:t>
            </a:r>
          </a:p>
        </p:txBody>
      </p:sp>
      <p:sp>
        <p:nvSpPr>
          <p:cNvPr id="4" name="Slide Number Placeholder 3">
            <a:extLst>
              <a:ext uri="{FF2B5EF4-FFF2-40B4-BE49-F238E27FC236}">
                <a16:creationId xmlns:a16="http://schemas.microsoft.com/office/drawing/2014/main" id="{8159D939-0A2F-0BEA-790D-78176E83D862}"/>
              </a:ext>
            </a:extLst>
          </p:cNvPr>
          <p:cNvSpPr>
            <a:spLocks noGrp="1"/>
          </p:cNvSpPr>
          <p:nvPr>
            <p:ph type="sldNum" sz="quarter" idx="12"/>
          </p:nvPr>
        </p:nvSpPr>
        <p:spPr/>
        <p:txBody>
          <a:bodyPr/>
          <a:lstStyle/>
          <a:p>
            <a:fld id="{20AF9D7A-5BEE-9245-944A-197F51D542D9}" type="slidenum">
              <a:rPr lang="en-US" smtClean="0"/>
              <a:t>14</a:t>
            </a:fld>
            <a:endParaRPr lang="en-US"/>
          </a:p>
        </p:txBody>
      </p:sp>
    </p:spTree>
    <p:extLst>
      <p:ext uri="{BB962C8B-B14F-4D97-AF65-F5344CB8AC3E}">
        <p14:creationId xmlns:p14="http://schemas.microsoft.com/office/powerpoint/2010/main" val="2184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8028-291B-D0D3-5799-C91F5AC86C30}"/>
              </a:ext>
            </a:extLst>
          </p:cNvPr>
          <p:cNvSpPr>
            <a:spLocks noGrp="1"/>
          </p:cNvSpPr>
          <p:nvPr>
            <p:ph type="title"/>
          </p:nvPr>
        </p:nvSpPr>
        <p:spPr/>
        <p:txBody>
          <a:bodyPr/>
          <a:lstStyle/>
          <a:p>
            <a:r>
              <a:rPr lang="en-GB"/>
              <a:t>Re-routing messages</a:t>
            </a:r>
          </a:p>
        </p:txBody>
      </p:sp>
      <p:sp>
        <p:nvSpPr>
          <p:cNvPr id="3" name="Text Placeholder 2">
            <a:extLst>
              <a:ext uri="{FF2B5EF4-FFF2-40B4-BE49-F238E27FC236}">
                <a16:creationId xmlns:a16="http://schemas.microsoft.com/office/drawing/2014/main" id="{E7C1DEB1-9A66-E27E-4456-A2E01F3D684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5A011A0-3B8D-43CB-397F-5A7E544B4E9A}"/>
              </a:ext>
            </a:extLst>
          </p:cNvPr>
          <p:cNvSpPr>
            <a:spLocks noGrp="1"/>
          </p:cNvSpPr>
          <p:nvPr>
            <p:ph type="sldNum" sz="quarter" idx="12"/>
          </p:nvPr>
        </p:nvSpPr>
        <p:spPr/>
        <p:txBody>
          <a:bodyPr/>
          <a:lstStyle/>
          <a:p>
            <a:fld id="{20AF9D7A-5BEE-9245-944A-197F51D542D9}" type="slidenum">
              <a:rPr lang="en-US" smtClean="0"/>
              <a:t>15</a:t>
            </a:fld>
            <a:endParaRPr lang="en-US"/>
          </a:p>
        </p:txBody>
      </p:sp>
    </p:spTree>
    <p:extLst>
      <p:ext uri="{BB962C8B-B14F-4D97-AF65-F5344CB8AC3E}">
        <p14:creationId xmlns:p14="http://schemas.microsoft.com/office/powerpoint/2010/main" val="59979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7AD0-2B26-F0BD-1C10-1C75CE1F50A9}"/>
              </a:ext>
            </a:extLst>
          </p:cNvPr>
          <p:cNvSpPr>
            <a:spLocks noGrp="1"/>
          </p:cNvSpPr>
          <p:nvPr>
            <p:ph type="title"/>
          </p:nvPr>
        </p:nvSpPr>
        <p:spPr/>
        <p:txBody>
          <a:bodyPr/>
          <a:lstStyle/>
          <a:p>
            <a:r>
              <a:rPr lang="en-GB"/>
              <a:t>Re-routing messages</a:t>
            </a:r>
          </a:p>
        </p:txBody>
      </p:sp>
      <p:sp>
        <p:nvSpPr>
          <p:cNvPr id="3" name="Content Placeholder 2">
            <a:extLst>
              <a:ext uri="{FF2B5EF4-FFF2-40B4-BE49-F238E27FC236}">
                <a16:creationId xmlns:a16="http://schemas.microsoft.com/office/drawing/2014/main" id="{2B99BA4A-C87A-E60F-38A3-451D6925DAD7}"/>
              </a:ext>
            </a:extLst>
          </p:cNvPr>
          <p:cNvSpPr>
            <a:spLocks noGrp="1"/>
          </p:cNvSpPr>
          <p:nvPr>
            <p:ph idx="1"/>
          </p:nvPr>
        </p:nvSpPr>
        <p:spPr/>
        <p:txBody>
          <a:bodyPr>
            <a:normAutofit fontScale="92500" lnSpcReduction="20000"/>
          </a:bodyPr>
          <a:lstStyle/>
          <a:p>
            <a:pPr marL="0" indent="0">
              <a:buNone/>
            </a:pPr>
            <a:r>
              <a:rPr lang="en-GB"/>
              <a:t>When a switch comes to forward a message:</a:t>
            </a:r>
          </a:p>
          <a:p>
            <a:r>
              <a:rPr lang="en-GB"/>
              <a:t>If the FSPIOP-Destination parameter refers to a DFSP in the switch’s scheme, it forwards the message there.</a:t>
            </a:r>
          </a:p>
          <a:p>
            <a:r>
              <a:rPr lang="en-GB"/>
              <a:t>Otherwise, it looks up the proxy which stands for the DFSP and forwards the message there.</a:t>
            </a:r>
          </a:p>
          <a:p>
            <a:pPr lvl="1"/>
            <a:r>
              <a:rPr lang="en-GB"/>
              <a:t>This means: to the entry in the participant end-point dataset for the Proxy and the original endpoint type.</a:t>
            </a:r>
          </a:p>
          <a:p>
            <a:r>
              <a:rPr lang="en-GB"/>
              <a:t>If there is no proxy for the DFSP (circumstances TBD), then it searches the network of proxies for the DFSP.</a:t>
            </a:r>
          </a:p>
          <a:p>
            <a:r>
              <a:rPr lang="en-GB"/>
              <a:t>If not found, error.</a:t>
            </a:r>
          </a:p>
          <a:p>
            <a:endParaRPr lang="en-GB"/>
          </a:p>
          <a:p>
            <a:r>
              <a:rPr lang="en-GB"/>
              <a:t>Every DFSP for which a GET /parties has been called will have an association with a proxy.</a:t>
            </a:r>
          </a:p>
          <a:p>
            <a:r>
              <a:rPr lang="en-GB"/>
              <a:t>No changes to the non-repudiation signature are required.</a:t>
            </a:r>
          </a:p>
        </p:txBody>
      </p:sp>
      <p:sp>
        <p:nvSpPr>
          <p:cNvPr id="4" name="Slide Number Placeholder 3">
            <a:extLst>
              <a:ext uri="{FF2B5EF4-FFF2-40B4-BE49-F238E27FC236}">
                <a16:creationId xmlns:a16="http://schemas.microsoft.com/office/drawing/2014/main" id="{17B8406B-AFEA-6969-F922-02325088D3CB}"/>
              </a:ext>
            </a:extLst>
          </p:cNvPr>
          <p:cNvSpPr>
            <a:spLocks noGrp="1"/>
          </p:cNvSpPr>
          <p:nvPr>
            <p:ph type="sldNum" sz="quarter" idx="12"/>
          </p:nvPr>
        </p:nvSpPr>
        <p:spPr/>
        <p:txBody>
          <a:bodyPr/>
          <a:lstStyle/>
          <a:p>
            <a:fld id="{20AF9D7A-5BEE-9245-944A-197F51D542D9}" type="slidenum">
              <a:rPr lang="en-US" smtClean="0"/>
              <a:t>16</a:t>
            </a:fld>
            <a:endParaRPr lang="en-US"/>
          </a:p>
        </p:txBody>
      </p:sp>
    </p:spTree>
    <p:extLst>
      <p:ext uri="{BB962C8B-B14F-4D97-AF65-F5344CB8AC3E}">
        <p14:creationId xmlns:p14="http://schemas.microsoft.com/office/powerpoint/2010/main" val="360626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8028-291B-D0D3-5799-C91F5AC86C30}"/>
              </a:ext>
            </a:extLst>
          </p:cNvPr>
          <p:cNvSpPr>
            <a:spLocks noGrp="1"/>
          </p:cNvSpPr>
          <p:nvPr>
            <p:ph type="title"/>
          </p:nvPr>
        </p:nvSpPr>
        <p:spPr/>
        <p:txBody>
          <a:bodyPr/>
          <a:lstStyle/>
          <a:p>
            <a:r>
              <a:rPr lang="en-GB"/>
              <a:t>Searching across schemes</a:t>
            </a:r>
          </a:p>
        </p:txBody>
      </p:sp>
      <p:sp>
        <p:nvSpPr>
          <p:cNvPr id="3" name="Text Placeholder 2">
            <a:extLst>
              <a:ext uri="{FF2B5EF4-FFF2-40B4-BE49-F238E27FC236}">
                <a16:creationId xmlns:a16="http://schemas.microsoft.com/office/drawing/2014/main" id="{E7C1DEB1-9A66-E27E-4456-A2E01F3D684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5A011A0-3B8D-43CB-397F-5A7E544B4E9A}"/>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113229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952-AE4F-6BD9-A3AB-479B527903F9}"/>
              </a:ext>
            </a:extLst>
          </p:cNvPr>
          <p:cNvSpPr>
            <a:spLocks noGrp="1"/>
          </p:cNvSpPr>
          <p:nvPr>
            <p:ph type="title"/>
          </p:nvPr>
        </p:nvSpPr>
        <p:spPr/>
        <p:txBody>
          <a:bodyPr/>
          <a:lstStyle/>
          <a:p>
            <a:r>
              <a:rPr lang="en-GB"/>
              <a:t>Searching across schemes</a:t>
            </a:r>
          </a:p>
        </p:txBody>
      </p:sp>
      <p:sp>
        <p:nvSpPr>
          <p:cNvPr id="3" name="Content Placeholder 2">
            <a:extLst>
              <a:ext uri="{FF2B5EF4-FFF2-40B4-BE49-F238E27FC236}">
                <a16:creationId xmlns:a16="http://schemas.microsoft.com/office/drawing/2014/main" id="{E490CDFE-E1AB-7CEA-DD18-12489F1DD007}"/>
              </a:ext>
            </a:extLst>
          </p:cNvPr>
          <p:cNvSpPr>
            <a:spLocks noGrp="1"/>
          </p:cNvSpPr>
          <p:nvPr>
            <p:ph idx="1"/>
          </p:nvPr>
        </p:nvSpPr>
        <p:spPr/>
        <p:txBody>
          <a:bodyPr/>
          <a:lstStyle/>
          <a:p>
            <a:r>
              <a:rPr lang="en-GB"/>
              <a:t>If a DFSP asks for a set of FXPs via the </a:t>
            </a:r>
            <a:r>
              <a:rPr lang="en-GB" b="1"/>
              <a:t>GET /services/FXP </a:t>
            </a:r>
            <a:r>
              <a:rPr lang="en-GB"/>
              <a:t>endpoint, that search should be across the whole ecosystem.</a:t>
            </a:r>
          </a:p>
          <a:p>
            <a:r>
              <a:rPr lang="en-GB"/>
              <a:t>Switches should map the FXPs returned from proxies against the proxy for later use.</a:t>
            </a:r>
          </a:p>
          <a:p>
            <a:r>
              <a:rPr lang="en-GB"/>
              <a:t>This is also a fall-back function if a switch does not have a proxy mapping for a DFSP which is not one of its participants.</a:t>
            </a:r>
          </a:p>
          <a:p>
            <a:r>
              <a:rPr lang="en-GB"/>
              <a:t>This may be true for other searches as well:</a:t>
            </a:r>
          </a:p>
          <a:p>
            <a:pPr lvl="1"/>
            <a:r>
              <a:rPr lang="en-GB"/>
              <a:t>For instance, we might want allow a PISP to act for a customer of any DFSP in a multi-scheme ecosystem.</a:t>
            </a:r>
          </a:p>
        </p:txBody>
      </p:sp>
      <p:sp>
        <p:nvSpPr>
          <p:cNvPr id="4" name="Slide Number Placeholder 3">
            <a:extLst>
              <a:ext uri="{FF2B5EF4-FFF2-40B4-BE49-F238E27FC236}">
                <a16:creationId xmlns:a16="http://schemas.microsoft.com/office/drawing/2014/main" id="{20071B6B-32A0-8724-3C62-29FC52E3125B}"/>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38507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A09F-D82D-0B7F-DA29-CD51FD55D037}"/>
              </a:ext>
            </a:extLst>
          </p:cNvPr>
          <p:cNvSpPr>
            <a:spLocks noGrp="1"/>
          </p:cNvSpPr>
          <p:nvPr>
            <p:ph type="title"/>
          </p:nvPr>
        </p:nvSpPr>
        <p:spPr/>
        <p:txBody>
          <a:bodyPr/>
          <a:lstStyle/>
          <a:p>
            <a:r>
              <a:rPr lang="en-GB"/>
              <a:t>A DFSP look-up function</a:t>
            </a:r>
          </a:p>
        </p:txBody>
      </p:sp>
      <p:sp>
        <p:nvSpPr>
          <p:cNvPr id="3" name="Content Placeholder 2">
            <a:extLst>
              <a:ext uri="{FF2B5EF4-FFF2-40B4-BE49-F238E27FC236}">
                <a16:creationId xmlns:a16="http://schemas.microsoft.com/office/drawing/2014/main" id="{AD4F3F00-4652-C010-D927-DD88799401F9}"/>
              </a:ext>
            </a:extLst>
          </p:cNvPr>
          <p:cNvSpPr>
            <a:spLocks noGrp="1"/>
          </p:cNvSpPr>
          <p:nvPr>
            <p:ph idx="1"/>
          </p:nvPr>
        </p:nvSpPr>
        <p:spPr/>
        <p:txBody>
          <a:bodyPr/>
          <a:lstStyle/>
          <a:p>
            <a:pPr marL="0" indent="0">
              <a:buNone/>
            </a:pPr>
            <a:r>
              <a:rPr lang="en-GB"/>
              <a:t>This story needs to address two use cases:</a:t>
            </a:r>
          </a:p>
          <a:p>
            <a:pPr marL="914400" indent="-914400">
              <a:buFont typeface="+mj-lt"/>
              <a:buAutoNum type="arabicPeriod"/>
            </a:pPr>
            <a:r>
              <a:rPr lang="en-GB"/>
              <a:t>The ID of the destination DFSP is known, but it is not a member of the local scheme </a:t>
            </a:r>
            <a:r>
              <a:rPr lang="en-GB" sz="4800" i="1"/>
              <a:t>(as tested by: does its FSP ID appear in the list of local participants?) </a:t>
            </a:r>
            <a:r>
              <a:rPr lang="en-GB"/>
              <a:t>and there is no proxy association for it.</a:t>
            </a:r>
          </a:p>
          <a:p>
            <a:pPr marL="914400" indent="-914400">
              <a:buFont typeface="+mj-lt"/>
              <a:buAutoNum type="arabicPeriod"/>
            </a:pPr>
            <a:r>
              <a:rPr lang="en-GB"/>
              <a:t>The ID of the destination DFSP is not known, but the DFSP is known not to be a member of the local scheme </a:t>
            </a:r>
            <a:r>
              <a:rPr lang="en-GB" sz="4800" i="1"/>
              <a:t>(e.g. it is an address resolution call and the appropriate oracle has returned a NOT FOUND)</a:t>
            </a:r>
            <a:r>
              <a:rPr lang="en-GB"/>
              <a:t>.</a:t>
            </a:r>
          </a:p>
          <a:p>
            <a:endParaRPr lang="en-GB"/>
          </a:p>
        </p:txBody>
      </p:sp>
      <p:sp>
        <p:nvSpPr>
          <p:cNvPr id="4" name="Slide Number Placeholder 3">
            <a:extLst>
              <a:ext uri="{FF2B5EF4-FFF2-40B4-BE49-F238E27FC236}">
                <a16:creationId xmlns:a16="http://schemas.microsoft.com/office/drawing/2014/main" id="{E2B7FF86-38CD-5ACF-0BF2-737804E63C72}"/>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96809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Objective </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a:t>To define the scope the changes required in order for </a:t>
            </a:r>
            <a:r>
              <a:rPr lang="en-US" err="1"/>
              <a:t>Mojaloop</a:t>
            </a:r>
            <a:r>
              <a:rPr lang="en-US"/>
              <a:t> to support inter-scheme or intra-scheme payments without requiring DFSPs to know which type of payment is being made.</a:t>
            </a:r>
          </a:p>
          <a:p>
            <a:pPr marL="0" indent="0">
              <a:buNone/>
            </a:pPr>
            <a:endParaRPr lang="en-US"/>
          </a:p>
          <a:p>
            <a:pPr marL="0" indent="0">
              <a:buNone/>
            </a:pPr>
            <a:r>
              <a:rPr lang="en-US"/>
              <a:t>Definition of an inter-scheme payment:</a:t>
            </a:r>
          </a:p>
          <a:p>
            <a:pPr lvl="1"/>
            <a:r>
              <a:rPr lang="en-US"/>
              <a:t>A payment where the debtor DFSP and the creditor DFSP are in different schemes.</a:t>
            </a:r>
          </a:p>
          <a:p>
            <a:pPr lvl="1"/>
            <a:r>
              <a:rPr lang="en-US"/>
              <a:t>It should not be a requirement that both schemes are </a:t>
            </a:r>
            <a:r>
              <a:rPr lang="en-US" err="1"/>
              <a:t>Mojaloop</a:t>
            </a:r>
            <a:r>
              <a:rPr lang="en-US"/>
              <a:t> schemes, although we assume for examples that they are.</a:t>
            </a:r>
          </a:p>
          <a:p>
            <a:pPr lvl="2"/>
            <a:r>
              <a:rPr lang="en-US"/>
              <a:t>This will have consequences, which need analysis, for the entry requirements we would place on non-</a:t>
            </a:r>
            <a:r>
              <a:rPr lang="en-US" err="1"/>
              <a:t>Mojaloop</a:t>
            </a:r>
            <a:r>
              <a:rPr lang="en-US"/>
              <a:t> schemes joining a </a:t>
            </a:r>
            <a:r>
              <a:rPr lang="en-US" err="1"/>
              <a:t>Mojaloop</a:t>
            </a:r>
            <a:r>
              <a:rPr lang="en-US"/>
              <a:t> </a:t>
            </a:r>
            <a:r>
              <a:rPr lang="en-US" err="1"/>
              <a:t>interscheme</a:t>
            </a:r>
            <a:r>
              <a:rPr lang="en-US"/>
              <a:t>.</a:t>
            </a:r>
          </a:p>
          <a:p>
            <a:pPr lvl="1"/>
            <a:r>
              <a:rPr lang="en-US"/>
              <a:t>An inter-scheme payment may or may not require currency conversion.</a:t>
            </a:r>
          </a:p>
          <a:p>
            <a:endParaRPr lang="en-US"/>
          </a:p>
          <a:p>
            <a:endParaRPr lang="en-US"/>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5612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03EA-E8AC-D572-8CA4-CD007EF140DB}"/>
              </a:ext>
            </a:extLst>
          </p:cNvPr>
          <p:cNvSpPr>
            <a:spLocks noGrp="1"/>
          </p:cNvSpPr>
          <p:nvPr>
            <p:ph type="title"/>
          </p:nvPr>
        </p:nvSpPr>
        <p:spPr/>
        <p:txBody>
          <a:bodyPr/>
          <a:lstStyle/>
          <a:p>
            <a:r>
              <a:rPr lang="en-GB"/>
              <a:t>Characteristics of the function (1)</a:t>
            </a:r>
          </a:p>
        </p:txBody>
      </p:sp>
      <p:sp>
        <p:nvSpPr>
          <p:cNvPr id="3" name="Content Placeholder 2">
            <a:extLst>
              <a:ext uri="{FF2B5EF4-FFF2-40B4-BE49-F238E27FC236}">
                <a16:creationId xmlns:a16="http://schemas.microsoft.com/office/drawing/2014/main" id="{10FC4FFF-833D-C995-18C4-7F481356D03A}"/>
              </a:ext>
            </a:extLst>
          </p:cNvPr>
          <p:cNvSpPr>
            <a:spLocks noGrp="1"/>
          </p:cNvSpPr>
          <p:nvPr>
            <p:ph idx="1"/>
          </p:nvPr>
        </p:nvSpPr>
        <p:spPr/>
        <p:txBody>
          <a:bodyPr>
            <a:normAutofit/>
          </a:bodyPr>
          <a:lstStyle/>
          <a:p>
            <a:r>
              <a:rPr lang="en-GB"/>
              <a:t>When a message is received from a DFSP:</a:t>
            </a:r>
          </a:p>
          <a:p>
            <a:pPr marL="1828800" lvl="1" indent="-914400">
              <a:buFont typeface="+mj-lt"/>
              <a:buAutoNum type="arabicPeriod"/>
            </a:pPr>
            <a:r>
              <a:rPr lang="en-GB"/>
              <a:t>If the URI/FSP ID combination is not already the subject of a search, store:</a:t>
            </a:r>
          </a:p>
          <a:p>
            <a:pPr lvl="2"/>
            <a:r>
              <a:rPr lang="en-GB"/>
              <a:t>The URI of the message.</a:t>
            </a:r>
          </a:p>
          <a:p>
            <a:pPr lvl="2"/>
            <a:r>
              <a:rPr lang="en-GB"/>
              <a:t>The FSP ID of the eventual recipient of the message, if it is known.</a:t>
            </a:r>
          </a:p>
          <a:p>
            <a:pPr marL="1828800" lvl="1" indent="-914400">
              <a:buFont typeface="+mj-lt"/>
              <a:buAutoNum type="arabicPeriod"/>
            </a:pPr>
            <a:r>
              <a:rPr lang="en-GB"/>
              <a:t>Obtain a list of all the proxies attached to the scheme.</a:t>
            </a:r>
          </a:p>
          <a:p>
            <a:pPr marL="1828800" lvl="1" indent="-914400">
              <a:buFont typeface="+mj-lt"/>
              <a:buAutoNum type="arabicPeriod"/>
            </a:pPr>
            <a:r>
              <a:rPr lang="en-GB"/>
              <a:t>Forward a copy of the message received to all proxies in the list.</a:t>
            </a:r>
          </a:p>
          <a:p>
            <a:pPr lvl="2"/>
            <a:r>
              <a:rPr lang="en-GB"/>
              <a:t>If the message was received from a proxy, do not send the message to that proxy.</a:t>
            </a:r>
          </a:p>
          <a:p>
            <a:pPr marL="1828800" lvl="1" indent="-914400">
              <a:buFont typeface="+mj-lt"/>
              <a:buAutoNum type="arabicPeriod"/>
            </a:pPr>
            <a:r>
              <a:rPr lang="en-GB"/>
              <a:t>If the number of messages sent was non-zero, store the number of messages sent against the URI/FSP ID entry.</a:t>
            </a:r>
          </a:p>
          <a:p>
            <a:pPr marL="1828800" lvl="1" indent="-914400">
              <a:buFont typeface="+mj-lt"/>
              <a:buAutoNum type="arabicPeriod"/>
            </a:pPr>
            <a:r>
              <a:rPr lang="en-GB"/>
              <a:t>If the number of messages sent was zero, return an error 3201: </a:t>
            </a:r>
            <a:r>
              <a:rPr lang="en-GB" i="1"/>
              <a:t>Destination FSP Error</a:t>
            </a:r>
            <a:r>
              <a:rPr lang="en-GB"/>
              <a:t>.</a:t>
            </a:r>
          </a:p>
          <a:p>
            <a:endParaRPr lang="en-GB"/>
          </a:p>
        </p:txBody>
      </p:sp>
      <p:sp>
        <p:nvSpPr>
          <p:cNvPr id="4" name="Slide Number Placeholder 3">
            <a:extLst>
              <a:ext uri="{FF2B5EF4-FFF2-40B4-BE49-F238E27FC236}">
                <a16:creationId xmlns:a16="http://schemas.microsoft.com/office/drawing/2014/main" id="{B8AB8453-871F-621D-1459-167D404AA3AD}"/>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145991237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FC45-64A4-297C-4BEA-37AB3CAF45CC}"/>
              </a:ext>
            </a:extLst>
          </p:cNvPr>
          <p:cNvSpPr>
            <a:spLocks noGrp="1"/>
          </p:cNvSpPr>
          <p:nvPr>
            <p:ph type="title"/>
          </p:nvPr>
        </p:nvSpPr>
        <p:spPr/>
        <p:txBody>
          <a:bodyPr/>
          <a:lstStyle/>
          <a:p>
            <a:r>
              <a:rPr lang="en-GB"/>
              <a:t>Characteristics of the function (2)</a:t>
            </a:r>
          </a:p>
        </p:txBody>
      </p:sp>
      <p:sp>
        <p:nvSpPr>
          <p:cNvPr id="3" name="Content Placeholder 2">
            <a:extLst>
              <a:ext uri="{FF2B5EF4-FFF2-40B4-BE49-F238E27FC236}">
                <a16:creationId xmlns:a16="http://schemas.microsoft.com/office/drawing/2014/main" id="{C7B4448C-C367-7BAC-E9A0-4C9FA70B0CF3}"/>
              </a:ext>
            </a:extLst>
          </p:cNvPr>
          <p:cNvSpPr>
            <a:spLocks noGrp="1"/>
          </p:cNvSpPr>
          <p:nvPr>
            <p:ph idx="1"/>
          </p:nvPr>
        </p:nvSpPr>
        <p:spPr/>
        <p:txBody>
          <a:bodyPr>
            <a:normAutofit fontScale="92500" lnSpcReduction="20000"/>
          </a:bodyPr>
          <a:lstStyle/>
          <a:p>
            <a:pPr marL="0" indent="0">
              <a:buNone/>
            </a:pPr>
            <a:r>
              <a:rPr lang="en-GB"/>
              <a:t>When a message is received from a proxy :</a:t>
            </a:r>
          </a:p>
          <a:p>
            <a:r>
              <a:rPr lang="en-GB"/>
              <a:t>Search the list of searches for:</a:t>
            </a:r>
          </a:p>
          <a:p>
            <a:pPr lvl="1"/>
            <a:r>
              <a:rPr lang="en-GB" i="1"/>
              <a:t>Either</a:t>
            </a:r>
            <a:r>
              <a:rPr lang="en-GB"/>
              <a:t> a search with the DFSP and URI returned via the proxy.</a:t>
            </a:r>
          </a:p>
          <a:p>
            <a:pPr lvl="1"/>
            <a:r>
              <a:rPr lang="en-GB" i="1"/>
              <a:t>Or</a:t>
            </a:r>
            <a:r>
              <a:rPr lang="en-GB"/>
              <a:t> a search with a blank DFSP and the URI returned via the proxy.</a:t>
            </a:r>
          </a:p>
          <a:p>
            <a:r>
              <a:rPr lang="en-GB"/>
              <a:t>If neither is found:</a:t>
            </a:r>
          </a:p>
          <a:p>
            <a:pPr lvl="1"/>
            <a:r>
              <a:rPr lang="en-GB"/>
              <a:t>End.</a:t>
            </a:r>
          </a:p>
          <a:p>
            <a:r>
              <a:rPr lang="en-GB"/>
              <a:t>Decrement the counter created when the search was initiated.</a:t>
            </a:r>
          </a:p>
          <a:p>
            <a:r>
              <a:rPr lang="en-GB"/>
              <a:t>If the message returned is a 3201 error (DFSP not found):</a:t>
            </a:r>
          </a:p>
          <a:p>
            <a:pPr lvl="2"/>
            <a:r>
              <a:rPr lang="en-GB"/>
              <a:t>If the counter is now zero:</a:t>
            </a:r>
          </a:p>
          <a:p>
            <a:pPr lvl="3"/>
            <a:r>
              <a:rPr lang="en-GB"/>
              <a:t>Forward the message to the next destination.</a:t>
            </a:r>
          </a:p>
          <a:p>
            <a:pPr lvl="3"/>
            <a:r>
              <a:rPr lang="en-GB"/>
              <a:t>Remove the search from the list of searches.</a:t>
            </a:r>
          </a:p>
          <a:p>
            <a:pPr lvl="3"/>
            <a:r>
              <a:rPr lang="en-GB"/>
              <a:t>End.</a:t>
            </a:r>
          </a:p>
          <a:p>
            <a:r>
              <a:rPr lang="en-GB"/>
              <a:t>Otherwise (DFSP was found):</a:t>
            </a:r>
          </a:p>
          <a:p>
            <a:pPr lvl="1"/>
            <a:r>
              <a:rPr lang="en-GB"/>
              <a:t>Forward the message to the next destination.</a:t>
            </a:r>
          </a:p>
          <a:p>
            <a:pPr lvl="1"/>
            <a:r>
              <a:rPr lang="en-GB"/>
              <a:t>End.</a:t>
            </a:r>
          </a:p>
          <a:p>
            <a:endParaRPr lang="en-GB"/>
          </a:p>
        </p:txBody>
      </p:sp>
      <p:sp>
        <p:nvSpPr>
          <p:cNvPr id="4" name="Slide Number Placeholder 3">
            <a:extLst>
              <a:ext uri="{FF2B5EF4-FFF2-40B4-BE49-F238E27FC236}">
                <a16:creationId xmlns:a16="http://schemas.microsoft.com/office/drawing/2014/main" id="{D3748095-A4F4-7D70-42DB-0F65E490BE88}"/>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2611889693"/>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56B31C-655F-74EE-9DB4-E4EAB686487F}"/>
              </a:ext>
            </a:extLst>
          </p:cNvPr>
          <p:cNvSpPr>
            <a:spLocks noGrp="1"/>
          </p:cNvSpPr>
          <p:nvPr>
            <p:ph type="sldNum" sz="quarter" idx="12"/>
          </p:nvPr>
        </p:nvSpPr>
        <p:spPr/>
        <p:txBody>
          <a:bodyPr/>
          <a:lstStyle/>
          <a:p>
            <a:fld id="{20AF9D7A-5BEE-9245-944A-197F51D542D9}" type="slidenum">
              <a:rPr lang="en-US" smtClean="0"/>
              <a:t>22</a:t>
            </a:fld>
            <a:endParaRPr lang="en-US"/>
          </a:p>
        </p:txBody>
      </p:sp>
      <p:sp>
        <p:nvSpPr>
          <p:cNvPr id="3" name="Title 2">
            <a:extLst>
              <a:ext uri="{FF2B5EF4-FFF2-40B4-BE49-F238E27FC236}">
                <a16:creationId xmlns:a16="http://schemas.microsoft.com/office/drawing/2014/main" id="{E0795E7D-FE1B-621B-81FF-F8DD4B1403A7}"/>
              </a:ext>
            </a:extLst>
          </p:cNvPr>
          <p:cNvSpPr>
            <a:spLocks noGrp="1"/>
          </p:cNvSpPr>
          <p:nvPr>
            <p:ph type="title"/>
          </p:nvPr>
        </p:nvSpPr>
        <p:spPr/>
        <p:txBody>
          <a:bodyPr>
            <a:normAutofit fontScale="90000"/>
          </a:bodyPr>
          <a:lstStyle/>
          <a:p>
            <a:r>
              <a:rPr lang="en-GB"/>
              <a:t>On-demand Address Resolution: GET /parties</a:t>
            </a:r>
          </a:p>
        </p:txBody>
      </p:sp>
      <p:pic>
        <p:nvPicPr>
          <p:cNvPr id="5" name="Picture 4" descr="A diagram of a software process&#10;&#10;Description automatically generated">
            <a:extLst>
              <a:ext uri="{FF2B5EF4-FFF2-40B4-BE49-F238E27FC236}">
                <a16:creationId xmlns:a16="http://schemas.microsoft.com/office/drawing/2014/main" id="{8D3ECE3D-F874-83FF-C64F-37CD210F7B47}"/>
              </a:ext>
            </a:extLst>
          </p:cNvPr>
          <p:cNvPicPr>
            <a:picLocks noChangeAspect="1"/>
          </p:cNvPicPr>
          <p:nvPr/>
        </p:nvPicPr>
        <p:blipFill>
          <a:blip r:embed="rId3"/>
          <a:stretch>
            <a:fillRect/>
          </a:stretch>
        </p:blipFill>
        <p:spPr>
          <a:xfrm>
            <a:off x="5326061" y="2432798"/>
            <a:ext cx="13735049" cy="11143531"/>
          </a:xfrm>
          <a:prstGeom prst="rect">
            <a:avLst/>
          </a:prstGeom>
        </p:spPr>
      </p:pic>
    </p:spTree>
    <p:extLst>
      <p:ext uri="{BB962C8B-B14F-4D97-AF65-F5344CB8AC3E}">
        <p14:creationId xmlns:p14="http://schemas.microsoft.com/office/powerpoint/2010/main" val="346993039"/>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85CE21-0428-8B5A-FA57-7F1EE5967DB7}"/>
              </a:ext>
            </a:extLst>
          </p:cNvPr>
          <p:cNvSpPr>
            <a:spLocks noGrp="1"/>
          </p:cNvSpPr>
          <p:nvPr>
            <p:ph type="sldNum" sz="quarter" idx="12"/>
          </p:nvPr>
        </p:nvSpPr>
        <p:spPr/>
        <p:txBody>
          <a:bodyPr/>
          <a:lstStyle/>
          <a:p>
            <a:fld id="{20AF9D7A-5BEE-9245-944A-197F51D542D9}" type="slidenum">
              <a:rPr lang="en-US" smtClean="0"/>
              <a:t>23</a:t>
            </a:fld>
            <a:endParaRPr lang="en-US"/>
          </a:p>
        </p:txBody>
      </p:sp>
      <p:sp>
        <p:nvSpPr>
          <p:cNvPr id="3" name="Title 2">
            <a:extLst>
              <a:ext uri="{FF2B5EF4-FFF2-40B4-BE49-F238E27FC236}">
                <a16:creationId xmlns:a16="http://schemas.microsoft.com/office/drawing/2014/main" id="{9B58870E-4856-FCB4-7D70-43F774576C12}"/>
              </a:ext>
            </a:extLst>
          </p:cNvPr>
          <p:cNvSpPr>
            <a:spLocks noGrp="1"/>
          </p:cNvSpPr>
          <p:nvPr>
            <p:ph type="title"/>
          </p:nvPr>
        </p:nvSpPr>
        <p:spPr/>
        <p:txBody>
          <a:bodyPr>
            <a:normAutofit fontScale="90000"/>
          </a:bodyPr>
          <a:lstStyle/>
          <a:p>
            <a:r>
              <a:rPr lang="en-GB"/>
              <a:t>On-demand Address Resolution: PUT /parties</a:t>
            </a:r>
          </a:p>
        </p:txBody>
      </p:sp>
      <p:pic>
        <p:nvPicPr>
          <p:cNvPr id="5" name="Picture 4" descr="A diagram of a software process&#10;&#10;Description automatically generated">
            <a:extLst>
              <a:ext uri="{FF2B5EF4-FFF2-40B4-BE49-F238E27FC236}">
                <a16:creationId xmlns:a16="http://schemas.microsoft.com/office/drawing/2014/main" id="{0C1A1050-0462-5FCF-2C02-6CD4CC790B8F}"/>
              </a:ext>
            </a:extLst>
          </p:cNvPr>
          <p:cNvPicPr>
            <a:picLocks noChangeAspect="1"/>
          </p:cNvPicPr>
          <p:nvPr/>
        </p:nvPicPr>
        <p:blipFill>
          <a:blip r:embed="rId2"/>
          <a:stretch>
            <a:fillRect/>
          </a:stretch>
        </p:blipFill>
        <p:spPr>
          <a:xfrm>
            <a:off x="5706738" y="2066924"/>
            <a:ext cx="12973698" cy="11539823"/>
          </a:xfrm>
          <a:prstGeom prst="rect">
            <a:avLst/>
          </a:prstGeom>
        </p:spPr>
      </p:pic>
    </p:spTree>
    <p:extLst>
      <p:ext uri="{BB962C8B-B14F-4D97-AF65-F5344CB8AC3E}">
        <p14:creationId xmlns:p14="http://schemas.microsoft.com/office/powerpoint/2010/main" val="30451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6BA5-D8C2-FFC3-444F-FB35BF075AB5}"/>
              </a:ext>
            </a:extLst>
          </p:cNvPr>
          <p:cNvSpPr>
            <a:spLocks noGrp="1"/>
          </p:cNvSpPr>
          <p:nvPr>
            <p:ph type="title"/>
          </p:nvPr>
        </p:nvSpPr>
        <p:spPr/>
        <p:txBody>
          <a:bodyPr/>
          <a:lstStyle/>
          <a:p>
            <a:r>
              <a:rPr lang="en-GB"/>
              <a:t>Time-out management</a:t>
            </a:r>
          </a:p>
        </p:txBody>
      </p:sp>
      <p:sp>
        <p:nvSpPr>
          <p:cNvPr id="3" name="Text Placeholder 2">
            <a:extLst>
              <a:ext uri="{FF2B5EF4-FFF2-40B4-BE49-F238E27FC236}">
                <a16:creationId xmlns:a16="http://schemas.microsoft.com/office/drawing/2014/main" id="{D719ADA9-B34D-4DAE-6D2B-E5C9EAF1AFF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78FC453-CBE3-3C4A-B08F-1E1394152054}"/>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2326587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8264-3DAF-0BD3-9E2D-EA878D2CB584}"/>
              </a:ext>
            </a:extLst>
          </p:cNvPr>
          <p:cNvSpPr>
            <a:spLocks noGrp="1"/>
          </p:cNvSpPr>
          <p:nvPr>
            <p:ph type="title"/>
          </p:nvPr>
        </p:nvSpPr>
        <p:spPr/>
        <p:txBody>
          <a:bodyPr/>
          <a:lstStyle/>
          <a:p>
            <a:r>
              <a:rPr lang="en-GB"/>
              <a:t>Background</a:t>
            </a:r>
          </a:p>
        </p:txBody>
      </p:sp>
      <p:sp>
        <p:nvSpPr>
          <p:cNvPr id="3" name="Content Placeholder 2">
            <a:extLst>
              <a:ext uri="{FF2B5EF4-FFF2-40B4-BE49-F238E27FC236}">
                <a16:creationId xmlns:a16="http://schemas.microsoft.com/office/drawing/2014/main" id="{5E865860-1E24-7C2E-796D-DB5D617A4E5C}"/>
              </a:ext>
            </a:extLst>
          </p:cNvPr>
          <p:cNvSpPr>
            <a:spLocks noGrp="1"/>
          </p:cNvSpPr>
          <p:nvPr>
            <p:ph idx="1"/>
          </p:nvPr>
        </p:nvSpPr>
        <p:spPr/>
        <p:txBody>
          <a:bodyPr/>
          <a:lstStyle/>
          <a:p>
            <a:r>
              <a:rPr lang="en-GB"/>
              <a:t>We need to distinguish between two landscapes:</a:t>
            </a:r>
          </a:p>
          <a:p>
            <a:pPr lvl="1"/>
            <a:r>
              <a:rPr lang="en-GB"/>
              <a:t>Before the creditor DFSP has confirmed their acceptance of the payment.</a:t>
            </a:r>
          </a:p>
          <a:p>
            <a:pPr lvl="1"/>
            <a:r>
              <a:rPr lang="en-GB"/>
              <a:t>After the creditor DFSP has confirmed their acceptance of the payment.</a:t>
            </a:r>
          </a:p>
          <a:p>
            <a:r>
              <a:rPr lang="en-GB"/>
              <a:t>Before acceptance:</a:t>
            </a:r>
          </a:p>
          <a:p>
            <a:pPr lvl="1"/>
            <a:r>
              <a:rPr lang="en-GB"/>
              <a:t>We need to support time-outs at the last current point in the chain of messages.</a:t>
            </a:r>
          </a:p>
          <a:p>
            <a:pPr lvl="1"/>
            <a:r>
              <a:rPr lang="en-GB"/>
              <a:t>When this point moves, the time-out evaluation point moves with it.</a:t>
            </a:r>
          </a:p>
          <a:p>
            <a:r>
              <a:rPr lang="en-GB"/>
              <a:t>After acceptance:</a:t>
            </a:r>
          </a:p>
          <a:p>
            <a:pPr lvl="1"/>
            <a:r>
              <a:rPr lang="en-GB"/>
              <a:t>The payment is irrevocable.</a:t>
            </a:r>
          </a:p>
          <a:p>
            <a:pPr lvl="1"/>
            <a:r>
              <a:rPr lang="en-GB"/>
              <a:t>If messages are held up, they are retried until they get through.</a:t>
            </a:r>
          </a:p>
        </p:txBody>
      </p:sp>
      <p:sp>
        <p:nvSpPr>
          <p:cNvPr id="4" name="Slide Number Placeholder 3">
            <a:extLst>
              <a:ext uri="{FF2B5EF4-FFF2-40B4-BE49-F238E27FC236}">
                <a16:creationId xmlns:a16="http://schemas.microsoft.com/office/drawing/2014/main" id="{F48F223E-970B-79FE-90CE-8FD0E57377C0}"/>
              </a:ext>
            </a:extLst>
          </p:cNvPr>
          <p:cNvSpPr>
            <a:spLocks noGrp="1"/>
          </p:cNvSpPr>
          <p:nvPr>
            <p:ph type="sldNum" sz="quarter" idx="12"/>
          </p:nvPr>
        </p:nvSpPr>
        <p:spPr/>
        <p:txBody>
          <a:bodyPr/>
          <a:lstStyle/>
          <a:p>
            <a:fld id="{20AF9D7A-5BEE-9245-944A-197F51D542D9}" type="slidenum">
              <a:rPr lang="en-US" smtClean="0"/>
              <a:t>25</a:t>
            </a:fld>
            <a:endParaRPr lang="en-US"/>
          </a:p>
        </p:txBody>
      </p:sp>
    </p:spTree>
    <p:extLst>
      <p:ext uri="{BB962C8B-B14F-4D97-AF65-F5344CB8AC3E}">
        <p14:creationId xmlns:p14="http://schemas.microsoft.com/office/powerpoint/2010/main" val="306016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63BD-3E58-964F-5C77-6956E3D23450}"/>
              </a:ext>
            </a:extLst>
          </p:cNvPr>
          <p:cNvSpPr>
            <a:spLocks noGrp="1"/>
          </p:cNvSpPr>
          <p:nvPr>
            <p:ph type="title"/>
          </p:nvPr>
        </p:nvSpPr>
        <p:spPr/>
        <p:txBody>
          <a:bodyPr/>
          <a:lstStyle/>
          <a:p>
            <a:r>
              <a:rPr lang="en-GB"/>
              <a:t>The rule is:</a:t>
            </a:r>
          </a:p>
        </p:txBody>
      </p:sp>
      <p:sp>
        <p:nvSpPr>
          <p:cNvPr id="3" name="Content Placeholder 2">
            <a:extLst>
              <a:ext uri="{FF2B5EF4-FFF2-40B4-BE49-F238E27FC236}">
                <a16:creationId xmlns:a16="http://schemas.microsoft.com/office/drawing/2014/main" id="{D18F2BAC-7DFB-2464-34BB-1589CE54A1B7}"/>
              </a:ext>
            </a:extLst>
          </p:cNvPr>
          <p:cNvSpPr>
            <a:spLocks noGrp="1"/>
          </p:cNvSpPr>
          <p:nvPr>
            <p:ph idx="1"/>
          </p:nvPr>
        </p:nvSpPr>
        <p:spPr/>
        <p:txBody>
          <a:bodyPr/>
          <a:lstStyle/>
          <a:p>
            <a:pPr marL="1143000" indent="-1143000">
              <a:lnSpc>
                <a:spcPct val="115000"/>
              </a:lnSpc>
              <a:spcAft>
                <a:spcPts val="800"/>
              </a:spcAft>
              <a:buFont typeface="+mj-lt"/>
              <a:buAutoNum type="arabicPeriod"/>
            </a:pPr>
            <a:r>
              <a:rPr lang="en-GB" sz="6000" kern="100">
                <a:effectLst/>
                <a:latin typeface="Aptos" panose="020B0004020202020204" pitchFamily="34" charset="0"/>
                <a:ea typeface="Aptos" panose="020B0004020202020204" pitchFamily="34" charset="0"/>
                <a:cs typeface="Times New Roman" panose="02020603050405020304" pitchFamily="18" charset="0"/>
              </a:rPr>
              <a:t>When a switch receives a transfer execution request, it should implement time-out checking until it has forwarded the request to a proxy and received a 202 response from the proxy. On receipt of the 202 response, it should turn time-out checking off.</a:t>
            </a:r>
          </a:p>
          <a:p>
            <a:pPr marL="1143000" indent="-1143000">
              <a:lnSpc>
                <a:spcPct val="115000"/>
              </a:lnSpc>
              <a:spcAft>
                <a:spcPts val="800"/>
              </a:spcAft>
              <a:buFont typeface="+mj-lt"/>
              <a:buAutoNum type="arabicPeriod"/>
            </a:pPr>
            <a:r>
              <a:rPr lang="en-GB" sz="6000" kern="100">
                <a:effectLst/>
                <a:latin typeface="Aptos" panose="020B0004020202020204" pitchFamily="34" charset="0"/>
                <a:ea typeface="Aptos" panose="020B0004020202020204" pitchFamily="34" charset="0"/>
                <a:cs typeface="Times New Roman" panose="02020603050405020304" pitchFamily="18" charset="0"/>
              </a:rPr>
              <a:t>When a proxy receives a transfer execution request, it should implement time-out checking until it has forwarded the request to a switch and received a 202 response from the switch. On receipt of the 202 response, it should turn time-out checking off.</a:t>
            </a:r>
          </a:p>
          <a:p>
            <a:endParaRPr lang="en-GB"/>
          </a:p>
        </p:txBody>
      </p:sp>
      <p:sp>
        <p:nvSpPr>
          <p:cNvPr id="4" name="Slide Number Placeholder 3">
            <a:extLst>
              <a:ext uri="{FF2B5EF4-FFF2-40B4-BE49-F238E27FC236}">
                <a16:creationId xmlns:a16="http://schemas.microsoft.com/office/drawing/2014/main" id="{1A7DDCF6-1D88-7C66-4EC0-489358B0878A}"/>
              </a:ext>
            </a:extLst>
          </p:cNvPr>
          <p:cNvSpPr>
            <a:spLocks noGrp="1"/>
          </p:cNvSpPr>
          <p:nvPr>
            <p:ph type="sldNum" sz="quarter" idx="12"/>
          </p:nvPr>
        </p:nvSpPr>
        <p:spPr/>
        <p:txBody>
          <a:bodyPr/>
          <a:lstStyle/>
          <a:p>
            <a:fld id="{20AF9D7A-5BEE-9245-944A-197F51D542D9}" type="slidenum">
              <a:rPr lang="en-US" smtClean="0"/>
              <a:t>26</a:t>
            </a:fld>
            <a:endParaRPr lang="en-US"/>
          </a:p>
        </p:txBody>
      </p:sp>
    </p:spTree>
    <p:extLst>
      <p:ext uri="{BB962C8B-B14F-4D97-AF65-F5344CB8AC3E}">
        <p14:creationId xmlns:p14="http://schemas.microsoft.com/office/powerpoint/2010/main" val="3941334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Topology</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27</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19201540" y="1460042"/>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spTree>
    <p:extLst>
      <p:ext uri="{BB962C8B-B14F-4D97-AF65-F5344CB8AC3E}">
        <p14:creationId xmlns:p14="http://schemas.microsoft.com/office/powerpoint/2010/main" val="111023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Example </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a:t>A customer of the debtor DFSP wants to send 1000 KES to a customer of the creditor DFSP.</a:t>
            </a:r>
          </a:p>
          <a:p>
            <a:r>
              <a:rPr lang="en-US"/>
              <a:t>We exclude currency conversion, which is not relevant to the mechanics of the example.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28</a:t>
            </a:fld>
            <a:endParaRPr lang="en-US"/>
          </a:p>
        </p:txBody>
      </p:sp>
    </p:spTree>
    <p:extLst>
      <p:ext uri="{BB962C8B-B14F-4D97-AF65-F5344CB8AC3E}">
        <p14:creationId xmlns:p14="http://schemas.microsoft.com/office/powerpoint/2010/main" val="347686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Payment execution: prepare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29</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74DF80-F59E-8108-44F6-7971AF8F05F6}"/>
              </a:ext>
            </a:extLst>
          </p:cNvPr>
          <p:cNvCxnSpPr>
            <a:cxnSpLocks/>
            <a:stCxn id="12" idx="0"/>
            <a:endCxn id="29" idx="0"/>
          </p:cNvCxnSpPr>
          <p:nvPr/>
        </p:nvCxnSpPr>
        <p:spPr>
          <a:xfrm rot="16200000" flipH="1">
            <a:off x="8731998" y="2189782"/>
            <a:ext cx="2699671"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C213D-CCF8-A4AA-26E7-517BF6A45C93}"/>
              </a:ext>
            </a:extLst>
          </p:cNvPr>
          <p:cNvSpPr/>
          <p:nvPr/>
        </p:nvSpPr>
        <p:spPr>
          <a:xfrm>
            <a:off x="2614823"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25" name="Connector: Elbow 24">
            <a:extLst>
              <a:ext uri="{FF2B5EF4-FFF2-40B4-BE49-F238E27FC236}">
                <a16:creationId xmlns:a16="http://schemas.microsoft.com/office/drawing/2014/main" id="{4465F027-FE09-D8B5-5D47-5C502D458B18}"/>
              </a:ext>
            </a:extLst>
          </p:cNvPr>
          <p:cNvCxnSpPr>
            <a:cxnSpLocks/>
            <a:stCxn id="12" idx="4"/>
            <a:endCxn id="24" idx="3"/>
          </p:cNvCxnSpPr>
          <p:nvPr/>
        </p:nvCxnSpPr>
        <p:spPr>
          <a:xfrm rot="5400000">
            <a:off x="3682475" y="5817289"/>
            <a:ext cx="5483471" cy="3091747"/>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C60AA5F-4EC5-C7EE-F1EE-BFAF43C2AD06}"/>
              </a:ext>
            </a:extLst>
          </p:cNvPr>
          <p:cNvCxnSpPr>
            <a:cxnSpLocks/>
          </p:cNvCxnSpPr>
          <p:nvPr/>
        </p:nvCxnSpPr>
        <p:spPr>
          <a:xfrm flipV="1">
            <a:off x="5008247" y="3938963"/>
            <a:ext cx="1590733" cy="4395826"/>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2A07DC-EDC1-05AC-AD9D-8768F6D77058}"/>
              </a:ext>
            </a:extLst>
          </p:cNvPr>
          <p:cNvSpPr/>
          <p:nvPr/>
        </p:nvSpPr>
        <p:spPr>
          <a:xfrm>
            <a:off x="11061829" y="5651369"/>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1’s position account</a:t>
            </a:r>
          </a:p>
        </p:txBody>
      </p:sp>
      <p:sp>
        <p:nvSpPr>
          <p:cNvPr id="32" name="Rectangle 31">
            <a:extLst>
              <a:ext uri="{FF2B5EF4-FFF2-40B4-BE49-F238E27FC236}">
                <a16:creationId xmlns:a16="http://schemas.microsoft.com/office/drawing/2014/main" id="{C94865AF-E595-C6DF-FEDF-CF3ED9B903B6}"/>
              </a:ext>
            </a:extLst>
          </p:cNvPr>
          <p:cNvSpPr/>
          <p:nvPr/>
        </p:nvSpPr>
        <p:spPr>
          <a:xfrm>
            <a:off x="11061702" y="762282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2</a:t>
            </a:r>
          </a:p>
        </p:txBody>
      </p:sp>
      <p:sp>
        <p:nvSpPr>
          <p:cNvPr id="33" name="Rectangle 32">
            <a:extLst>
              <a:ext uri="{FF2B5EF4-FFF2-40B4-BE49-F238E27FC236}">
                <a16:creationId xmlns:a16="http://schemas.microsoft.com/office/drawing/2014/main" id="{F815F90A-835D-4822-2E39-DEC58F314B8D}"/>
              </a:ext>
            </a:extLst>
          </p:cNvPr>
          <p:cNvSpPr/>
          <p:nvPr/>
        </p:nvSpPr>
        <p:spPr>
          <a:xfrm>
            <a:off x="11061701"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34" name="Connector: Elbow 33">
            <a:extLst>
              <a:ext uri="{FF2B5EF4-FFF2-40B4-BE49-F238E27FC236}">
                <a16:creationId xmlns:a16="http://schemas.microsoft.com/office/drawing/2014/main" id="{9CA3C6D2-E027-BE87-802F-F369C83C6751}"/>
              </a:ext>
            </a:extLst>
          </p:cNvPr>
          <p:cNvCxnSpPr>
            <a:cxnSpLocks/>
            <a:stCxn id="29" idx="2"/>
            <a:endCxn id="32" idx="0"/>
          </p:cNvCxnSpPr>
          <p:nvPr/>
        </p:nvCxnSpPr>
        <p:spPr>
          <a:xfrm rot="5400000">
            <a:off x="11811150" y="7240387"/>
            <a:ext cx="764747" cy="127"/>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58C51FD-CBF9-64A1-F93D-2AA9D020120A}"/>
              </a:ext>
            </a:extLst>
          </p:cNvPr>
          <p:cNvCxnSpPr>
            <a:cxnSpLocks/>
            <a:stCxn id="32" idx="3"/>
            <a:endCxn id="13" idx="2"/>
          </p:cNvCxnSpPr>
          <p:nvPr/>
        </p:nvCxnSpPr>
        <p:spPr>
          <a:xfrm flipV="1">
            <a:off x="13325215" y="3786563"/>
            <a:ext cx="1568374" cy="4439615"/>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CB7A4D3-F7CB-08F7-2AEF-8D41743EB996}"/>
              </a:ext>
            </a:extLst>
          </p:cNvPr>
          <p:cNvCxnSpPr>
            <a:cxnSpLocks/>
            <a:stCxn id="13" idx="4"/>
            <a:endCxn id="33" idx="3"/>
          </p:cNvCxnSpPr>
          <p:nvPr/>
        </p:nvCxnSpPr>
        <p:spPr>
          <a:xfrm rot="5400000">
            <a:off x="12129418" y="5817223"/>
            <a:ext cx="5483471" cy="3091878"/>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F58BF20-319D-0227-A956-487C9B8E5A3E}"/>
              </a:ext>
            </a:extLst>
          </p:cNvPr>
          <p:cNvSpPr/>
          <p:nvPr/>
        </p:nvSpPr>
        <p:spPr>
          <a:xfrm>
            <a:off x="19508838"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2’s position account</a:t>
            </a:r>
          </a:p>
        </p:txBody>
      </p:sp>
      <p:sp>
        <p:nvSpPr>
          <p:cNvPr id="46" name="Rectangle 45">
            <a:extLst>
              <a:ext uri="{FF2B5EF4-FFF2-40B4-BE49-F238E27FC236}">
                <a16:creationId xmlns:a16="http://schemas.microsoft.com/office/drawing/2014/main" id="{10FCCA07-0707-2092-EC03-326E81FFCD9B}"/>
              </a:ext>
            </a:extLst>
          </p:cNvPr>
          <p:cNvSpPr/>
          <p:nvPr/>
        </p:nvSpPr>
        <p:spPr>
          <a:xfrm>
            <a:off x="19504349"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C-DFSP</a:t>
            </a:r>
          </a:p>
        </p:txBody>
      </p:sp>
      <p:cxnSp>
        <p:nvCxnSpPr>
          <p:cNvPr id="47" name="Connector: Elbow 46">
            <a:extLst>
              <a:ext uri="{FF2B5EF4-FFF2-40B4-BE49-F238E27FC236}">
                <a16:creationId xmlns:a16="http://schemas.microsoft.com/office/drawing/2014/main" id="{ECD09AF5-C6B2-8D0E-387A-46DB307F0DEB}"/>
              </a:ext>
            </a:extLst>
          </p:cNvPr>
          <p:cNvCxnSpPr>
            <a:cxnSpLocks/>
            <a:stCxn id="13" idx="0"/>
            <a:endCxn id="45" idx="0"/>
          </p:cNvCxnSpPr>
          <p:nvPr/>
        </p:nvCxnSpPr>
        <p:spPr>
          <a:xfrm rot="16200000" flipH="1">
            <a:off x="17179046" y="2189744"/>
            <a:ext cx="2699594"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C63F8BC-BFC6-16A0-6FC0-65C568276867}"/>
              </a:ext>
            </a:extLst>
          </p:cNvPr>
          <p:cNvCxnSpPr>
            <a:cxnSpLocks/>
            <a:stCxn id="45" idx="2"/>
            <a:endCxn id="46" idx="0"/>
          </p:cNvCxnSpPr>
          <p:nvPr/>
        </p:nvCxnSpPr>
        <p:spPr>
          <a:xfrm rot="5400000">
            <a:off x="20277834" y="7216273"/>
            <a:ext cx="721035" cy="4489"/>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79C56A6-8C6A-692A-886C-FE699345A73A}"/>
              </a:ext>
            </a:extLst>
          </p:cNvPr>
          <p:cNvCxnSpPr>
            <a:cxnSpLocks/>
            <a:stCxn id="46" idx="3"/>
            <a:endCxn id="11" idx="4"/>
          </p:cNvCxnSpPr>
          <p:nvPr/>
        </p:nvCxnSpPr>
        <p:spPr>
          <a:xfrm flipV="1">
            <a:off x="21767862" y="2946931"/>
            <a:ext cx="201790" cy="5235458"/>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BD86910-045F-BD8C-28DC-66860FD83CBC}"/>
              </a:ext>
            </a:extLst>
          </p:cNvPr>
          <p:cNvSpPr txBox="1"/>
          <p:nvPr/>
        </p:nvSpPr>
        <p:spPr>
          <a:xfrm>
            <a:off x="6454978" y="10175742"/>
            <a:ext cx="2563315" cy="461665"/>
          </a:xfrm>
          <a:prstGeom prst="rect">
            <a:avLst/>
          </a:prstGeom>
          <a:noFill/>
        </p:spPr>
        <p:txBody>
          <a:bodyPr wrap="square" rtlCol="0">
            <a:spAutoFit/>
          </a:bodyPr>
          <a:lstStyle/>
          <a:p>
            <a:pPr algn="ctr"/>
            <a:r>
              <a:rPr lang="en-GB" sz="2400"/>
              <a:t>202: Received</a:t>
            </a:r>
          </a:p>
        </p:txBody>
      </p:sp>
      <p:sp>
        <p:nvSpPr>
          <p:cNvPr id="58" name="TextBox 57">
            <a:extLst>
              <a:ext uri="{FF2B5EF4-FFF2-40B4-BE49-F238E27FC236}">
                <a16:creationId xmlns:a16="http://schemas.microsoft.com/office/drawing/2014/main" id="{F7AF7FF9-B816-DFB1-9588-D105066C1557}"/>
              </a:ext>
            </a:extLst>
          </p:cNvPr>
          <p:cNvSpPr txBox="1"/>
          <p:nvPr/>
        </p:nvSpPr>
        <p:spPr>
          <a:xfrm>
            <a:off x="4500597" y="3022542"/>
            <a:ext cx="2098383" cy="830997"/>
          </a:xfrm>
          <a:prstGeom prst="rect">
            <a:avLst/>
          </a:prstGeom>
          <a:noFill/>
        </p:spPr>
        <p:txBody>
          <a:bodyPr wrap="square" rtlCol="0">
            <a:spAutoFit/>
          </a:bodyPr>
          <a:lstStyle/>
          <a:p>
            <a:pPr algn="ctr"/>
            <a:r>
              <a:rPr lang="en-GB" sz="2400"/>
              <a:t>POST /transfers</a:t>
            </a:r>
          </a:p>
        </p:txBody>
      </p:sp>
      <p:sp>
        <p:nvSpPr>
          <p:cNvPr id="59" name="TextBox 58">
            <a:extLst>
              <a:ext uri="{FF2B5EF4-FFF2-40B4-BE49-F238E27FC236}">
                <a16:creationId xmlns:a16="http://schemas.microsoft.com/office/drawing/2014/main" id="{4AC04F59-4A14-46B4-C163-999AC825EAFE}"/>
              </a:ext>
            </a:extLst>
          </p:cNvPr>
          <p:cNvSpPr txBox="1"/>
          <p:nvPr/>
        </p:nvSpPr>
        <p:spPr>
          <a:xfrm>
            <a:off x="9384404" y="1875226"/>
            <a:ext cx="2098383" cy="830997"/>
          </a:xfrm>
          <a:prstGeom prst="rect">
            <a:avLst/>
          </a:prstGeom>
          <a:noFill/>
        </p:spPr>
        <p:txBody>
          <a:bodyPr wrap="square" rtlCol="0">
            <a:spAutoFit/>
          </a:bodyPr>
          <a:lstStyle/>
          <a:p>
            <a:pPr algn="ctr"/>
            <a:r>
              <a:rPr lang="en-GB" sz="2400"/>
              <a:t>POST /transfers</a:t>
            </a:r>
          </a:p>
        </p:txBody>
      </p:sp>
      <p:sp>
        <p:nvSpPr>
          <p:cNvPr id="60" name="TextBox 59">
            <a:extLst>
              <a:ext uri="{FF2B5EF4-FFF2-40B4-BE49-F238E27FC236}">
                <a16:creationId xmlns:a16="http://schemas.microsoft.com/office/drawing/2014/main" id="{6B9134C2-C1F7-B0B2-3E41-B0649F21ECEF}"/>
              </a:ext>
            </a:extLst>
          </p:cNvPr>
          <p:cNvSpPr txBox="1"/>
          <p:nvPr/>
        </p:nvSpPr>
        <p:spPr>
          <a:xfrm>
            <a:off x="13023597" y="2804701"/>
            <a:ext cx="2098383" cy="830997"/>
          </a:xfrm>
          <a:prstGeom prst="rect">
            <a:avLst/>
          </a:prstGeom>
          <a:noFill/>
        </p:spPr>
        <p:txBody>
          <a:bodyPr wrap="square" rtlCol="0">
            <a:spAutoFit/>
          </a:bodyPr>
          <a:lstStyle/>
          <a:p>
            <a:pPr algn="ctr"/>
            <a:r>
              <a:rPr lang="en-GB" sz="2400"/>
              <a:t>POST /transfers</a:t>
            </a:r>
          </a:p>
        </p:txBody>
      </p:sp>
      <p:sp>
        <p:nvSpPr>
          <p:cNvPr id="61" name="TextBox 60">
            <a:extLst>
              <a:ext uri="{FF2B5EF4-FFF2-40B4-BE49-F238E27FC236}">
                <a16:creationId xmlns:a16="http://schemas.microsoft.com/office/drawing/2014/main" id="{3165B57B-C78F-8C62-2BC7-6BD5FDE4AE7B}"/>
              </a:ext>
            </a:extLst>
          </p:cNvPr>
          <p:cNvSpPr txBox="1"/>
          <p:nvPr/>
        </p:nvSpPr>
        <p:spPr>
          <a:xfrm>
            <a:off x="16891403" y="1820643"/>
            <a:ext cx="2098383" cy="830997"/>
          </a:xfrm>
          <a:prstGeom prst="rect">
            <a:avLst/>
          </a:prstGeom>
          <a:noFill/>
        </p:spPr>
        <p:txBody>
          <a:bodyPr wrap="square" rtlCol="0">
            <a:spAutoFit/>
          </a:bodyPr>
          <a:lstStyle/>
          <a:p>
            <a:pPr algn="ctr"/>
            <a:r>
              <a:rPr lang="en-GB" sz="2400"/>
              <a:t>POST /transfers</a:t>
            </a:r>
          </a:p>
        </p:txBody>
      </p:sp>
      <p:sp>
        <p:nvSpPr>
          <p:cNvPr id="62" name="TextBox 61">
            <a:extLst>
              <a:ext uri="{FF2B5EF4-FFF2-40B4-BE49-F238E27FC236}">
                <a16:creationId xmlns:a16="http://schemas.microsoft.com/office/drawing/2014/main" id="{4DACD392-7EA0-F904-B3AE-3144D559347F}"/>
              </a:ext>
            </a:extLst>
          </p:cNvPr>
          <p:cNvSpPr txBox="1"/>
          <p:nvPr/>
        </p:nvSpPr>
        <p:spPr>
          <a:xfrm>
            <a:off x="21767862" y="3011975"/>
            <a:ext cx="2098383" cy="830997"/>
          </a:xfrm>
          <a:prstGeom prst="rect">
            <a:avLst/>
          </a:prstGeom>
          <a:noFill/>
        </p:spPr>
        <p:txBody>
          <a:bodyPr wrap="square" rtlCol="0">
            <a:spAutoFit/>
          </a:bodyPr>
          <a:lstStyle/>
          <a:p>
            <a:pPr algn="ctr"/>
            <a:r>
              <a:rPr lang="en-GB" sz="2400"/>
              <a:t>POST /transfers</a:t>
            </a:r>
          </a:p>
        </p:txBody>
      </p:sp>
      <p:sp>
        <p:nvSpPr>
          <p:cNvPr id="63" name="TextBox 62">
            <a:extLst>
              <a:ext uri="{FF2B5EF4-FFF2-40B4-BE49-F238E27FC236}">
                <a16:creationId xmlns:a16="http://schemas.microsoft.com/office/drawing/2014/main" id="{67B3AC80-6454-C8D8-859A-9B2D18D4702A}"/>
              </a:ext>
            </a:extLst>
          </p:cNvPr>
          <p:cNvSpPr txBox="1"/>
          <p:nvPr/>
        </p:nvSpPr>
        <p:spPr>
          <a:xfrm>
            <a:off x="14732047" y="10270665"/>
            <a:ext cx="2563315" cy="461665"/>
          </a:xfrm>
          <a:prstGeom prst="rect">
            <a:avLst/>
          </a:prstGeom>
          <a:noFill/>
        </p:spPr>
        <p:txBody>
          <a:bodyPr wrap="square" rtlCol="0">
            <a:spAutoFit/>
          </a:bodyPr>
          <a:lstStyle/>
          <a:p>
            <a:pPr algn="ctr"/>
            <a:r>
              <a:rPr lang="en-GB" sz="2400"/>
              <a:t>202: Received</a:t>
            </a:r>
          </a:p>
        </p:txBody>
      </p:sp>
      <p:sp>
        <p:nvSpPr>
          <p:cNvPr id="65" name="Star: 5 Points 64">
            <a:extLst>
              <a:ext uri="{FF2B5EF4-FFF2-40B4-BE49-F238E27FC236}">
                <a16:creationId xmlns:a16="http://schemas.microsoft.com/office/drawing/2014/main" id="{684F9405-B316-CDCB-B42F-B5C7DBAA0A7E}"/>
              </a:ext>
            </a:extLst>
          </p:cNvPr>
          <p:cNvSpPr/>
          <p:nvPr/>
        </p:nvSpPr>
        <p:spPr>
          <a:xfrm>
            <a:off x="-540370" y="9439692"/>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66" name="Star: 5 Points 65">
            <a:extLst>
              <a:ext uri="{FF2B5EF4-FFF2-40B4-BE49-F238E27FC236}">
                <a16:creationId xmlns:a16="http://schemas.microsoft.com/office/drawing/2014/main" id="{CCDA0208-0D86-1F12-BDE9-E0BD93D7EECB}"/>
              </a:ext>
            </a:extLst>
          </p:cNvPr>
          <p:cNvSpPr/>
          <p:nvPr/>
        </p:nvSpPr>
        <p:spPr>
          <a:xfrm>
            <a:off x="17156842" y="9224385"/>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67" name="Star: 5 Points 66">
            <a:extLst>
              <a:ext uri="{FF2B5EF4-FFF2-40B4-BE49-F238E27FC236}">
                <a16:creationId xmlns:a16="http://schemas.microsoft.com/office/drawing/2014/main" id="{C73111A1-918F-B506-A452-1CD2182D734A}"/>
              </a:ext>
            </a:extLst>
          </p:cNvPr>
          <p:cNvSpPr/>
          <p:nvPr/>
        </p:nvSpPr>
        <p:spPr>
          <a:xfrm>
            <a:off x="7563995" y="9439692"/>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68" name="Star: 5 Points 67">
            <a:extLst>
              <a:ext uri="{FF2B5EF4-FFF2-40B4-BE49-F238E27FC236}">
                <a16:creationId xmlns:a16="http://schemas.microsoft.com/office/drawing/2014/main" id="{84245592-CF03-8698-A70E-16E556993171}"/>
              </a:ext>
            </a:extLst>
          </p:cNvPr>
          <p:cNvSpPr/>
          <p:nvPr/>
        </p:nvSpPr>
        <p:spPr>
          <a:xfrm>
            <a:off x="5555200" y="4592006"/>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69" name="Star: 5 Points 68">
            <a:extLst>
              <a:ext uri="{FF2B5EF4-FFF2-40B4-BE49-F238E27FC236}">
                <a16:creationId xmlns:a16="http://schemas.microsoft.com/office/drawing/2014/main" id="{22926478-46E0-646D-0CDF-8B25C3D7C08D}"/>
              </a:ext>
            </a:extLst>
          </p:cNvPr>
          <p:cNvSpPr/>
          <p:nvPr/>
        </p:nvSpPr>
        <p:spPr>
          <a:xfrm>
            <a:off x="14055362" y="4682407"/>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cxnSp>
        <p:nvCxnSpPr>
          <p:cNvPr id="70" name="Connector: Elbow 69">
            <a:extLst>
              <a:ext uri="{FF2B5EF4-FFF2-40B4-BE49-F238E27FC236}">
                <a16:creationId xmlns:a16="http://schemas.microsoft.com/office/drawing/2014/main" id="{EF823D5F-7C53-C405-329A-4C33856EE1F8}"/>
              </a:ext>
            </a:extLst>
          </p:cNvPr>
          <p:cNvCxnSpPr>
            <a:cxnSpLocks/>
          </p:cNvCxnSpPr>
          <p:nvPr/>
        </p:nvCxnSpPr>
        <p:spPr>
          <a:xfrm rot="10800000">
            <a:off x="9439484" y="3812364"/>
            <a:ext cx="1568243" cy="2468160"/>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65DCA03-8157-5677-61AF-ED82C6DABDF2}"/>
              </a:ext>
            </a:extLst>
          </p:cNvPr>
          <p:cNvSpPr txBox="1"/>
          <p:nvPr/>
        </p:nvSpPr>
        <p:spPr>
          <a:xfrm>
            <a:off x="9441813" y="3310254"/>
            <a:ext cx="2563315" cy="461665"/>
          </a:xfrm>
          <a:prstGeom prst="rect">
            <a:avLst/>
          </a:prstGeom>
          <a:noFill/>
        </p:spPr>
        <p:txBody>
          <a:bodyPr wrap="square" rtlCol="0">
            <a:spAutoFit/>
          </a:bodyPr>
          <a:lstStyle/>
          <a:p>
            <a:pPr algn="ctr"/>
            <a:r>
              <a:rPr lang="en-GB" sz="2400"/>
              <a:t>202: Received</a:t>
            </a:r>
          </a:p>
        </p:txBody>
      </p:sp>
      <p:cxnSp>
        <p:nvCxnSpPr>
          <p:cNvPr id="74" name="Connector: Elbow 73">
            <a:extLst>
              <a:ext uri="{FF2B5EF4-FFF2-40B4-BE49-F238E27FC236}">
                <a16:creationId xmlns:a16="http://schemas.microsoft.com/office/drawing/2014/main" id="{A34A72A5-E124-B438-AFA5-F280E3361981}"/>
              </a:ext>
            </a:extLst>
          </p:cNvPr>
          <p:cNvCxnSpPr>
            <a:cxnSpLocks/>
            <a:stCxn id="45" idx="1"/>
            <a:endCxn id="13" idx="6"/>
          </p:cNvCxnSpPr>
          <p:nvPr/>
        </p:nvCxnSpPr>
        <p:spPr>
          <a:xfrm rot="10800000">
            <a:off x="17940596" y="3786564"/>
            <a:ext cx="1568243" cy="2468083"/>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EE5C9185-72F8-0E72-2D8B-79A0AAE406B5}"/>
              </a:ext>
            </a:extLst>
          </p:cNvPr>
          <p:cNvSpPr txBox="1"/>
          <p:nvPr/>
        </p:nvSpPr>
        <p:spPr>
          <a:xfrm>
            <a:off x="17592160" y="4216513"/>
            <a:ext cx="2563315" cy="461665"/>
          </a:xfrm>
          <a:prstGeom prst="rect">
            <a:avLst/>
          </a:prstGeom>
          <a:noFill/>
        </p:spPr>
        <p:txBody>
          <a:bodyPr wrap="square" rtlCol="0">
            <a:spAutoFit/>
          </a:bodyPr>
          <a:lstStyle/>
          <a:p>
            <a:pPr algn="ctr"/>
            <a:r>
              <a:rPr lang="en-GB" sz="2400"/>
              <a:t>202: Received</a:t>
            </a:r>
          </a:p>
        </p:txBody>
      </p:sp>
    </p:spTree>
    <p:extLst>
      <p:ext uri="{BB962C8B-B14F-4D97-AF65-F5344CB8AC3E}">
        <p14:creationId xmlns:p14="http://schemas.microsoft.com/office/powerpoint/2010/main" val="137201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6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69"/>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5" grpId="0" animBg="1"/>
      <p:bldP spid="14" grpId="0" animBg="1"/>
      <p:bldP spid="24" grpId="0" animBg="1"/>
      <p:bldP spid="29" grpId="0" animBg="1"/>
      <p:bldP spid="32" grpId="0" animBg="1"/>
      <p:bldP spid="33" grpId="0" animBg="1"/>
      <p:bldP spid="45" grpId="0" animBg="1"/>
      <p:bldP spid="46" grpId="0" animBg="1"/>
      <p:bldP spid="57" grpId="0"/>
      <p:bldP spid="58" grpId="0"/>
      <p:bldP spid="59" grpId="0"/>
      <p:bldP spid="60" grpId="0"/>
      <p:bldP spid="61" grpId="0"/>
      <p:bldP spid="62" grpId="0"/>
      <p:bldP spid="63" grpId="0"/>
      <p:bldP spid="65" grpId="0" animBg="1"/>
      <p:bldP spid="65" grpId="1" animBg="1"/>
      <p:bldP spid="66" grpId="0" animBg="1"/>
      <p:bldP spid="67" grpId="0" animBg="1"/>
      <p:bldP spid="67" grpId="1" animBg="1"/>
      <p:bldP spid="68" grpId="0" animBg="1"/>
      <p:bldP spid="68" grpId="1" animBg="1"/>
      <p:bldP spid="69" grpId="0" animBg="1"/>
      <p:bldP spid="69" grpId="1" animBg="1"/>
      <p:bldP spid="73" grpId="0"/>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Definition and assumptions</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a:t>An inter-scheme payment is:</a:t>
            </a:r>
          </a:p>
          <a:p>
            <a:pPr lvl="1"/>
            <a:r>
              <a:rPr lang="en-US"/>
              <a:t>A payment where the debtor DFSP and the creditor DFSP belongs to different schemes.</a:t>
            </a:r>
          </a:p>
          <a:p>
            <a:pPr lvl="1"/>
            <a:r>
              <a:rPr lang="en-US"/>
              <a:t>Both schemes </a:t>
            </a:r>
            <a:r>
              <a:rPr lang="en-US" b="1" u="sng"/>
              <a:t>may or may not be </a:t>
            </a:r>
            <a:r>
              <a:rPr lang="en-US" b="1" u="sng" err="1"/>
              <a:t>Mojaloop</a:t>
            </a:r>
            <a:r>
              <a:rPr lang="en-US" b="1" u="sng"/>
              <a:t> schemes </a:t>
            </a:r>
            <a:r>
              <a:rPr lang="en-US"/>
              <a:t>but it is not a requirement</a:t>
            </a:r>
          </a:p>
          <a:p>
            <a:pPr lvl="2"/>
            <a:r>
              <a:rPr lang="en-US"/>
              <a:t>Note: in this presentation, we assume that both schemes are </a:t>
            </a:r>
            <a:r>
              <a:rPr lang="en-US" err="1"/>
              <a:t>Mojaloop</a:t>
            </a:r>
            <a:r>
              <a:rPr lang="en-US"/>
              <a:t>. </a:t>
            </a:r>
          </a:p>
          <a:p>
            <a:pPr lvl="2"/>
            <a:r>
              <a:rPr lang="en-US"/>
              <a:t>A non-</a:t>
            </a:r>
            <a:r>
              <a:rPr lang="en-US" err="1"/>
              <a:t>Mojaloop</a:t>
            </a:r>
            <a:r>
              <a:rPr lang="en-US"/>
              <a:t> scheme will have entry requirements to join a </a:t>
            </a:r>
            <a:r>
              <a:rPr lang="en-US" err="1"/>
              <a:t>Mojaloop</a:t>
            </a:r>
            <a:r>
              <a:rPr lang="en-US"/>
              <a:t> </a:t>
            </a:r>
            <a:r>
              <a:rPr lang="en-US" err="1"/>
              <a:t>interscheme</a:t>
            </a:r>
            <a:r>
              <a:rPr lang="en-US"/>
              <a:t> that need to be analyzed more in details.</a:t>
            </a:r>
          </a:p>
          <a:p>
            <a:pPr lvl="1"/>
            <a:r>
              <a:rPr lang="en-US"/>
              <a:t>An inter-scheme </a:t>
            </a:r>
            <a:r>
              <a:rPr lang="en-US" b="1"/>
              <a:t>payment may or may not require currency conversion</a:t>
            </a:r>
            <a:r>
              <a:rPr lang="en-US"/>
              <a:t>.</a:t>
            </a:r>
          </a:p>
          <a:p>
            <a:endParaRPr lang="en-US"/>
          </a:p>
          <a:p>
            <a:endParaRPr lang="en-US"/>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85589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202A-A5AE-398B-F73D-4F7772A63A32}"/>
              </a:ext>
            </a:extLst>
          </p:cNvPr>
          <p:cNvSpPr>
            <a:spLocks noGrp="1"/>
          </p:cNvSpPr>
          <p:nvPr>
            <p:ph type="title"/>
          </p:nvPr>
        </p:nvSpPr>
        <p:spPr/>
        <p:txBody>
          <a:bodyPr/>
          <a:lstStyle/>
          <a:p>
            <a:r>
              <a:rPr lang="en-GB"/>
              <a:t>What happens if?</a:t>
            </a:r>
          </a:p>
        </p:txBody>
      </p:sp>
      <p:sp>
        <p:nvSpPr>
          <p:cNvPr id="3" name="Text Placeholder 2">
            <a:extLst>
              <a:ext uri="{FF2B5EF4-FFF2-40B4-BE49-F238E27FC236}">
                <a16:creationId xmlns:a16="http://schemas.microsoft.com/office/drawing/2014/main" id="{621349CA-62AD-4D90-35E1-38DFD77FB03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8184498-1BDB-615B-4C3D-33B56ECCDBB8}"/>
              </a:ext>
            </a:extLst>
          </p:cNvPr>
          <p:cNvSpPr>
            <a:spLocks noGrp="1"/>
          </p:cNvSpPr>
          <p:nvPr>
            <p:ph type="sldNum" sz="quarter" idx="12"/>
          </p:nvPr>
        </p:nvSpPr>
        <p:spPr/>
        <p:txBody>
          <a:bodyPr/>
          <a:lstStyle/>
          <a:p>
            <a:fld id="{20AF9D7A-5BEE-9245-944A-197F51D542D9}" type="slidenum">
              <a:rPr lang="en-US" smtClean="0"/>
              <a:t>30</a:t>
            </a:fld>
            <a:endParaRPr lang="en-US"/>
          </a:p>
        </p:txBody>
      </p:sp>
    </p:spTree>
    <p:extLst>
      <p:ext uri="{BB962C8B-B14F-4D97-AF65-F5344CB8AC3E}">
        <p14:creationId xmlns:p14="http://schemas.microsoft.com/office/powerpoint/2010/main" val="2993307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Debtor DFSP can’t reach its switch?</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31</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sp>
        <p:nvSpPr>
          <p:cNvPr id="6" name="TextBox 5">
            <a:extLst>
              <a:ext uri="{FF2B5EF4-FFF2-40B4-BE49-F238E27FC236}">
                <a16:creationId xmlns:a16="http://schemas.microsoft.com/office/drawing/2014/main" id="{4B1335E1-B974-8C54-937E-7E55298500B9}"/>
              </a:ext>
            </a:extLst>
          </p:cNvPr>
          <p:cNvSpPr txBox="1"/>
          <p:nvPr/>
        </p:nvSpPr>
        <p:spPr>
          <a:xfrm>
            <a:off x="5297217" y="6098352"/>
            <a:ext cx="13792737" cy="2862322"/>
          </a:xfrm>
          <a:prstGeom prst="rect">
            <a:avLst/>
          </a:prstGeom>
          <a:solidFill>
            <a:schemeClr val="bg1"/>
          </a:solidFill>
        </p:spPr>
        <p:txBody>
          <a:bodyPr wrap="square" rtlCol="0">
            <a:spAutoFit/>
          </a:bodyPr>
          <a:lstStyle/>
          <a:p>
            <a:r>
              <a:rPr lang="en-GB" sz="6000"/>
              <a:t>Nothing:</a:t>
            </a:r>
          </a:p>
          <a:p>
            <a:r>
              <a:rPr lang="en-GB" sz="6000"/>
              <a:t>The debtor DFSP times out and returns its customer’s reserved funds</a:t>
            </a:r>
            <a:endParaRPr lang="en-GB"/>
          </a:p>
        </p:txBody>
      </p:sp>
    </p:spTree>
    <p:extLst>
      <p:ext uri="{BB962C8B-B14F-4D97-AF65-F5344CB8AC3E}">
        <p14:creationId xmlns:p14="http://schemas.microsoft.com/office/powerpoint/2010/main" val="28760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Scheme 1 can’t reach Proxy 1</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32</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65" name="Star: 5 Points 64">
            <a:extLst>
              <a:ext uri="{FF2B5EF4-FFF2-40B4-BE49-F238E27FC236}">
                <a16:creationId xmlns:a16="http://schemas.microsoft.com/office/drawing/2014/main" id="{684F9405-B316-CDCB-B42F-B5C7DBAA0A7E}"/>
              </a:ext>
            </a:extLst>
          </p:cNvPr>
          <p:cNvSpPr/>
          <p:nvPr/>
        </p:nvSpPr>
        <p:spPr>
          <a:xfrm>
            <a:off x="-540370" y="9439692"/>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6" name="TextBox 5">
            <a:extLst>
              <a:ext uri="{FF2B5EF4-FFF2-40B4-BE49-F238E27FC236}">
                <a16:creationId xmlns:a16="http://schemas.microsoft.com/office/drawing/2014/main" id="{7EA6248C-416B-342F-6CCB-7B335C9E2733}"/>
              </a:ext>
            </a:extLst>
          </p:cNvPr>
          <p:cNvSpPr txBox="1"/>
          <p:nvPr/>
        </p:nvSpPr>
        <p:spPr>
          <a:xfrm>
            <a:off x="8214103" y="5612253"/>
            <a:ext cx="14769884" cy="6555641"/>
          </a:xfrm>
          <a:prstGeom prst="rect">
            <a:avLst/>
          </a:prstGeom>
          <a:solidFill>
            <a:schemeClr val="bg1"/>
          </a:solidFill>
        </p:spPr>
        <p:txBody>
          <a:bodyPr wrap="square" rtlCol="0">
            <a:spAutoFit/>
          </a:bodyPr>
          <a:lstStyle/>
          <a:p>
            <a:pPr marL="857250" indent="-857250">
              <a:buFont typeface="Arial" panose="020B0604020202020204" pitchFamily="34" charset="0"/>
              <a:buChar char="•"/>
            </a:pPr>
            <a:r>
              <a:rPr lang="en-GB" sz="6000"/>
              <a:t>Scheme 1 times out.</a:t>
            </a:r>
          </a:p>
          <a:p>
            <a:pPr marL="1314450" lvl="1" indent="-857250">
              <a:buFont typeface="Arial" panose="020B0604020202020204" pitchFamily="34" charset="0"/>
              <a:buChar char="•"/>
            </a:pPr>
            <a:r>
              <a:rPr lang="en-GB" sz="6000"/>
              <a:t>It cancels the funds reservation against the debtor DFSP.</a:t>
            </a:r>
          </a:p>
          <a:p>
            <a:pPr marL="1314450" lvl="1" indent="-857250">
              <a:buFont typeface="Arial" panose="020B0604020202020204" pitchFamily="34" charset="0"/>
              <a:buChar char="•"/>
            </a:pPr>
            <a:r>
              <a:rPr lang="en-GB" sz="6000"/>
              <a:t>It returns an error message to the debtor DFSP.</a:t>
            </a:r>
          </a:p>
          <a:p>
            <a:pPr marL="857250" indent="-857250">
              <a:buFont typeface="Arial" panose="020B0604020202020204" pitchFamily="34" charset="0"/>
              <a:buChar char="•"/>
            </a:pPr>
            <a:r>
              <a:rPr lang="en-GB" sz="6000"/>
              <a:t>The debtor DFSP returns its customer’s reserved funds</a:t>
            </a:r>
            <a:endParaRPr lang="en-GB"/>
          </a:p>
        </p:txBody>
      </p:sp>
    </p:spTree>
    <p:extLst>
      <p:ext uri="{BB962C8B-B14F-4D97-AF65-F5344CB8AC3E}">
        <p14:creationId xmlns:p14="http://schemas.microsoft.com/office/powerpoint/2010/main" val="57627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Proxy 1 can’t reach scheme 2</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33</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C213D-CCF8-A4AA-26E7-517BF6A45C93}"/>
              </a:ext>
            </a:extLst>
          </p:cNvPr>
          <p:cNvSpPr/>
          <p:nvPr/>
        </p:nvSpPr>
        <p:spPr>
          <a:xfrm>
            <a:off x="2614823"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25" name="Connector: Elbow 24">
            <a:extLst>
              <a:ext uri="{FF2B5EF4-FFF2-40B4-BE49-F238E27FC236}">
                <a16:creationId xmlns:a16="http://schemas.microsoft.com/office/drawing/2014/main" id="{4465F027-FE09-D8B5-5D47-5C502D458B18}"/>
              </a:ext>
            </a:extLst>
          </p:cNvPr>
          <p:cNvCxnSpPr>
            <a:cxnSpLocks/>
            <a:stCxn id="12" idx="4"/>
            <a:endCxn id="24" idx="3"/>
          </p:cNvCxnSpPr>
          <p:nvPr/>
        </p:nvCxnSpPr>
        <p:spPr>
          <a:xfrm rot="5400000">
            <a:off x="3682475" y="5817289"/>
            <a:ext cx="5483471" cy="3091747"/>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C60AA5F-4EC5-C7EE-F1EE-BFAF43C2AD06}"/>
              </a:ext>
            </a:extLst>
          </p:cNvPr>
          <p:cNvCxnSpPr>
            <a:cxnSpLocks/>
          </p:cNvCxnSpPr>
          <p:nvPr/>
        </p:nvCxnSpPr>
        <p:spPr>
          <a:xfrm flipV="1">
            <a:off x="5008247" y="3938963"/>
            <a:ext cx="1590733" cy="4395826"/>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BD86910-045F-BD8C-28DC-66860FD83CBC}"/>
              </a:ext>
            </a:extLst>
          </p:cNvPr>
          <p:cNvSpPr txBox="1"/>
          <p:nvPr/>
        </p:nvSpPr>
        <p:spPr>
          <a:xfrm>
            <a:off x="6454978" y="10175742"/>
            <a:ext cx="2563315" cy="461665"/>
          </a:xfrm>
          <a:prstGeom prst="rect">
            <a:avLst/>
          </a:prstGeom>
          <a:noFill/>
        </p:spPr>
        <p:txBody>
          <a:bodyPr wrap="square" rtlCol="0">
            <a:spAutoFit/>
          </a:bodyPr>
          <a:lstStyle/>
          <a:p>
            <a:pPr algn="ctr"/>
            <a:r>
              <a:rPr lang="en-GB" sz="2400"/>
              <a:t>202: Received</a:t>
            </a:r>
          </a:p>
        </p:txBody>
      </p:sp>
      <p:sp>
        <p:nvSpPr>
          <p:cNvPr id="58" name="TextBox 57">
            <a:extLst>
              <a:ext uri="{FF2B5EF4-FFF2-40B4-BE49-F238E27FC236}">
                <a16:creationId xmlns:a16="http://schemas.microsoft.com/office/drawing/2014/main" id="{F7AF7FF9-B816-DFB1-9588-D105066C1557}"/>
              </a:ext>
            </a:extLst>
          </p:cNvPr>
          <p:cNvSpPr txBox="1"/>
          <p:nvPr/>
        </p:nvSpPr>
        <p:spPr>
          <a:xfrm>
            <a:off x="4500597" y="3022542"/>
            <a:ext cx="2098383" cy="830997"/>
          </a:xfrm>
          <a:prstGeom prst="rect">
            <a:avLst/>
          </a:prstGeom>
          <a:noFill/>
        </p:spPr>
        <p:txBody>
          <a:bodyPr wrap="square" rtlCol="0">
            <a:spAutoFit/>
          </a:bodyPr>
          <a:lstStyle/>
          <a:p>
            <a:pPr algn="ctr"/>
            <a:r>
              <a:rPr lang="en-GB" sz="2400"/>
              <a:t>POST /transfers</a:t>
            </a:r>
          </a:p>
        </p:txBody>
      </p:sp>
      <p:sp>
        <p:nvSpPr>
          <p:cNvPr id="60" name="TextBox 59">
            <a:extLst>
              <a:ext uri="{FF2B5EF4-FFF2-40B4-BE49-F238E27FC236}">
                <a16:creationId xmlns:a16="http://schemas.microsoft.com/office/drawing/2014/main" id="{6B9134C2-C1F7-B0B2-3E41-B0649F21ECEF}"/>
              </a:ext>
            </a:extLst>
          </p:cNvPr>
          <p:cNvSpPr txBox="1"/>
          <p:nvPr/>
        </p:nvSpPr>
        <p:spPr>
          <a:xfrm>
            <a:off x="13023597" y="2804701"/>
            <a:ext cx="2098383" cy="830997"/>
          </a:xfrm>
          <a:prstGeom prst="rect">
            <a:avLst/>
          </a:prstGeom>
          <a:noFill/>
        </p:spPr>
        <p:txBody>
          <a:bodyPr wrap="square" rtlCol="0">
            <a:spAutoFit/>
          </a:bodyPr>
          <a:lstStyle/>
          <a:p>
            <a:pPr algn="ctr"/>
            <a:r>
              <a:rPr lang="en-GB" sz="2400"/>
              <a:t>POST /transfers</a:t>
            </a:r>
          </a:p>
        </p:txBody>
      </p:sp>
      <p:sp>
        <p:nvSpPr>
          <p:cNvPr id="61" name="TextBox 60">
            <a:extLst>
              <a:ext uri="{FF2B5EF4-FFF2-40B4-BE49-F238E27FC236}">
                <a16:creationId xmlns:a16="http://schemas.microsoft.com/office/drawing/2014/main" id="{3165B57B-C78F-8C62-2BC7-6BD5FDE4AE7B}"/>
              </a:ext>
            </a:extLst>
          </p:cNvPr>
          <p:cNvSpPr txBox="1"/>
          <p:nvPr/>
        </p:nvSpPr>
        <p:spPr>
          <a:xfrm>
            <a:off x="16891403" y="1820643"/>
            <a:ext cx="2098383" cy="830997"/>
          </a:xfrm>
          <a:prstGeom prst="rect">
            <a:avLst/>
          </a:prstGeom>
          <a:noFill/>
        </p:spPr>
        <p:txBody>
          <a:bodyPr wrap="square" rtlCol="0">
            <a:spAutoFit/>
          </a:bodyPr>
          <a:lstStyle/>
          <a:p>
            <a:pPr algn="ctr"/>
            <a:r>
              <a:rPr lang="en-GB" sz="2400"/>
              <a:t>POST /transfers</a:t>
            </a:r>
          </a:p>
        </p:txBody>
      </p:sp>
      <p:sp>
        <p:nvSpPr>
          <p:cNvPr id="68" name="Star: 5 Points 67">
            <a:extLst>
              <a:ext uri="{FF2B5EF4-FFF2-40B4-BE49-F238E27FC236}">
                <a16:creationId xmlns:a16="http://schemas.microsoft.com/office/drawing/2014/main" id="{84245592-CF03-8698-A70E-16E556993171}"/>
              </a:ext>
            </a:extLst>
          </p:cNvPr>
          <p:cNvSpPr/>
          <p:nvPr/>
        </p:nvSpPr>
        <p:spPr>
          <a:xfrm>
            <a:off x="5555200" y="4592006"/>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sp>
        <p:nvSpPr>
          <p:cNvPr id="16" name="TextBox 15">
            <a:extLst>
              <a:ext uri="{FF2B5EF4-FFF2-40B4-BE49-F238E27FC236}">
                <a16:creationId xmlns:a16="http://schemas.microsoft.com/office/drawing/2014/main" id="{7DE61A4B-5874-5CA4-FEE0-5014DB0A249C}"/>
              </a:ext>
            </a:extLst>
          </p:cNvPr>
          <p:cNvSpPr txBox="1"/>
          <p:nvPr/>
        </p:nvSpPr>
        <p:spPr>
          <a:xfrm>
            <a:off x="9050256" y="3487088"/>
            <a:ext cx="14769884" cy="8402300"/>
          </a:xfrm>
          <a:prstGeom prst="rect">
            <a:avLst/>
          </a:prstGeom>
          <a:solidFill>
            <a:schemeClr val="bg1"/>
          </a:solidFill>
        </p:spPr>
        <p:txBody>
          <a:bodyPr wrap="square" rtlCol="0">
            <a:spAutoFit/>
          </a:bodyPr>
          <a:lstStyle/>
          <a:p>
            <a:pPr marL="857250" indent="-857250">
              <a:buFont typeface="Arial" panose="020B0604020202020204" pitchFamily="34" charset="0"/>
              <a:buChar char="•"/>
            </a:pPr>
            <a:r>
              <a:rPr lang="en-GB" sz="6000"/>
              <a:t>Proxy 1 times out.</a:t>
            </a:r>
          </a:p>
          <a:p>
            <a:pPr marL="1314450" lvl="1" indent="-857250">
              <a:buFont typeface="Arial" panose="020B0604020202020204" pitchFamily="34" charset="0"/>
              <a:buChar char="•"/>
            </a:pPr>
            <a:r>
              <a:rPr lang="en-GB" sz="6000"/>
              <a:t>It returns an error message to Scheme 1.</a:t>
            </a:r>
          </a:p>
          <a:p>
            <a:pPr marL="857250" indent="-857250">
              <a:buFont typeface="Arial" panose="020B0604020202020204" pitchFamily="34" charset="0"/>
              <a:buChar char="•"/>
            </a:pPr>
            <a:r>
              <a:rPr lang="en-GB" sz="6000"/>
              <a:t>Scheme 1 cancels the reservation against the debtor DFSP</a:t>
            </a:r>
          </a:p>
          <a:p>
            <a:pPr marL="1314450" lvl="1" indent="-857250">
              <a:buFont typeface="Arial" panose="020B0604020202020204" pitchFamily="34" charset="0"/>
              <a:buChar char="•"/>
            </a:pPr>
            <a:r>
              <a:rPr lang="en-GB" sz="6000"/>
              <a:t>It returns an error message to the debtor DFSP.</a:t>
            </a:r>
          </a:p>
          <a:p>
            <a:pPr marL="857250" indent="-857250">
              <a:buFont typeface="Arial" panose="020B0604020202020204" pitchFamily="34" charset="0"/>
              <a:buChar char="•"/>
            </a:pPr>
            <a:r>
              <a:rPr lang="en-GB" sz="6000"/>
              <a:t>The debtor DFSP returns its customer’s reserved funds</a:t>
            </a:r>
            <a:endParaRPr lang="en-GB"/>
          </a:p>
        </p:txBody>
      </p:sp>
    </p:spTree>
    <p:extLst>
      <p:ext uri="{BB962C8B-B14F-4D97-AF65-F5344CB8AC3E}">
        <p14:creationId xmlns:p14="http://schemas.microsoft.com/office/powerpoint/2010/main" val="41508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Scheme 2 can’t reach Proxy 2</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34</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74DF80-F59E-8108-44F6-7971AF8F05F6}"/>
              </a:ext>
            </a:extLst>
          </p:cNvPr>
          <p:cNvCxnSpPr>
            <a:cxnSpLocks/>
            <a:stCxn id="12" idx="0"/>
            <a:endCxn id="29" idx="0"/>
          </p:cNvCxnSpPr>
          <p:nvPr/>
        </p:nvCxnSpPr>
        <p:spPr>
          <a:xfrm rot="16200000" flipH="1">
            <a:off x="8731998" y="2189782"/>
            <a:ext cx="2699671"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C213D-CCF8-A4AA-26E7-517BF6A45C93}"/>
              </a:ext>
            </a:extLst>
          </p:cNvPr>
          <p:cNvSpPr/>
          <p:nvPr/>
        </p:nvSpPr>
        <p:spPr>
          <a:xfrm>
            <a:off x="2614823"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25" name="Connector: Elbow 24">
            <a:extLst>
              <a:ext uri="{FF2B5EF4-FFF2-40B4-BE49-F238E27FC236}">
                <a16:creationId xmlns:a16="http://schemas.microsoft.com/office/drawing/2014/main" id="{4465F027-FE09-D8B5-5D47-5C502D458B18}"/>
              </a:ext>
            </a:extLst>
          </p:cNvPr>
          <p:cNvCxnSpPr>
            <a:cxnSpLocks/>
            <a:stCxn id="12" idx="4"/>
            <a:endCxn id="24" idx="3"/>
          </p:cNvCxnSpPr>
          <p:nvPr/>
        </p:nvCxnSpPr>
        <p:spPr>
          <a:xfrm rot="5400000">
            <a:off x="3682475" y="5817289"/>
            <a:ext cx="5483471" cy="3091747"/>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C60AA5F-4EC5-C7EE-F1EE-BFAF43C2AD06}"/>
              </a:ext>
            </a:extLst>
          </p:cNvPr>
          <p:cNvCxnSpPr>
            <a:cxnSpLocks/>
          </p:cNvCxnSpPr>
          <p:nvPr/>
        </p:nvCxnSpPr>
        <p:spPr>
          <a:xfrm flipV="1">
            <a:off x="5008247" y="3938963"/>
            <a:ext cx="1590733" cy="4395826"/>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2A07DC-EDC1-05AC-AD9D-8768F6D77058}"/>
              </a:ext>
            </a:extLst>
          </p:cNvPr>
          <p:cNvSpPr/>
          <p:nvPr/>
        </p:nvSpPr>
        <p:spPr>
          <a:xfrm>
            <a:off x="11061829" y="5651369"/>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1’s position account</a:t>
            </a:r>
          </a:p>
        </p:txBody>
      </p:sp>
      <p:sp>
        <p:nvSpPr>
          <p:cNvPr id="32" name="Rectangle 31">
            <a:extLst>
              <a:ext uri="{FF2B5EF4-FFF2-40B4-BE49-F238E27FC236}">
                <a16:creationId xmlns:a16="http://schemas.microsoft.com/office/drawing/2014/main" id="{C94865AF-E595-C6DF-FEDF-CF3ED9B903B6}"/>
              </a:ext>
            </a:extLst>
          </p:cNvPr>
          <p:cNvSpPr/>
          <p:nvPr/>
        </p:nvSpPr>
        <p:spPr>
          <a:xfrm>
            <a:off x="11061702" y="762282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2</a:t>
            </a:r>
          </a:p>
        </p:txBody>
      </p:sp>
      <p:cxnSp>
        <p:nvCxnSpPr>
          <p:cNvPr id="34" name="Connector: Elbow 33">
            <a:extLst>
              <a:ext uri="{FF2B5EF4-FFF2-40B4-BE49-F238E27FC236}">
                <a16:creationId xmlns:a16="http://schemas.microsoft.com/office/drawing/2014/main" id="{9CA3C6D2-E027-BE87-802F-F369C83C6751}"/>
              </a:ext>
            </a:extLst>
          </p:cNvPr>
          <p:cNvCxnSpPr>
            <a:cxnSpLocks/>
            <a:stCxn id="29" idx="2"/>
            <a:endCxn id="32" idx="0"/>
          </p:cNvCxnSpPr>
          <p:nvPr/>
        </p:nvCxnSpPr>
        <p:spPr>
          <a:xfrm rot="5400000">
            <a:off x="11811150" y="7240387"/>
            <a:ext cx="764747" cy="127"/>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BD86910-045F-BD8C-28DC-66860FD83CBC}"/>
              </a:ext>
            </a:extLst>
          </p:cNvPr>
          <p:cNvSpPr txBox="1"/>
          <p:nvPr/>
        </p:nvSpPr>
        <p:spPr>
          <a:xfrm>
            <a:off x="6454978" y="10175742"/>
            <a:ext cx="2563315" cy="461665"/>
          </a:xfrm>
          <a:prstGeom prst="rect">
            <a:avLst/>
          </a:prstGeom>
          <a:noFill/>
        </p:spPr>
        <p:txBody>
          <a:bodyPr wrap="square" rtlCol="0">
            <a:spAutoFit/>
          </a:bodyPr>
          <a:lstStyle/>
          <a:p>
            <a:pPr algn="ctr"/>
            <a:r>
              <a:rPr lang="en-GB" sz="2400"/>
              <a:t>202: Received</a:t>
            </a:r>
          </a:p>
        </p:txBody>
      </p:sp>
      <p:sp>
        <p:nvSpPr>
          <p:cNvPr id="58" name="TextBox 57">
            <a:extLst>
              <a:ext uri="{FF2B5EF4-FFF2-40B4-BE49-F238E27FC236}">
                <a16:creationId xmlns:a16="http://schemas.microsoft.com/office/drawing/2014/main" id="{F7AF7FF9-B816-DFB1-9588-D105066C1557}"/>
              </a:ext>
            </a:extLst>
          </p:cNvPr>
          <p:cNvSpPr txBox="1"/>
          <p:nvPr/>
        </p:nvSpPr>
        <p:spPr>
          <a:xfrm>
            <a:off x="4500597" y="3022542"/>
            <a:ext cx="2098383" cy="830997"/>
          </a:xfrm>
          <a:prstGeom prst="rect">
            <a:avLst/>
          </a:prstGeom>
          <a:noFill/>
        </p:spPr>
        <p:txBody>
          <a:bodyPr wrap="square" rtlCol="0">
            <a:spAutoFit/>
          </a:bodyPr>
          <a:lstStyle/>
          <a:p>
            <a:pPr algn="ctr"/>
            <a:r>
              <a:rPr lang="en-GB" sz="2400"/>
              <a:t>POST /transfers</a:t>
            </a:r>
          </a:p>
        </p:txBody>
      </p:sp>
      <p:sp>
        <p:nvSpPr>
          <p:cNvPr id="59" name="TextBox 58">
            <a:extLst>
              <a:ext uri="{FF2B5EF4-FFF2-40B4-BE49-F238E27FC236}">
                <a16:creationId xmlns:a16="http://schemas.microsoft.com/office/drawing/2014/main" id="{4AC04F59-4A14-46B4-C163-999AC825EAFE}"/>
              </a:ext>
            </a:extLst>
          </p:cNvPr>
          <p:cNvSpPr txBox="1"/>
          <p:nvPr/>
        </p:nvSpPr>
        <p:spPr>
          <a:xfrm>
            <a:off x="9384404" y="1875226"/>
            <a:ext cx="2098383" cy="830997"/>
          </a:xfrm>
          <a:prstGeom prst="rect">
            <a:avLst/>
          </a:prstGeom>
          <a:noFill/>
        </p:spPr>
        <p:txBody>
          <a:bodyPr wrap="square" rtlCol="0">
            <a:spAutoFit/>
          </a:bodyPr>
          <a:lstStyle/>
          <a:p>
            <a:pPr algn="ctr"/>
            <a:r>
              <a:rPr lang="en-GB" sz="2400"/>
              <a:t>POST /transfers</a:t>
            </a:r>
          </a:p>
        </p:txBody>
      </p:sp>
      <p:sp>
        <p:nvSpPr>
          <p:cNvPr id="67" name="Star: 5 Points 66">
            <a:extLst>
              <a:ext uri="{FF2B5EF4-FFF2-40B4-BE49-F238E27FC236}">
                <a16:creationId xmlns:a16="http://schemas.microsoft.com/office/drawing/2014/main" id="{C73111A1-918F-B506-A452-1CD2182D734A}"/>
              </a:ext>
            </a:extLst>
          </p:cNvPr>
          <p:cNvSpPr/>
          <p:nvPr/>
        </p:nvSpPr>
        <p:spPr>
          <a:xfrm>
            <a:off x="7563995" y="9439692"/>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cxnSp>
        <p:nvCxnSpPr>
          <p:cNvPr id="70" name="Connector: Elbow 69">
            <a:extLst>
              <a:ext uri="{FF2B5EF4-FFF2-40B4-BE49-F238E27FC236}">
                <a16:creationId xmlns:a16="http://schemas.microsoft.com/office/drawing/2014/main" id="{EF823D5F-7C53-C405-329A-4C33856EE1F8}"/>
              </a:ext>
            </a:extLst>
          </p:cNvPr>
          <p:cNvCxnSpPr>
            <a:cxnSpLocks/>
          </p:cNvCxnSpPr>
          <p:nvPr/>
        </p:nvCxnSpPr>
        <p:spPr>
          <a:xfrm rot="10800000">
            <a:off x="9439484" y="3812364"/>
            <a:ext cx="1568243" cy="2468160"/>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65DCA03-8157-5677-61AF-ED82C6DABDF2}"/>
              </a:ext>
            </a:extLst>
          </p:cNvPr>
          <p:cNvSpPr txBox="1"/>
          <p:nvPr/>
        </p:nvSpPr>
        <p:spPr>
          <a:xfrm>
            <a:off x="9441813" y="3310254"/>
            <a:ext cx="2563315" cy="461665"/>
          </a:xfrm>
          <a:prstGeom prst="rect">
            <a:avLst/>
          </a:prstGeom>
          <a:noFill/>
        </p:spPr>
        <p:txBody>
          <a:bodyPr wrap="square" rtlCol="0">
            <a:spAutoFit/>
          </a:bodyPr>
          <a:lstStyle/>
          <a:p>
            <a:pPr algn="ctr"/>
            <a:r>
              <a:rPr lang="en-GB" sz="2400"/>
              <a:t>202: Received</a:t>
            </a:r>
          </a:p>
        </p:txBody>
      </p:sp>
      <p:sp>
        <p:nvSpPr>
          <p:cNvPr id="6" name="TextBox 5">
            <a:extLst>
              <a:ext uri="{FF2B5EF4-FFF2-40B4-BE49-F238E27FC236}">
                <a16:creationId xmlns:a16="http://schemas.microsoft.com/office/drawing/2014/main" id="{C0F6B487-8926-7BFC-D715-456328B4C531}"/>
              </a:ext>
            </a:extLst>
          </p:cNvPr>
          <p:cNvSpPr txBox="1"/>
          <p:nvPr/>
        </p:nvSpPr>
        <p:spPr>
          <a:xfrm>
            <a:off x="14002174" y="1894573"/>
            <a:ext cx="9885421" cy="8956298"/>
          </a:xfrm>
          <a:prstGeom prst="rect">
            <a:avLst/>
          </a:prstGeom>
          <a:solidFill>
            <a:schemeClr val="bg1"/>
          </a:solidFill>
        </p:spPr>
        <p:txBody>
          <a:bodyPr wrap="square" rtlCol="0">
            <a:spAutoFit/>
          </a:bodyPr>
          <a:lstStyle/>
          <a:p>
            <a:pPr marL="857250" indent="-857250">
              <a:buFont typeface="Arial" panose="020B0604020202020204" pitchFamily="34" charset="0"/>
              <a:buChar char="•"/>
            </a:pPr>
            <a:r>
              <a:rPr lang="en-GB" sz="4800"/>
              <a:t>Scheme 2 times out.</a:t>
            </a:r>
          </a:p>
          <a:p>
            <a:pPr marL="1314450" lvl="1" indent="-857250">
              <a:buFont typeface="Arial" panose="020B0604020202020204" pitchFamily="34" charset="0"/>
              <a:buChar char="•"/>
            </a:pPr>
            <a:r>
              <a:rPr lang="en-GB" sz="4800"/>
              <a:t>It cancels the reservation against Proxy 1</a:t>
            </a:r>
          </a:p>
          <a:p>
            <a:pPr marL="1314450" lvl="1" indent="-857250">
              <a:buFont typeface="Arial" panose="020B0604020202020204" pitchFamily="34" charset="0"/>
              <a:buChar char="•"/>
            </a:pPr>
            <a:r>
              <a:rPr lang="en-GB" sz="4800"/>
              <a:t>It returns an error message to Scheme 1.</a:t>
            </a:r>
          </a:p>
          <a:p>
            <a:pPr marL="857250" indent="-857250">
              <a:buFont typeface="Arial" panose="020B0604020202020204" pitchFamily="34" charset="0"/>
              <a:buChar char="•"/>
            </a:pPr>
            <a:r>
              <a:rPr lang="en-GB" sz="4800"/>
              <a:t>Scheme 1 cancels the reservation against the debtor DFSP</a:t>
            </a:r>
          </a:p>
          <a:p>
            <a:pPr marL="1314450" lvl="1" indent="-857250">
              <a:buFont typeface="Arial" panose="020B0604020202020204" pitchFamily="34" charset="0"/>
              <a:buChar char="•"/>
            </a:pPr>
            <a:r>
              <a:rPr lang="en-GB" sz="4800"/>
              <a:t>It returns an error message to the debtor DFSP.</a:t>
            </a:r>
          </a:p>
          <a:p>
            <a:pPr marL="857250" indent="-857250">
              <a:buFont typeface="Arial" panose="020B0604020202020204" pitchFamily="34" charset="0"/>
              <a:buChar char="•"/>
            </a:pPr>
            <a:r>
              <a:rPr lang="en-GB" sz="4800"/>
              <a:t>The debtor DFSP returns its customer’s reserved funds</a:t>
            </a:r>
            <a:endParaRPr lang="en-GB" sz="1400"/>
          </a:p>
        </p:txBody>
      </p:sp>
    </p:spTree>
    <p:extLst>
      <p:ext uri="{BB962C8B-B14F-4D97-AF65-F5344CB8AC3E}">
        <p14:creationId xmlns:p14="http://schemas.microsoft.com/office/powerpoint/2010/main" val="299668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Proxy 2 can’t reach scheme 3</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35</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74DF80-F59E-8108-44F6-7971AF8F05F6}"/>
              </a:ext>
            </a:extLst>
          </p:cNvPr>
          <p:cNvCxnSpPr>
            <a:cxnSpLocks/>
            <a:stCxn id="12" idx="0"/>
            <a:endCxn id="29" idx="0"/>
          </p:cNvCxnSpPr>
          <p:nvPr/>
        </p:nvCxnSpPr>
        <p:spPr>
          <a:xfrm rot="16200000" flipH="1">
            <a:off x="8731998" y="2189782"/>
            <a:ext cx="2699671"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C213D-CCF8-A4AA-26E7-517BF6A45C93}"/>
              </a:ext>
            </a:extLst>
          </p:cNvPr>
          <p:cNvSpPr/>
          <p:nvPr/>
        </p:nvSpPr>
        <p:spPr>
          <a:xfrm>
            <a:off x="2614823"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25" name="Connector: Elbow 24">
            <a:extLst>
              <a:ext uri="{FF2B5EF4-FFF2-40B4-BE49-F238E27FC236}">
                <a16:creationId xmlns:a16="http://schemas.microsoft.com/office/drawing/2014/main" id="{4465F027-FE09-D8B5-5D47-5C502D458B18}"/>
              </a:ext>
            </a:extLst>
          </p:cNvPr>
          <p:cNvCxnSpPr>
            <a:cxnSpLocks/>
            <a:stCxn id="12" idx="4"/>
            <a:endCxn id="24" idx="3"/>
          </p:cNvCxnSpPr>
          <p:nvPr/>
        </p:nvCxnSpPr>
        <p:spPr>
          <a:xfrm rot="5400000">
            <a:off x="3682475" y="5817289"/>
            <a:ext cx="5483471" cy="3091747"/>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C60AA5F-4EC5-C7EE-F1EE-BFAF43C2AD06}"/>
              </a:ext>
            </a:extLst>
          </p:cNvPr>
          <p:cNvCxnSpPr>
            <a:cxnSpLocks/>
          </p:cNvCxnSpPr>
          <p:nvPr/>
        </p:nvCxnSpPr>
        <p:spPr>
          <a:xfrm flipV="1">
            <a:off x="5008247" y="3938963"/>
            <a:ext cx="1590733" cy="4395826"/>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2A07DC-EDC1-05AC-AD9D-8768F6D77058}"/>
              </a:ext>
            </a:extLst>
          </p:cNvPr>
          <p:cNvSpPr/>
          <p:nvPr/>
        </p:nvSpPr>
        <p:spPr>
          <a:xfrm>
            <a:off x="11061829" y="5651369"/>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1’s position account</a:t>
            </a:r>
          </a:p>
        </p:txBody>
      </p:sp>
      <p:sp>
        <p:nvSpPr>
          <p:cNvPr id="32" name="Rectangle 31">
            <a:extLst>
              <a:ext uri="{FF2B5EF4-FFF2-40B4-BE49-F238E27FC236}">
                <a16:creationId xmlns:a16="http://schemas.microsoft.com/office/drawing/2014/main" id="{C94865AF-E595-C6DF-FEDF-CF3ED9B903B6}"/>
              </a:ext>
            </a:extLst>
          </p:cNvPr>
          <p:cNvSpPr/>
          <p:nvPr/>
        </p:nvSpPr>
        <p:spPr>
          <a:xfrm>
            <a:off x="11061702" y="762282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2</a:t>
            </a:r>
          </a:p>
        </p:txBody>
      </p:sp>
      <p:sp>
        <p:nvSpPr>
          <p:cNvPr id="33" name="Rectangle 32">
            <a:extLst>
              <a:ext uri="{FF2B5EF4-FFF2-40B4-BE49-F238E27FC236}">
                <a16:creationId xmlns:a16="http://schemas.microsoft.com/office/drawing/2014/main" id="{F815F90A-835D-4822-2E39-DEC58F314B8D}"/>
              </a:ext>
            </a:extLst>
          </p:cNvPr>
          <p:cNvSpPr/>
          <p:nvPr/>
        </p:nvSpPr>
        <p:spPr>
          <a:xfrm>
            <a:off x="11061701"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34" name="Connector: Elbow 33">
            <a:extLst>
              <a:ext uri="{FF2B5EF4-FFF2-40B4-BE49-F238E27FC236}">
                <a16:creationId xmlns:a16="http://schemas.microsoft.com/office/drawing/2014/main" id="{9CA3C6D2-E027-BE87-802F-F369C83C6751}"/>
              </a:ext>
            </a:extLst>
          </p:cNvPr>
          <p:cNvCxnSpPr>
            <a:cxnSpLocks/>
            <a:stCxn id="29" idx="2"/>
            <a:endCxn id="32" idx="0"/>
          </p:cNvCxnSpPr>
          <p:nvPr/>
        </p:nvCxnSpPr>
        <p:spPr>
          <a:xfrm rot="5400000">
            <a:off x="11811150" y="7240387"/>
            <a:ext cx="764747" cy="127"/>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58C51FD-CBF9-64A1-F93D-2AA9D020120A}"/>
              </a:ext>
            </a:extLst>
          </p:cNvPr>
          <p:cNvCxnSpPr>
            <a:cxnSpLocks/>
            <a:stCxn id="32" idx="3"/>
            <a:endCxn id="13" idx="2"/>
          </p:cNvCxnSpPr>
          <p:nvPr/>
        </p:nvCxnSpPr>
        <p:spPr>
          <a:xfrm flipV="1">
            <a:off x="13325215" y="3786563"/>
            <a:ext cx="1568374" cy="4439615"/>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CB7A4D3-F7CB-08F7-2AEF-8D41743EB996}"/>
              </a:ext>
            </a:extLst>
          </p:cNvPr>
          <p:cNvCxnSpPr>
            <a:cxnSpLocks/>
            <a:stCxn id="13" idx="4"/>
            <a:endCxn id="33" idx="3"/>
          </p:cNvCxnSpPr>
          <p:nvPr/>
        </p:nvCxnSpPr>
        <p:spPr>
          <a:xfrm rot="5400000">
            <a:off x="12129418" y="5817223"/>
            <a:ext cx="5483471" cy="3091878"/>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BD86910-045F-BD8C-28DC-66860FD83CBC}"/>
              </a:ext>
            </a:extLst>
          </p:cNvPr>
          <p:cNvSpPr txBox="1"/>
          <p:nvPr/>
        </p:nvSpPr>
        <p:spPr>
          <a:xfrm>
            <a:off x="6454978" y="10175742"/>
            <a:ext cx="2563315" cy="461665"/>
          </a:xfrm>
          <a:prstGeom prst="rect">
            <a:avLst/>
          </a:prstGeom>
          <a:noFill/>
        </p:spPr>
        <p:txBody>
          <a:bodyPr wrap="square" rtlCol="0">
            <a:spAutoFit/>
          </a:bodyPr>
          <a:lstStyle/>
          <a:p>
            <a:pPr algn="ctr"/>
            <a:r>
              <a:rPr lang="en-GB" sz="2400"/>
              <a:t>202: Received</a:t>
            </a:r>
          </a:p>
        </p:txBody>
      </p:sp>
      <p:sp>
        <p:nvSpPr>
          <p:cNvPr id="58" name="TextBox 57">
            <a:extLst>
              <a:ext uri="{FF2B5EF4-FFF2-40B4-BE49-F238E27FC236}">
                <a16:creationId xmlns:a16="http://schemas.microsoft.com/office/drawing/2014/main" id="{F7AF7FF9-B816-DFB1-9588-D105066C1557}"/>
              </a:ext>
            </a:extLst>
          </p:cNvPr>
          <p:cNvSpPr txBox="1"/>
          <p:nvPr/>
        </p:nvSpPr>
        <p:spPr>
          <a:xfrm>
            <a:off x="4500597" y="3022542"/>
            <a:ext cx="2098383" cy="830997"/>
          </a:xfrm>
          <a:prstGeom prst="rect">
            <a:avLst/>
          </a:prstGeom>
          <a:noFill/>
        </p:spPr>
        <p:txBody>
          <a:bodyPr wrap="square" rtlCol="0">
            <a:spAutoFit/>
          </a:bodyPr>
          <a:lstStyle/>
          <a:p>
            <a:pPr algn="ctr"/>
            <a:r>
              <a:rPr lang="en-GB" sz="2400"/>
              <a:t>POST /transfers</a:t>
            </a:r>
          </a:p>
        </p:txBody>
      </p:sp>
      <p:sp>
        <p:nvSpPr>
          <p:cNvPr id="59" name="TextBox 58">
            <a:extLst>
              <a:ext uri="{FF2B5EF4-FFF2-40B4-BE49-F238E27FC236}">
                <a16:creationId xmlns:a16="http://schemas.microsoft.com/office/drawing/2014/main" id="{4AC04F59-4A14-46B4-C163-999AC825EAFE}"/>
              </a:ext>
            </a:extLst>
          </p:cNvPr>
          <p:cNvSpPr txBox="1"/>
          <p:nvPr/>
        </p:nvSpPr>
        <p:spPr>
          <a:xfrm>
            <a:off x="9384404" y="1875226"/>
            <a:ext cx="2098383" cy="830997"/>
          </a:xfrm>
          <a:prstGeom prst="rect">
            <a:avLst/>
          </a:prstGeom>
          <a:noFill/>
        </p:spPr>
        <p:txBody>
          <a:bodyPr wrap="square" rtlCol="0">
            <a:spAutoFit/>
          </a:bodyPr>
          <a:lstStyle/>
          <a:p>
            <a:pPr algn="ctr"/>
            <a:r>
              <a:rPr lang="en-GB" sz="2400"/>
              <a:t>POST /transfers</a:t>
            </a:r>
          </a:p>
        </p:txBody>
      </p:sp>
      <p:sp>
        <p:nvSpPr>
          <p:cNvPr id="60" name="TextBox 59">
            <a:extLst>
              <a:ext uri="{FF2B5EF4-FFF2-40B4-BE49-F238E27FC236}">
                <a16:creationId xmlns:a16="http://schemas.microsoft.com/office/drawing/2014/main" id="{6B9134C2-C1F7-B0B2-3E41-B0649F21ECEF}"/>
              </a:ext>
            </a:extLst>
          </p:cNvPr>
          <p:cNvSpPr txBox="1"/>
          <p:nvPr/>
        </p:nvSpPr>
        <p:spPr>
          <a:xfrm>
            <a:off x="13023597" y="2804701"/>
            <a:ext cx="2098383" cy="830997"/>
          </a:xfrm>
          <a:prstGeom prst="rect">
            <a:avLst/>
          </a:prstGeom>
          <a:noFill/>
        </p:spPr>
        <p:txBody>
          <a:bodyPr wrap="square" rtlCol="0">
            <a:spAutoFit/>
          </a:bodyPr>
          <a:lstStyle/>
          <a:p>
            <a:pPr algn="ctr"/>
            <a:r>
              <a:rPr lang="en-GB" sz="2400"/>
              <a:t>POST /transfers</a:t>
            </a:r>
          </a:p>
        </p:txBody>
      </p:sp>
      <p:sp>
        <p:nvSpPr>
          <p:cNvPr id="63" name="TextBox 62">
            <a:extLst>
              <a:ext uri="{FF2B5EF4-FFF2-40B4-BE49-F238E27FC236}">
                <a16:creationId xmlns:a16="http://schemas.microsoft.com/office/drawing/2014/main" id="{67B3AC80-6454-C8D8-859A-9B2D18D4702A}"/>
              </a:ext>
            </a:extLst>
          </p:cNvPr>
          <p:cNvSpPr txBox="1"/>
          <p:nvPr/>
        </p:nvSpPr>
        <p:spPr>
          <a:xfrm>
            <a:off x="14732047" y="10270665"/>
            <a:ext cx="2563315" cy="461665"/>
          </a:xfrm>
          <a:prstGeom prst="rect">
            <a:avLst/>
          </a:prstGeom>
          <a:noFill/>
        </p:spPr>
        <p:txBody>
          <a:bodyPr wrap="square" rtlCol="0">
            <a:spAutoFit/>
          </a:bodyPr>
          <a:lstStyle/>
          <a:p>
            <a:pPr algn="ctr"/>
            <a:r>
              <a:rPr lang="en-GB" sz="2400"/>
              <a:t>202: Received</a:t>
            </a:r>
          </a:p>
        </p:txBody>
      </p:sp>
      <p:sp>
        <p:nvSpPr>
          <p:cNvPr id="69" name="Star: 5 Points 68">
            <a:extLst>
              <a:ext uri="{FF2B5EF4-FFF2-40B4-BE49-F238E27FC236}">
                <a16:creationId xmlns:a16="http://schemas.microsoft.com/office/drawing/2014/main" id="{22926478-46E0-646D-0CDF-8B25C3D7C08D}"/>
              </a:ext>
            </a:extLst>
          </p:cNvPr>
          <p:cNvSpPr/>
          <p:nvPr/>
        </p:nvSpPr>
        <p:spPr>
          <a:xfrm>
            <a:off x="14055362" y="4682407"/>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cxnSp>
        <p:nvCxnSpPr>
          <p:cNvPr id="70" name="Connector: Elbow 69">
            <a:extLst>
              <a:ext uri="{FF2B5EF4-FFF2-40B4-BE49-F238E27FC236}">
                <a16:creationId xmlns:a16="http://schemas.microsoft.com/office/drawing/2014/main" id="{EF823D5F-7C53-C405-329A-4C33856EE1F8}"/>
              </a:ext>
            </a:extLst>
          </p:cNvPr>
          <p:cNvCxnSpPr>
            <a:cxnSpLocks/>
          </p:cNvCxnSpPr>
          <p:nvPr/>
        </p:nvCxnSpPr>
        <p:spPr>
          <a:xfrm rot="10800000">
            <a:off x="9439484" y="3812364"/>
            <a:ext cx="1568243" cy="2468160"/>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65DCA03-8157-5677-61AF-ED82C6DABDF2}"/>
              </a:ext>
            </a:extLst>
          </p:cNvPr>
          <p:cNvSpPr txBox="1"/>
          <p:nvPr/>
        </p:nvSpPr>
        <p:spPr>
          <a:xfrm>
            <a:off x="9441813" y="3310254"/>
            <a:ext cx="2563315" cy="461665"/>
          </a:xfrm>
          <a:prstGeom prst="rect">
            <a:avLst/>
          </a:prstGeom>
          <a:noFill/>
        </p:spPr>
        <p:txBody>
          <a:bodyPr wrap="square" rtlCol="0">
            <a:spAutoFit/>
          </a:bodyPr>
          <a:lstStyle/>
          <a:p>
            <a:pPr algn="ctr"/>
            <a:r>
              <a:rPr lang="en-GB" sz="2400"/>
              <a:t>202: Received</a:t>
            </a:r>
          </a:p>
        </p:txBody>
      </p:sp>
      <p:sp>
        <p:nvSpPr>
          <p:cNvPr id="6" name="TextBox 5">
            <a:extLst>
              <a:ext uri="{FF2B5EF4-FFF2-40B4-BE49-F238E27FC236}">
                <a16:creationId xmlns:a16="http://schemas.microsoft.com/office/drawing/2014/main" id="{67AF7251-8F7A-5EC1-8FE7-9961DF2762AD}"/>
              </a:ext>
            </a:extLst>
          </p:cNvPr>
          <p:cNvSpPr txBox="1"/>
          <p:nvPr/>
        </p:nvSpPr>
        <p:spPr>
          <a:xfrm>
            <a:off x="846344" y="8343782"/>
            <a:ext cx="22694226" cy="4401205"/>
          </a:xfrm>
          <a:prstGeom prst="rect">
            <a:avLst/>
          </a:prstGeom>
          <a:solidFill>
            <a:schemeClr val="bg1"/>
          </a:solidFill>
        </p:spPr>
        <p:txBody>
          <a:bodyPr wrap="square" rtlCol="0">
            <a:spAutoFit/>
          </a:bodyPr>
          <a:lstStyle/>
          <a:p>
            <a:pPr marL="857250" indent="-857250">
              <a:buFont typeface="Arial" panose="020B0604020202020204" pitchFamily="34" charset="0"/>
              <a:buChar char="•"/>
            </a:pPr>
            <a:r>
              <a:rPr lang="en-GB" sz="4000"/>
              <a:t>Proxy 2 times out</a:t>
            </a:r>
          </a:p>
          <a:p>
            <a:pPr marL="1314450" lvl="1" indent="-857250">
              <a:buFont typeface="Arial" panose="020B0604020202020204" pitchFamily="34" charset="0"/>
              <a:buChar char="•"/>
            </a:pPr>
            <a:r>
              <a:rPr lang="en-GB" sz="4000"/>
              <a:t>It sends an error message to Scheme 2</a:t>
            </a:r>
          </a:p>
          <a:p>
            <a:pPr marL="857250" indent="-857250">
              <a:buFont typeface="Arial" panose="020B0604020202020204" pitchFamily="34" charset="0"/>
              <a:buChar char="•"/>
            </a:pPr>
            <a:r>
              <a:rPr lang="en-GB" sz="4000"/>
              <a:t>Scheme 2 cancels the reservation against Proxy 1</a:t>
            </a:r>
          </a:p>
          <a:p>
            <a:pPr marL="1314450" lvl="1" indent="-857250">
              <a:buFont typeface="Arial" panose="020B0604020202020204" pitchFamily="34" charset="0"/>
              <a:buChar char="•"/>
            </a:pPr>
            <a:r>
              <a:rPr lang="en-GB" sz="4000"/>
              <a:t>It returns an error message to Scheme 1.</a:t>
            </a:r>
          </a:p>
          <a:p>
            <a:pPr marL="857250" indent="-857250">
              <a:buFont typeface="Arial" panose="020B0604020202020204" pitchFamily="34" charset="0"/>
              <a:buChar char="•"/>
            </a:pPr>
            <a:r>
              <a:rPr lang="en-GB" sz="4000"/>
              <a:t>Scheme 1 cancels the reservation against the debtor DFSP</a:t>
            </a:r>
          </a:p>
          <a:p>
            <a:pPr marL="1314450" lvl="1" indent="-857250">
              <a:buFont typeface="Arial" panose="020B0604020202020204" pitchFamily="34" charset="0"/>
              <a:buChar char="•"/>
            </a:pPr>
            <a:r>
              <a:rPr lang="en-GB" sz="4000"/>
              <a:t>It returns an error message to the debtor DFSP.</a:t>
            </a:r>
          </a:p>
          <a:p>
            <a:pPr marL="857250" indent="-857250">
              <a:buFont typeface="Arial" panose="020B0604020202020204" pitchFamily="34" charset="0"/>
              <a:buChar char="•"/>
            </a:pPr>
            <a:r>
              <a:rPr lang="en-GB" sz="4000"/>
              <a:t>The debtor DFSP returns its customer’s reserved funds</a:t>
            </a:r>
            <a:endParaRPr lang="en-GB" sz="1400"/>
          </a:p>
        </p:txBody>
      </p:sp>
    </p:spTree>
    <p:extLst>
      <p:ext uri="{BB962C8B-B14F-4D97-AF65-F5344CB8AC3E}">
        <p14:creationId xmlns:p14="http://schemas.microsoft.com/office/powerpoint/2010/main" val="17861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Scheme 3 can’t reach Creditor DFSP</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a:xfrm>
            <a:off x="17118512" y="12712701"/>
            <a:ext cx="5487114" cy="730250"/>
          </a:xfrm>
        </p:spPr>
        <p:txBody>
          <a:bodyPr/>
          <a:lstStyle/>
          <a:p>
            <a:fld id="{20AF9D7A-5BEE-9245-944A-197F51D542D9}" type="slidenum">
              <a:rPr lang="en-US" smtClean="0"/>
              <a:t>36</a:t>
            </a:fld>
            <a:endParaRPr lang="en-US"/>
          </a:p>
        </p:txBody>
      </p:sp>
      <p:sp>
        <p:nvSpPr>
          <p:cNvPr id="7" name="Rectangle: Rounded Corners 6">
            <a:extLst>
              <a:ext uri="{FF2B5EF4-FFF2-40B4-BE49-F238E27FC236}">
                <a16:creationId xmlns:a16="http://schemas.microsoft.com/office/drawing/2014/main" id="{6784B325-F189-9BC2-1E95-82462BAFF229}"/>
              </a:ext>
            </a:extLst>
          </p:cNvPr>
          <p:cNvSpPr/>
          <p:nvPr/>
        </p:nvSpPr>
        <p:spPr>
          <a:xfrm>
            <a:off x="1046580" y="4621427"/>
            <a:ext cx="5400000" cy="72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GB" sz="3600"/>
              <a:t>Scheme 1</a:t>
            </a:r>
          </a:p>
        </p:txBody>
      </p:sp>
      <p:sp>
        <p:nvSpPr>
          <p:cNvPr id="8" name="Rectangle: Rounded Corners 7">
            <a:extLst>
              <a:ext uri="{FF2B5EF4-FFF2-40B4-BE49-F238E27FC236}">
                <a16:creationId xmlns:a16="http://schemas.microsoft.com/office/drawing/2014/main" id="{E4FF0A93-452F-A50B-4D15-2F44630A0D68}"/>
              </a:ext>
            </a:extLst>
          </p:cNvPr>
          <p:cNvSpPr/>
          <p:nvPr/>
        </p:nvSpPr>
        <p:spPr>
          <a:xfrm>
            <a:off x="9493586" y="4621427"/>
            <a:ext cx="5400000" cy="72000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b" anchorCtr="0"/>
          <a:lstStyle/>
          <a:p>
            <a:pPr algn="ctr"/>
            <a:r>
              <a:rPr lang="en-GB" sz="3600"/>
              <a:t>Scheme 2</a:t>
            </a:r>
          </a:p>
        </p:txBody>
      </p:sp>
      <p:sp>
        <p:nvSpPr>
          <p:cNvPr id="9" name="Rectangle: Rounded Corners 8">
            <a:extLst>
              <a:ext uri="{FF2B5EF4-FFF2-40B4-BE49-F238E27FC236}">
                <a16:creationId xmlns:a16="http://schemas.microsoft.com/office/drawing/2014/main" id="{2D28FB7E-2141-3605-82AE-07E5553FA27A}"/>
              </a:ext>
            </a:extLst>
          </p:cNvPr>
          <p:cNvSpPr/>
          <p:nvPr/>
        </p:nvSpPr>
        <p:spPr>
          <a:xfrm>
            <a:off x="17940595" y="4621427"/>
            <a:ext cx="5400000" cy="72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b" anchorCtr="0"/>
          <a:lstStyle/>
          <a:p>
            <a:pPr algn="ctr"/>
            <a:r>
              <a:rPr lang="en-GB" sz="3600"/>
              <a:t>Scheme 3</a:t>
            </a:r>
          </a:p>
        </p:txBody>
      </p:sp>
      <p:sp>
        <p:nvSpPr>
          <p:cNvPr id="10" name="Oval 9">
            <a:extLst>
              <a:ext uri="{FF2B5EF4-FFF2-40B4-BE49-F238E27FC236}">
                <a16:creationId xmlns:a16="http://schemas.microsoft.com/office/drawing/2014/main" id="{9CD6B273-9FE2-4467-42E1-8786E424EB58}"/>
              </a:ext>
            </a:extLst>
          </p:cNvPr>
          <p:cNvSpPr/>
          <p:nvPr/>
        </p:nvSpPr>
        <p:spPr>
          <a:xfrm>
            <a:off x="2307524" y="1460042"/>
            <a:ext cx="2878111" cy="14916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Debtor DFSP</a:t>
            </a:r>
          </a:p>
        </p:txBody>
      </p:sp>
      <p:sp>
        <p:nvSpPr>
          <p:cNvPr id="11" name="Oval 10">
            <a:extLst>
              <a:ext uri="{FF2B5EF4-FFF2-40B4-BE49-F238E27FC236}">
                <a16:creationId xmlns:a16="http://schemas.microsoft.com/office/drawing/2014/main" id="{EFDB5A5D-8277-9825-FBED-16A04BA7E051}"/>
              </a:ext>
            </a:extLst>
          </p:cNvPr>
          <p:cNvSpPr/>
          <p:nvPr/>
        </p:nvSpPr>
        <p:spPr>
          <a:xfrm>
            <a:off x="20530596" y="1455275"/>
            <a:ext cx="2878111" cy="149165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2800"/>
              <a:t>Creditor DFSP</a:t>
            </a:r>
          </a:p>
        </p:txBody>
      </p:sp>
      <p:sp>
        <p:nvSpPr>
          <p:cNvPr id="12" name="Oval 11">
            <a:extLst>
              <a:ext uri="{FF2B5EF4-FFF2-40B4-BE49-F238E27FC236}">
                <a16:creationId xmlns:a16="http://schemas.microsoft.com/office/drawing/2014/main" id="{90A6B7F2-4E86-FEE0-B94E-5ED3F2DFE973}"/>
              </a:ext>
            </a:extLst>
          </p:cNvPr>
          <p:cNvSpPr/>
          <p:nvPr/>
        </p:nvSpPr>
        <p:spPr>
          <a:xfrm>
            <a:off x="6446580" y="2951698"/>
            <a:ext cx="3047006" cy="1669729"/>
          </a:xfrm>
          <a:prstGeom prst="ellipse">
            <a:avLst/>
          </a:prstGeom>
          <a:gradFill flip="none" rotWithShape="1">
            <a:gsLst>
              <a:gs pos="0">
                <a:schemeClr val="accent2"/>
              </a:gs>
              <a:gs pos="33000">
                <a:schemeClr val="accent2"/>
              </a:gs>
              <a:gs pos="67000">
                <a:schemeClr val="accent1"/>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1</a:t>
            </a:r>
          </a:p>
        </p:txBody>
      </p:sp>
      <p:sp>
        <p:nvSpPr>
          <p:cNvPr id="13" name="Oval 12">
            <a:extLst>
              <a:ext uri="{FF2B5EF4-FFF2-40B4-BE49-F238E27FC236}">
                <a16:creationId xmlns:a16="http://schemas.microsoft.com/office/drawing/2014/main" id="{29F5B8FB-C6AF-19A7-71AF-69FBAB0E5A92}"/>
              </a:ext>
            </a:extLst>
          </p:cNvPr>
          <p:cNvSpPr/>
          <p:nvPr/>
        </p:nvSpPr>
        <p:spPr>
          <a:xfrm>
            <a:off x="14893589" y="2951698"/>
            <a:ext cx="3047006" cy="1669729"/>
          </a:xfrm>
          <a:prstGeom prst="ellipse">
            <a:avLst/>
          </a:prstGeom>
          <a:gradFill flip="none" rotWithShape="1">
            <a:gsLst>
              <a:gs pos="0">
                <a:schemeClr val="accent2"/>
              </a:gs>
              <a:gs pos="33000">
                <a:schemeClr val="accent2"/>
              </a:gs>
              <a:gs pos="67000">
                <a:schemeClr val="accent4"/>
              </a:gs>
              <a:gs pos="100000">
                <a:schemeClr val="accent4"/>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2</a:t>
            </a:r>
          </a:p>
        </p:txBody>
      </p:sp>
      <p:cxnSp>
        <p:nvCxnSpPr>
          <p:cNvPr id="15" name="Straight Arrow Connector 14">
            <a:extLst>
              <a:ext uri="{FF2B5EF4-FFF2-40B4-BE49-F238E27FC236}">
                <a16:creationId xmlns:a16="http://schemas.microsoft.com/office/drawing/2014/main" id="{20B01A19-403A-24EB-D112-5B693F9ABB05}"/>
              </a:ext>
            </a:extLst>
          </p:cNvPr>
          <p:cNvCxnSpPr>
            <a:cxnSpLocks/>
            <a:stCxn id="10" idx="4"/>
            <a:endCxn id="5" idx="0"/>
          </p:cNvCxnSpPr>
          <p:nvPr/>
        </p:nvCxnSpPr>
        <p:spPr>
          <a:xfrm flipH="1">
            <a:off x="3724092" y="2951698"/>
            <a:ext cx="22488" cy="2699594"/>
          </a:xfrm>
          <a:prstGeom prst="straightConnector1">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AB568F-7532-1345-23AB-88092289D5C7}"/>
              </a:ext>
            </a:extLst>
          </p:cNvPr>
          <p:cNvSpPr txBox="1"/>
          <p:nvPr/>
        </p:nvSpPr>
        <p:spPr>
          <a:xfrm>
            <a:off x="1025866" y="3438727"/>
            <a:ext cx="2563315" cy="461665"/>
          </a:xfrm>
          <a:prstGeom prst="rect">
            <a:avLst/>
          </a:prstGeom>
          <a:noFill/>
        </p:spPr>
        <p:txBody>
          <a:bodyPr wrap="square" rtlCol="0">
            <a:spAutoFit/>
          </a:bodyPr>
          <a:lstStyle/>
          <a:p>
            <a:pPr algn="ctr"/>
            <a:r>
              <a:rPr lang="en-GB" sz="2400"/>
              <a:t>POST /transfers</a:t>
            </a:r>
          </a:p>
        </p:txBody>
      </p:sp>
      <p:sp>
        <p:nvSpPr>
          <p:cNvPr id="5" name="Rectangle 4">
            <a:extLst>
              <a:ext uri="{FF2B5EF4-FFF2-40B4-BE49-F238E27FC236}">
                <a16:creationId xmlns:a16="http://schemas.microsoft.com/office/drawing/2014/main" id="{1DFDCA70-AC32-1AF8-FF49-0C8CAF7331B6}"/>
              </a:ext>
            </a:extLst>
          </p:cNvPr>
          <p:cNvSpPr/>
          <p:nvPr/>
        </p:nvSpPr>
        <p:spPr>
          <a:xfrm>
            <a:off x="2592335"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D-DFSP’s position account</a:t>
            </a:r>
          </a:p>
        </p:txBody>
      </p:sp>
      <p:sp>
        <p:nvSpPr>
          <p:cNvPr id="14" name="Rectangle 13">
            <a:extLst>
              <a:ext uri="{FF2B5EF4-FFF2-40B4-BE49-F238E27FC236}">
                <a16:creationId xmlns:a16="http://schemas.microsoft.com/office/drawing/2014/main" id="{A63468C5-6D38-A0FA-B979-399901893C1E}"/>
              </a:ext>
            </a:extLst>
          </p:cNvPr>
          <p:cNvSpPr/>
          <p:nvPr/>
        </p:nvSpPr>
        <p:spPr>
          <a:xfrm>
            <a:off x="2592334" y="7579035"/>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1</a:t>
            </a:r>
          </a:p>
        </p:txBody>
      </p:sp>
      <p:cxnSp>
        <p:nvCxnSpPr>
          <p:cNvPr id="20" name="Connector: Elbow 19">
            <a:extLst>
              <a:ext uri="{FF2B5EF4-FFF2-40B4-BE49-F238E27FC236}">
                <a16:creationId xmlns:a16="http://schemas.microsoft.com/office/drawing/2014/main" id="{AC186D5B-6ADB-017D-2384-0EF9AA8412B6}"/>
              </a:ext>
            </a:extLst>
          </p:cNvPr>
          <p:cNvCxnSpPr>
            <a:stCxn id="5" idx="2"/>
            <a:endCxn id="14" idx="0"/>
          </p:cNvCxnSpPr>
          <p:nvPr/>
        </p:nvCxnSpPr>
        <p:spPr>
          <a:xfrm rot="5400000">
            <a:off x="3363575" y="7218517"/>
            <a:ext cx="721035" cy="1"/>
          </a:xfrm>
          <a:prstGeom prst="bentConnector3">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74DF80-F59E-8108-44F6-7971AF8F05F6}"/>
              </a:ext>
            </a:extLst>
          </p:cNvPr>
          <p:cNvCxnSpPr>
            <a:cxnSpLocks/>
            <a:stCxn id="12" idx="0"/>
            <a:endCxn id="29" idx="0"/>
          </p:cNvCxnSpPr>
          <p:nvPr/>
        </p:nvCxnSpPr>
        <p:spPr>
          <a:xfrm rot="16200000" flipH="1">
            <a:off x="8731998" y="2189782"/>
            <a:ext cx="2699671"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C213D-CCF8-A4AA-26E7-517BF6A45C93}"/>
              </a:ext>
            </a:extLst>
          </p:cNvPr>
          <p:cNvSpPr/>
          <p:nvPr/>
        </p:nvSpPr>
        <p:spPr>
          <a:xfrm>
            <a:off x="2614823"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25" name="Connector: Elbow 24">
            <a:extLst>
              <a:ext uri="{FF2B5EF4-FFF2-40B4-BE49-F238E27FC236}">
                <a16:creationId xmlns:a16="http://schemas.microsoft.com/office/drawing/2014/main" id="{4465F027-FE09-D8B5-5D47-5C502D458B18}"/>
              </a:ext>
            </a:extLst>
          </p:cNvPr>
          <p:cNvCxnSpPr>
            <a:cxnSpLocks/>
            <a:stCxn id="12" idx="4"/>
            <a:endCxn id="24" idx="3"/>
          </p:cNvCxnSpPr>
          <p:nvPr/>
        </p:nvCxnSpPr>
        <p:spPr>
          <a:xfrm rot="5400000">
            <a:off x="3682475" y="5817289"/>
            <a:ext cx="5483471" cy="3091747"/>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C60AA5F-4EC5-C7EE-F1EE-BFAF43C2AD06}"/>
              </a:ext>
            </a:extLst>
          </p:cNvPr>
          <p:cNvCxnSpPr>
            <a:cxnSpLocks/>
          </p:cNvCxnSpPr>
          <p:nvPr/>
        </p:nvCxnSpPr>
        <p:spPr>
          <a:xfrm flipV="1">
            <a:off x="5008247" y="3938963"/>
            <a:ext cx="1590733" cy="4395826"/>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2A07DC-EDC1-05AC-AD9D-8768F6D77058}"/>
              </a:ext>
            </a:extLst>
          </p:cNvPr>
          <p:cNvSpPr/>
          <p:nvPr/>
        </p:nvSpPr>
        <p:spPr>
          <a:xfrm>
            <a:off x="11061829" y="5651369"/>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1’s position account</a:t>
            </a:r>
          </a:p>
        </p:txBody>
      </p:sp>
      <p:sp>
        <p:nvSpPr>
          <p:cNvPr id="32" name="Rectangle 31">
            <a:extLst>
              <a:ext uri="{FF2B5EF4-FFF2-40B4-BE49-F238E27FC236}">
                <a16:creationId xmlns:a16="http://schemas.microsoft.com/office/drawing/2014/main" id="{C94865AF-E595-C6DF-FEDF-CF3ED9B903B6}"/>
              </a:ext>
            </a:extLst>
          </p:cNvPr>
          <p:cNvSpPr/>
          <p:nvPr/>
        </p:nvSpPr>
        <p:spPr>
          <a:xfrm>
            <a:off x="11061702" y="762282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Forward request to Proxy 2</a:t>
            </a:r>
          </a:p>
        </p:txBody>
      </p:sp>
      <p:sp>
        <p:nvSpPr>
          <p:cNvPr id="33" name="Rectangle 32">
            <a:extLst>
              <a:ext uri="{FF2B5EF4-FFF2-40B4-BE49-F238E27FC236}">
                <a16:creationId xmlns:a16="http://schemas.microsoft.com/office/drawing/2014/main" id="{F815F90A-835D-4822-2E39-DEC58F314B8D}"/>
              </a:ext>
            </a:extLst>
          </p:cNvPr>
          <p:cNvSpPr/>
          <p:nvPr/>
        </p:nvSpPr>
        <p:spPr>
          <a:xfrm>
            <a:off x="11061701" y="9501544"/>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Turn off timeout check</a:t>
            </a:r>
          </a:p>
        </p:txBody>
      </p:sp>
      <p:cxnSp>
        <p:nvCxnSpPr>
          <p:cNvPr id="34" name="Connector: Elbow 33">
            <a:extLst>
              <a:ext uri="{FF2B5EF4-FFF2-40B4-BE49-F238E27FC236}">
                <a16:creationId xmlns:a16="http://schemas.microsoft.com/office/drawing/2014/main" id="{9CA3C6D2-E027-BE87-802F-F369C83C6751}"/>
              </a:ext>
            </a:extLst>
          </p:cNvPr>
          <p:cNvCxnSpPr>
            <a:cxnSpLocks/>
            <a:stCxn id="29" idx="2"/>
            <a:endCxn id="32" idx="0"/>
          </p:cNvCxnSpPr>
          <p:nvPr/>
        </p:nvCxnSpPr>
        <p:spPr>
          <a:xfrm rot="5400000">
            <a:off x="11811150" y="7240387"/>
            <a:ext cx="764747" cy="127"/>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58C51FD-CBF9-64A1-F93D-2AA9D020120A}"/>
              </a:ext>
            </a:extLst>
          </p:cNvPr>
          <p:cNvCxnSpPr>
            <a:cxnSpLocks/>
            <a:stCxn id="32" idx="3"/>
            <a:endCxn id="13" idx="2"/>
          </p:cNvCxnSpPr>
          <p:nvPr/>
        </p:nvCxnSpPr>
        <p:spPr>
          <a:xfrm flipV="1">
            <a:off x="13325215" y="3786563"/>
            <a:ext cx="1568374" cy="4439615"/>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BCB7A4D3-F7CB-08F7-2AEF-8D41743EB996}"/>
              </a:ext>
            </a:extLst>
          </p:cNvPr>
          <p:cNvCxnSpPr>
            <a:cxnSpLocks/>
            <a:stCxn id="13" idx="4"/>
            <a:endCxn id="33" idx="3"/>
          </p:cNvCxnSpPr>
          <p:nvPr/>
        </p:nvCxnSpPr>
        <p:spPr>
          <a:xfrm rot="5400000">
            <a:off x="12129418" y="5817223"/>
            <a:ext cx="5483471" cy="3091878"/>
          </a:xfrm>
          <a:prstGeom prst="bentConnector2">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F58BF20-319D-0227-A956-487C9B8E5A3E}"/>
              </a:ext>
            </a:extLst>
          </p:cNvPr>
          <p:cNvSpPr/>
          <p:nvPr/>
        </p:nvSpPr>
        <p:spPr>
          <a:xfrm>
            <a:off x="19508838" y="5651292"/>
            <a:ext cx="2263513" cy="1206708"/>
          </a:xfrm>
          <a:prstGeom prst="rect">
            <a:avLst/>
          </a:prstGeom>
          <a:solidFill>
            <a:srgbClr val="005A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chemeClr val="bg1"/>
                </a:solidFill>
              </a:rPr>
              <a:t>Reserve 100 KES against Proxy 2’s position account</a:t>
            </a:r>
          </a:p>
        </p:txBody>
      </p:sp>
      <p:cxnSp>
        <p:nvCxnSpPr>
          <p:cNvPr id="47" name="Connector: Elbow 46">
            <a:extLst>
              <a:ext uri="{FF2B5EF4-FFF2-40B4-BE49-F238E27FC236}">
                <a16:creationId xmlns:a16="http://schemas.microsoft.com/office/drawing/2014/main" id="{ECD09AF5-C6B2-8D0E-387A-46DB307F0DEB}"/>
              </a:ext>
            </a:extLst>
          </p:cNvPr>
          <p:cNvCxnSpPr>
            <a:cxnSpLocks/>
            <a:stCxn id="13" idx="0"/>
            <a:endCxn id="45" idx="0"/>
          </p:cNvCxnSpPr>
          <p:nvPr/>
        </p:nvCxnSpPr>
        <p:spPr>
          <a:xfrm rot="16200000" flipH="1">
            <a:off x="17179046" y="2189744"/>
            <a:ext cx="2699594" cy="4223503"/>
          </a:xfrm>
          <a:prstGeom prst="bentConnector3">
            <a:avLst>
              <a:gd name="adj1" fmla="val -8468"/>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BD86910-045F-BD8C-28DC-66860FD83CBC}"/>
              </a:ext>
            </a:extLst>
          </p:cNvPr>
          <p:cNvSpPr txBox="1"/>
          <p:nvPr/>
        </p:nvSpPr>
        <p:spPr>
          <a:xfrm>
            <a:off x="6454978" y="10175742"/>
            <a:ext cx="2563315" cy="461665"/>
          </a:xfrm>
          <a:prstGeom prst="rect">
            <a:avLst/>
          </a:prstGeom>
          <a:noFill/>
        </p:spPr>
        <p:txBody>
          <a:bodyPr wrap="square" rtlCol="0">
            <a:spAutoFit/>
          </a:bodyPr>
          <a:lstStyle/>
          <a:p>
            <a:pPr algn="ctr"/>
            <a:r>
              <a:rPr lang="en-GB" sz="2400"/>
              <a:t>202: Received</a:t>
            </a:r>
          </a:p>
        </p:txBody>
      </p:sp>
      <p:sp>
        <p:nvSpPr>
          <p:cNvPr id="58" name="TextBox 57">
            <a:extLst>
              <a:ext uri="{FF2B5EF4-FFF2-40B4-BE49-F238E27FC236}">
                <a16:creationId xmlns:a16="http://schemas.microsoft.com/office/drawing/2014/main" id="{F7AF7FF9-B816-DFB1-9588-D105066C1557}"/>
              </a:ext>
            </a:extLst>
          </p:cNvPr>
          <p:cNvSpPr txBox="1"/>
          <p:nvPr/>
        </p:nvSpPr>
        <p:spPr>
          <a:xfrm>
            <a:off x="4500597" y="3022542"/>
            <a:ext cx="2098383" cy="830997"/>
          </a:xfrm>
          <a:prstGeom prst="rect">
            <a:avLst/>
          </a:prstGeom>
          <a:noFill/>
        </p:spPr>
        <p:txBody>
          <a:bodyPr wrap="square" rtlCol="0">
            <a:spAutoFit/>
          </a:bodyPr>
          <a:lstStyle/>
          <a:p>
            <a:pPr algn="ctr"/>
            <a:r>
              <a:rPr lang="en-GB" sz="2400"/>
              <a:t>POST /transfers</a:t>
            </a:r>
          </a:p>
        </p:txBody>
      </p:sp>
      <p:sp>
        <p:nvSpPr>
          <p:cNvPr id="59" name="TextBox 58">
            <a:extLst>
              <a:ext uri="{FF2B5EF4-FFF2-40B4-BE49-F238E27FC236}">
                <a16:creationId xmlns:a16="http://schemas.microsoft.com/office/drawing/2014/main" id="{4AC04F59-4A14-46B4-C163-999AC825EAFE}"/>
              </a:ext>
            </a:extLst>
          </p:cNvPr>
          <p:cNvSpPr txBox="1"/>
          <p:nvPr/>
        </p:nvSpPr>
        <p:spPr>
          <a:xfrm>
            <a:off x="9384404" y="1875226"/>
            <a:ext cx="2098383" cy="830997"/>
          </a:xfrm>
          <a:prstGeom prst="rect">
            <a:avLst/>
          </a:prstGeom>
          <a:noFill/>
        </p:spPr>
        <p:txBody>
          <a:bodyPr wrap="square" rtlCol="0">
            <a:spAutoFit/>
          </a:bodyPr>
          <a:lstStyle/>
          <a:p>
            <a:pPr algn="ctr"/>
            <a:r>
              <a:rPr lang="en-GB" sz="2400"/>
              <a:t>POST /transfers</a:t>
            </a:r>
          </a:p>
        </p:txBody>
      </p:sp>
      <p:sp>
        <p:nvSpPr>
          <p:cNvPr id="60" name="TextBox 59">
            <a:extLst>
              <a:ext uri="{FF2B5EF4-FFF2-40B4-BE49-F238E27FC236}">
                <a16:creationId xmlns:a16="http://schemas.microsoft.com/office/drawing/2014/main" id="{6B9134C2-C1F7-B0B2-3E41-B0649F21ECEF}"/>
              </a:ext>
            </a:extLst>
          </p:cNvPr>
          <p:cNvSpPr txBox="1"/>
          <p:nvPr/>
        </p:nvSpPr>
        <p:spPr>
          <a:xfrm>
            <a:off x="13023597" y="2804701"/>
            <a:ext cx="2098383" cy="830997"/>
          </a:xfrm>
          <a:prstGeom prst="rect">
            <a:avLst/>
          </a:prstGeom>
          <a:noFill/>
        </p:spPr>
        <p:txBody>
          <a:bodyPr wrap="square" rtlCol="0">
            <a:spAutoFit/>
          </a:bodyPr>
          <a:lstStyle/>
          <a:p>
            <a:pPr algn="ctr"/>
            <a:r>
              <a:rPr lang="en-GB" sz="2400"/>
              <a:t>POST /transfers</a:t>
            </a:r>
          </a:p>
        </p:txBody>
      </p:sp>
      <p:sp>
        <p:nvSpPr>
          <p:cNvPr id="61" name="TextBox 60">
            <a:extLst>
              <a:ext uri="{FF2B5EF4-FFF2-40B4-BE49-F238E27FC236}">
                <a16:creationId xmlns:a16="http://schemas.microsoft.com/office/drawing/2014/main" id="{3165B57B-C78F-8C62-2BC7-6BD5FDE4AE7B}"/>
              </a:ext>
            </a:extLst>
          </p:cNvPr>
          <p:cNvSpPr txBox="1"/>
          <p:nvPr/>
        </p:nvSpPr>
        <p:spPr>
          <a:xfrm>
            <a:off x="16891403" y="1820643"/>
            <a:ext cx="2098383" cy="830997"/>
          </a:xfrm>
          <a:prstGeom prst="rect">
            <a:avLst/>
          </a:prstGeom>
          <a:noFill/>
        </p:spPr>
        <p:txBody>
          <a:bodyPr wrap="square" rtlCol="0">
            <a:spAutoFit/>
          </a:bodyPr>
          <a:lstStyle/>
          <a:p>
            <a:pPr algn="ctr"/>
            <a:r>
              <a:rPr lang="en-GB" sz="2400"/>
              <a:t>POST /transfers</a:t>
            </a:r>
          </a:p>
        </p:txBody>
      </p:sp>
      <p:sp>
        <p:nvSpPr>
          <p:cNvPr id="63" name="TextBox 62">
            <a:extLst>
              <a:ext uri="{FF2B5EF4-FFF2-40B4-BE49-F238E27FC236}">
                <a16:creationId xmlns:a16="http://schemas.microsoft.com/office/drawing/2014/main" id="{67B3AC80-6454-C8D8-859A-9B2D18D4702A}"/>
              </a:ext>
            </a:extLst>
          </p:cNvPr>
          <p:cNvSpPr txBox="1"/>
          <p:nvPr/>
        </p:nvSpPr>
        <p:spPr>
          <a:xfrm>
            <a:off x="14732047" y="10270665"/>
            <a:ext cx="2563315" cy="461665"/>
          </a:xfrm>
          <a:prstGeom prst="rect">
            <a:avLst/>
          </a:prstGeom>
          <a:noFill/>
        </p:spPr>
        <p:txBody>
          <a:bodyPr wrap="square" rtlCol="0">
            <a:spAutoFit/>
          </a:bodyPr>
          <a:lstStyle/>
          <a:p>
            <a:pPr algn="ctr"/>
            <a:r>
              <a:rPr lang="en-GB" sz="2400"/>
              <a:t>202: Received</a:t>
            </a:r>
          </a:p>
        </p:txBody>
      </p:sp>
      <p:sp>
        <p:nvSpPr>
          <p:cNvPr id="66" name="Star: 5 Points 65">
            <a:extLst>
              <a:ext uri="{FF2B5EF4-FFF2-40B4-BE49-F238E27FC236}">
                <a16:creationId xmlns:a16="http://schemas.microsoft.com/office/drawing/2014/main" id="{CCDA0208-0D86-1F12-BDE9-E0BD93D7EECB}"/>
              </a:ext>
            </a:extLst>
          </p:cNvPr>
          <p:cNvSpPr/>
          <p:nvPr/>
        </p:nvSpPr>
        <p:spPr>
          <a:xfrm>
            <a:off x="17156842" y="9224385"/>
            <a:ext cx="3240000" cy="3240000"/>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a:t>Active timeout check</a:t>
            </a:r>
          </a:p>
        </p:txBody>
      </p:sp>
      <p:cxnSp>
        <p:nvCxnSpPr>
          <p:cNvPr id="70" name="Connector: Elbow 69">
            <a:extLst>
              <a:ext uri="{FF2B5EF4-FFF2-40B4-BE49-F238E27FC236}">
                <a16:creationId xmlns:a16="http://schemas.microsoft.com/office/drawing/2014/main" id="{EF823D5F-7C53-C405-329A-4C33856EE1F8}"/>
              </a:ext>
            </a:extLst>
          </p:cNvPr>
          <p:cNvCxnSpPr>
            <a:cxnSpLocks/>
          </p:cNvCxnSpPr>
          <p:nvPr/>
        </p:nvCxnSpPr>
        <p:spPr>
          <a:xfrm rot="10800000">
            <a:off x="9439484" y="3812364"/>
            <a:ext cx="1568243" cy="2468160"/>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65DCA03-8157-5677-61AF-ED82C6DABDF2}"/>
              </a:ext>
            </a:extLst>
          </p:cNvPr>
          <p:cNvSpPr txBox="1"/>
          <p:nvPr/>
        </p:nvSpPr>
        <p:spPr>
          <a:xfrm>
            <a:off x="9441813" y="3310254"/>
            <a:ext cx="2563315" cy="461665"/>
          </a:xfrm>
          <a:prstGeom prst="rect">
            <a:avLst/>
          </a:prstGeom>
          <a:noFill/>
        </p:spPr>
        <p:txBody>
          <a:bodyPr wrap="square" rtlCol="0">
            <a:spAutoFit/>
          </a:bodyPr>
          <a:lstStyle/>
          <a:p>
            <a:pPr algn="ctr"/>
            <a:r>
              <a:rPr lang="en-GB" sz="2400"/>
              <a:t>202: Received</a:t>
            </a:r>
          </a:p>
        </p:txBody>
      </p:sp>
      <p:cxnSp>
        <p:nvCxnSpPr>
          <p:cNvPr id="74" name="Connector: Elbow 73">
            <a:extLst>
              <a:ext uri="{FF2B5EF4-FFF2-40B4-BE49-F238E27FC236}">
                <a16:creationId xmlns:a16="http://schemas.microsoft.com/office/drawing/2014/main" id="{A34A72A5-E124-B438-AFA5-F280E3361981}"/>
              </a:ext>
            </a:extLst>
          </p:cNvPr>
          <p:cNvCxnSpPr>
            <a:cxnSpLocks/>
            <a:stCxn id="45" idx="1"/>
            <a:endCxn id="13" idx="6"/>
          </p:cNvCxnSpPr>
          <p:nvPr/>
        </p:nvCxnSpPr>
        <p:spPr>
          <a:xfrm rot="10800000">
            <a:off x="17940596" y="3786564"/>
            <a:ext cx="1568243" cy="2468083"/>
          </a:xfrm>
          <a:prstGeom prst="bentConnector3">
            <a:avLst>
              <a:gd name="adj1" fmla="val 50000"/>
            </a:avLst>
          </a:prstGeom>
          <a:ln w="63500">
            <a:solidFill>
              <a:srgbClr val="005A83"/>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EE5C9185-72F8-0E72-2D8B-79A0AAE406B5}"/>
              </a:ext>
            </a:extLst>
          </p:cNvPr>
          <p:cNvSpPr txBox="1"/>
          <p:nvPr/>
        </p:nvSpPr>
        <p:spPr>
          <a:xfrm>
            <a:off x="17592160" y="4216513"/>
            <a:ext cx="2563315" cy="461665"/>
          </a:xfrm>
          <a:prstGeom prst="rect">
            <a:avLst/>
          </a:prstGeom>
          <a:noFill/>
        </p:spPr>
        <p:txBody>
          <a:bodyPr wrap="square" rtlCol="0">
            <a:spAutoFit/>
          </a:bodyPr>
          <a:lstStyle/>
          <a:p>
            <a:pPr algn="ctr"/>
            <a:r>
              <a:rPr lang="en-GB" sz="2400"/>
              <a:t>202: Received</a:t>
            </a:r>
          </a:p>
        </p:txBody>
      </p:sp>
      <p:sp>
        <p:nvSpPr>
          <p:cNvPr id="16" name="TextBox 15">
            <a:extLst>
              <a:ext uri="{FF2B5EF4-FFF2-40B4-BE49-F238E27FC236}">
                <a16:creationId xmlns:a16="http://schemas.microsoft.com/office/drawing/2014/main" id="{350D3DE6-0AB4-BE7C-8026-F8ED0BE530C7}"/>
              </a:ext>
            </a:extLst>
          </p:cNvPr>
          <p:cNvSpPr txBox="1"/>
          <p:nvPr/>
        </p:nvSpPr>
        <p:spPr>
          <a:xfrm>
            <a:off x="781053" y="7367672"/>
            <a:ext cx="16449018" cy="5016758"/>
          </a:xfrm>
          <a:prstGeom prst="rect">
            <a:avLst/>
          </a:prstGeom>
          <a:solidFill>
            <a:schemeClr val="bg1"/>
          </a:solidFill>
        </p:spPr>
        <p:txBody>
          <a:bodyPr wrap="square" rtlCol="0">
            <a:spAutoFit/>
          </a:bodyPr>
          <a:lstStyle/>
          <a:p>
            <a:pPr marL="857250" indent="-857250">
              <a:buFont typeface="Arial" panose="020B0604020202020204" pitchFamily="34" charset="0"/>
              <a:buChar char="•"/>
            </a:pPr>
            <a:r>
              <a:rPr lang="en-GB" sz="4000"/>
              <a:t>Scheme 3 times out</a:t>
            </a:r>
          </a:p>
          <a:p>
            <a:pPr marL="1314450" lvl="1" indent="-857250">
              <a:buFont typeface="Arial" panose="020B0604020202020204" pitchFamily="34" charset="0"/>
              <a:buChar char="•"/>
            </a:pPr>
            <a:r>
              <a:rPr lang="en-GB" sz="4000"/>
              <a:t>It cancels the reservation against Proxy 2</a:t>
            </a:r>
          </a:p>
          <a:p>
            <a:pPr marL="1314450" lvl="1" indent="-857250">
              <a:buFont typeface="Arial" panose="020B0604020202020204" pitchFamily="34" charset="0"/>
              <a:buChar char="•"/>
            </a:pPr>
            <a:r>
              <a:rPr lang="en-GB" sz="4000"/>
              <a:t>It sends an error message to Scheme 2</a:t>
            </a:r>
          </a:p>
          <a:p>
            <a:pPr marL="857250" indent="-857250">
              <a:buFont typeface="Arial" panose="020B0604020202020204" pitchFamily="34" charset="0"/>
              <a:buChar char="•"/>
            </a:pPr>
            <a:r>
              <a:rPr lang="en-GB" sz="4000"/>
              <a:t>Scheme 2 cancels the reservation against Proxy 1</a:t>
            </a:r>
          </a:p>
          <a:p>
            <a:pPr marL="1314450" lvl="1" indent="-857250">
              <a:buFont typeface="Arial" panose="020B0604020202020204" pitchFamily="34" charset="0"/>
              <a:buChar char="•"/>
            </a:pPr>
            <a:r>
              <a:rPr lang="en-GB" sz="4000"/>
              <a:t>It returns an error message to Scheme 1.</a:t>
            </a:r>
          </a:p>
          <a:p>
            <a:pPr marL="857250" indent="-857250">
              <a:buFont typeface="Arial" panose="020B0604020202020204" pitchFamily="34" charset="0"/>
              <a:buChar char="•"/>
            </a:pPr>
            <a:r>
              <a:rPr lang="en-GB" sz="4000"/>
              <a:t>Scheme 1 cancels the reservation against the debtor DFSP</a:t>
            </a:r>
          </a:p>
          <a:p>
            <a:pPr marL="1314450" lvl="1" indent="-857250">
              <a:buFont typeface="Arial" panose="020B0604020202020204" pitchFamily="34" charset="0"/>
              <a:buChar char="•"/>
            </a:pPr>
            <a:r>
              <a:rPr lang="en-GB" sz="4000"/>
              <a:t>It returns an error message to the debtor DFSP.</a:t>
            </a:r>
          </a:p>
          <a:p>
            <a:pPr marL="857250" indent="-857250">
              <a:buFont typeface="Arial" panose="020B0604020202020204" pitchFamily="34" charset="0"/>
              <a:buChar char="•"/>
            </a:pPr>
            <a:r>
              <a:rPr lang="en-GB" sz="4000"/>
              <a:t>The debtor DFSP returns its customer’s reserved funds</a:t>
            </a:r>
            <a:endParaRPr lang="en-GB" sz="1400"/>
          </a:p>
        </p:txBody>
      </p:sp>
    </p:spTree>
    <p:extLst>
      <p:ext uri="{BB962C8B-B14F-4D97-AF65-F5344CB8AC3E}">
        <p14:creationId xmlns:p14="http://schemas.microsoft.com/office/powerpoint/2010/main" val="34503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6F11-91E1-0F62-A6AF-2CB9C0DAD3DC}"/>
              </a:ext>
            </a:extLst>
          </p:cNvPr>
          <p:cNvSpPr>
            <a:spLocks noGrp="1"/>
          </p:cNvSpPr>
          <p:nvPr>
            <p:ph type="title"/>
          </p:nvPr>
        </p:nvSpPr>
        <p:spPr/>
        <p:txBody>
          <a:bodyPr/>
          <a:lstStyle/>
          <a:p>
            <a:r>
              <a:rPr lang="en-GB"/>
              <a:t>What happens next?</a:t>
            </a:r>
          </a:p>
        </p:txBody>
      </p:sp>
      <p:sp>
        <p:nvSpPr>
          <p:cNvPr id="3" name="Content Placeholder 2">
            <a:extLst>
              <a:ext uri="{FF2B5EF4-FFF2-40B4-BE49-F238E27FC236}">
                <a16:creationId xmlns:a16="http://schemas.microsoft.com/office/drawing/2014/main" id="{E3EEA62A-E029-06D7-4C91-1875329A166F}"/>
              </a:ext>
            </a:extLst>
          </p:cNvPr>
          <p:cNvSpPr>
            <a:spLocks noGrp="1"/>
          </p:cNvSpPr>
          <p:nvPr>
            <p:ph idx="1"/>
          </p:nvPr>
        </p:nvSpPr>
        <p:spPr/>
        <p:txBody>
          <a:bodyPr>
            <a:normAutofit fontScale="92500"/>
          </a:bodyPr>
          <a:lstStyle/>
          <a:p>
            <a:r>
              <a:rPr lang="en-GB"/>
              <a:t>A transfer is irrevocably finalised once:</a:t>
            </a:r>
          </a:p>
          <a:p>
            <a:pPr lvl="1"/>
            <a:r>
              <a:rPr lang="en-GB"/>
              <a:t>The creditor DFSP has confirmed it.</a:t>
            </a:r>
          </a:p>
          <a:p>
            <a:pPr lvl="1"/>
            <a:r>
              <a:rPr lang="en-GB"/>
              <a:t>The creditor DFSP has returned the fulfilment.</a:t>
            </a:r>
          </a:p>
          <a:p>
            <a:pPr lvl="1"/>
            <a:r>
              <a:rPr lang="en-GB"/>
              <a:t>The creditor DFSP’s switch has accepted the creditor DFSP’s confirmation and created an obligation.</a:t>
            </a:r>
          </a:p>
          <a:p>
            <a:r>
              <a:rPr lang="en-GB"/>
              <a:t>If the creditor DFSP cannot reach its switch, the transfer should time out.</a:t>
            </a:r>
          </a:p>
          <a:p>
            <a:r>
              <a:rPr lang="en-GB"/>
              <a:t>Once a transfer has been finalised, its status cannot be changed.</a:t>
            </a:r>
          </a:p>
          <a:p>
            <a:r>
              <a:rPr lang="en-GB"/>
              <a:t>The confirmation message is passed back through the chain to the debtor DFSP.</a:t>
            </a:r>
          </a:p>
          <a:p>
            <a:r>
              <a:rPr lang="en-GB"/>
              <a:t>If any link cannot be reached, the switch (or the proxy) needs to retry until it can be reached.</a:t>
            </a:r>
          </a:p>
          <a:p>
            <a:r>
              <a:rPr lang="en-GB"/>
              <a:t>No intermediary may time this process out.</a:t>
            </a:r>
          </a:p>
        </p:txBody>
      </p:sp>
      <p:sp>
        <p:nvSpPr>
          <p:cNvPr id="4" name="Slide Number Placeholder 3">
            <a:extLst>
              <a:ext uri="{FF2B5EF4-FFF2-40B4-BE49-F238E27FC236}">
                <a16:creationId xmlns:a16="http://schemas.microsoft.com/office/drawing/2014/main" id="{642824A8-9F76-1360-6C92-034C0FBA721E}"/>
              </a:ext>
            </a:extLst>
          </p:cNvPr>
          <p:cNvSpPr>
            <a:spLocks noGrp="1"/>
          </p:cNvSpPr>
          <p:nvPr>
            <p:ph type="sldNum" sz="quarter" idx="12"/>
          </p:nvPr>
        </p:nvSpPr>
        <p:spPr/>
        <p:txBody>
          <a:bodyPr/>
          <a:lstStyle/>
          <a:p>
            <a:fld id="{20AF9D7A-5BEE-9245-944A-197F51D542D9}" type="slidenum">
              <a:rPr lang="en-US" smtClean="0"/>
              <a:t>37</a:t>
            </a:fld>
            <a:endParaRPr lang="en-US"/>
          </a:p>
        </p:txBody>
      </p:sp>
    </p:spTree>
    <p:extLst>
      <p:ext uri="{BB962C8B-B14F-4D97-AF65-F5344CB8AC3E}">
        <p14:creationId xmlns:p14="http://schemas.microsoft.com/office/powerpoint/2010/main" val="278759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6BA5-D8C2-FFC3-444F-FB35BF075AB5}"/>
              </a:ext>
            </a:extLst>
          </p:cNvPr>
          <p:cNvSpPr>
            <a:spLocks noGrp="1"/>
          </p:cNvSpPr>
          <p:nvPr>
            <p:ph type="title"/>
          </p:nvPr>
        </p:nvSpPr>
        <p:spPr/>
        <p:txBody>
          <a:bodyPr/>
          <a:lstStyle/>
          <a:p>
            <a:r>
              <a:rPr lang="en-GB"/>
              <a:t>Liquidity check</a:t>
            </a:r>
          </a:p>
        </p:txBody>
      </p:sp>
      <p:sp>
        <p:nvSpPr>
          <p:cNvPr id="3" name="Text Placeholder 2">
            <a:extLst>
              <a:ext uri="{FF2B5EF4-FFF2-40B4-BE49-F238E27FC236}">
                <a16:creationId xmlns:a16="http://schemas.microsoft.com/office/drawing/2014/main" id="{D719ADA9-B34D-4DAE-6D2B-E5C9EAF1AFF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78FC453-CBE3-3C4A-B08F-1E1394152054}"/>
              </a:ext>
            </a:extLst>
          </p:cNvPr>
          <p:cNvSpPr>
            <a:spLocks noGrp="1"/>
          </p:cNvSpPr>
          <p:nvPr>
            <p:ph type="sldNum" sz="quarter" idx="12"/>
          </p:nvPr>
        </p:nvSpPr>
        <p:spPr/>
        <p:txBody>
          <a:bodyPr/>
          <a:lstStyle/>
          <a:p>
            <a:fld id="{20AF9D7A-5BEE-9245-944A-197F51D542D9}" type="slidenum">
              <a:rPr lang="en-US" smtClean="0"/>
              <a:t>38</a:t>
            </a:fld>
            <a:endParaRPr lang="en-US"/>
          </a:p>
        </p:txBody>
      </p:sp>
    </p:spTree>
    <p:extLst>
      <p:ext uri="{BB962C8B-B14F-4D97-AF65-F5344CB8AC3E}">
        <p14:creationId xmlns:p14="http://schemas.microsoft.com/office/powerpoint/2010/main" val="313114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ADCA-76F2-7590-C3AF-A21D366134D6}"/>
              </a:ext>
            </a:extLst>
          </p:cNvPr>
          <p:cNvSpPr>
            <a:spLocks noGrp="1"/>
          </p:cNvSpPr>
          <p:nvPr>
            <p:ph type="title"/>
          </p:nvPr>
        </p:nvSpPr>
        <p:spPr/>
        <p:txBody>
          <a:bodyPr/>
          <a:lstStyle/>
          <a:p>
            <a:r>
              <a:rPr lang="en-GB"/>
              <a:t>Liquidity check</a:t>
            </a:r>
          </a:p>
        </p:txBody>
      </p:sp>
      <p:sp>
        <p:nvSpPr>
          <p:cNvPr id="3" name="Content Placeholder 2">
            <a:extLst>
              <a:ext uri="{FF2B5EF4-FFF2-40B4-BE49-F238E27FC236}">
                <a16:creationId xmlns:a16="http://schemas.microsoft.com/office/drawing/2014/main" id="{3957BFAD-AE94-72D1-5D48-F588E4F78B2D}"/>
              </a:ext>
            </a:extLst>
          </p:cNvPr>
          <p:cNvSpPr>
            <a:spLocks noGrp="1"/>
          </p:cNvSpPr>
          <p:nvPr>
            <p:ph idx="1"/>
          </p:nvPr>
        </p:nvSpPr>
        <p:spPr/>
        <p:txBody>
          <a:bodyPr>
            <a:normAutofit lnSpcReduction="10000"/>
          </a:bodyPr>
          <a:lstStyle/>
          <a:p>
            <a:r>
              <a:rPr lang="en-GB"/>
              <a:t>Do schemes trust each other or not?</a:t>
            </a:r>
          </a:p>
          <a:p>
            <a:pPr lvl="1"/>
            <a:r>
              <a:rPr lang="en-GB"/>
              <a:t>If they do, then:</a:t>
            </a:r>
          </a:p>
          <a:p>
            <a:pPr lvl="2"/>
            <a:r>
              <a:rPr lang="en-GB"/>
              <a:t>Liquidity check and funds reservation should only happen in the scheme to which the debtor DFSP belongs.</a:t>
            </a:r>
          </a:p>
          <a:p>
            <a:pPr lvl="2"/>
            <a:r>
              <a:rPr lang="en-GB"/>
              <a:t>We need to add a check to this effect in the switch code.</a:t>
            </a:r>
          </a:p>
          <a:p>
            <a:pPr lvl="2"/>
            <a:r>
              <a:rPr lang="en-GB"/>
              <a:t>Schemes do not need to provide liquidity cover for their proxies.</a:t>
            </a:r>
          </a:p>
          <a:p>
            <a:pPr lvl="1"/>
            <a:r>
              <a:rPr lang="en-GB"/>
              <a:t>If they don’t, then:</a:t>
            </a:r>
          </a:p>
          <a:p>
            <a:pPr lvl="2"/>
            <a:r>
              <a:rPr lang="en-GB"/>
              <a:t>The liquidity check happens in each scheme through which a payment passes.</a:t>
            </a:r>
          </a:p>
          <a:p>
            <a:pPr lvl="2"/>
            <a:r>
              <a:rPr lang="en-GB"/>
              <a:t>No changes to the existing switch code are required.</a:t>
            </a:r>
          </a:p>
          <a:p>
            <a:pPr lvl="2"/>
            <a:r>
              <a:rPr lang="en-GB"/>
              <a:t>Schemes will need to provide liquidity cover for their proxies…</a:t>
            </a:r>
          </a:p>
          <a:p>
            <a:pPr lvl="2"/>
            <a:r>
              <a:rPr lang="en-GB"/>
              <a:t>… and scheme administrators will need to, er, administer it.</a:t>
            </a:r>
          </a:p>
          <a:p>
            <a:r>
              <a:rPr lang="en-GB"/>
              <a:t>Conclusions:</a:t>
            </a:r>
          </a:p>
          <a:p>
            <a:pPr lvl="1"/>
            <a:r>
              <a:rPr lang="en-GB"/>
              <a:t>This needs to be a configuration option</a:t>
            </a:r>
          </a:p>
          <a:p>
            <a:pPr lvl="1"/>
            <a:r>
              <a:rPr lang="en-GB"/>
              <a:t>We should provide both options and allow implementers to choose.</a:t>
            </a:r>
          </a:p>
        </p:txBody>
      </p:sp>
      <p:sp>
        <p:nvSpPr>
          <p:cNvPr id="4" name="Slide Number Placeholder 3">
            <a:extLst>
              <a:ext uri="{FF2B5EF4-FFF2-40B4-BE49-F238E27FC236}">
                <a16:creationId xmlns:a16="http://schemas.microsoft.com/office/drawing/2014/main" id="{2BC65C59-2153-A530-6F61-BC06C47C1BC0}"/>
              </a:ext>
            </a:extLst>
          </p:cNvPr>
          <p:cNvSpPr>
            <a:spLocks noGrp="1"/>
          </p:cNvSpPr>
          <p:nvPr>
            <p:ph type="sldNum" sz="quarter" idx="12"/>
          </p:nvPr>
        </p:nvSpPr>
        <p:spPr/>
        <p:txBody>
          <a:bodyPr/>
          <a:lstStyle/>
          <a:p>
            <a:fld id="{20AF9D7A-5BEE-9245-944A-197F51D542D9}" type="slidenum">
              <a:rPr lang="en-US" smtClean="0"/>
              <a:t>39</a:t>
            </a:fld>
            <a:endParaRPr lang="en-US"/>
          </a:p>
        </p:txBody>
      </p:sp>
    </p:spTree>
    <p:extLst>
      <p:ext uri="{BB962C8B-B14F-4D97-AF65-F5344CB8AC3E}">
        <p14:creationId xmlns:p14="http://schemas.microsoft.com/office/powerpoint/2010/main" val="26018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a:xfrm>
            <a:off x="567033" y="1954718"/>
            <a:ext cx="23253107" cy="4348614"/>
          </a:xfrm>
        </p:spPr>
        <p:txBody>
          <a:bodyPr/>
          <a:lstStyle/>
          <a:p>
            <a:r>
              <a:rPr lang="en-US"/>
              <a:t>DFSPs in linked schemes have identifiers which are unique across all linked schemes.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2183860606"/>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6BA5-D8C2-FFC3-444F-FB35BF075AB5}"/>
              </a:ext>
            </a:extLst>
          </p:cNvPr>
          <p:cNvSpPr>
            <a:spLocks noGrp="1"/>
          </p:cNvSpPr>
          <p:nvPr>
            <p:ph type="title"/>
          </p:nvPr>
        </p:nvSpPr>
        <p:spPr/>
        <p:txBody>
          <a:bodyPr/>
          <a:lstStyle/>
          <a:p>
            <a:r>
              <a:rPr lang="en-GB"/>
              <a:t>Creation of obligations</a:t>
            </a:r>
          </a:p>
        </p:txBody>
      </p:sp>
      <p:sp>
        <p:nvSpPr>
          <p:cNvPr id="3" name="Text Placeholder 2">
            <a:extLst>
              <a:ext uri="{FF2B5EF4-FFF2-40B4-BE49-F238E27FC236}">
                <a16:creationId xmlns:a16="http://schemas.microsoft.com/office/drawing/2014/main" id="{D719ADA9-B34D-4DAE-6D2B-E5C9EAF1AFF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78FC453-CBE3-3C4A-B08F-1E1394152054}"/>
              </a:ext>
            </a:extLst>
          </p:cNvPr>
          <p:cNvSpPr>
            <a:spLocks noGrp="1"/>
          </p:cNvSpPr>
          <p:nvPr>
            <p:ph type="sldNum" sz="quarter" idx="12"/>
          </p:nvPr>
        </p:nvSpPr>
        <p:spPr/>
        <p:txBody>
          <a:bodyPr/>
          <a:lstStyle/>
          <a:p>
            <a:fld id="{20AF9D7A-5BEE-9245-944A-197F51D542D9}" type="slidenum">
              <a:rPr lang="en-US" smtClean="0"/>
              <a:t>40</a:t>
            </a:fld>
            <a:endParaRPr lang="en-US"/>
          </a:p>
        </p:txBody>
      </p:sp>
    </p:spTree>
    <p:extLst>
      <p:ext uri="{BB962C8B-B14F-4D97-AF65-F5344CB8AC3E}">
        <p14:creationId xmlns:p14="http://schemas.microsoft.com/office/powerpoint/2010/main" val="220901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0F48-7BF7-4805-E805-FA1E29183A19}"/>
              </a:ext>
            </a:extLst>
          </p:cNvPr>
          <p:cNvSpPr>
            <a:spLocks noGrp="1"/>
          </p:cNvSpPr>
          <p:nvPr>
            <p:ph type="title"/>
          </p:nvPr>
        </p:nvSpPr>
        <p:spPr/>
        <p:txBody>
          <a:bodyPr/>
          <a:lstStyle/>
          <a:p>
            <a:r>
              <a:rPr lang="en-GB"/>
              <a:t>Creation of obligations</a:t>
            </a:r>
          </a:p>
        </p:txBody>
      </p:sp>
      <p:sp>
        <p:nvSpPr>
          <p:cNvPr id="3" name="Content Placeholder 2">
            <a:extLst>
              <a:ext uri="{FF2B5EF4-FFF2-40B4-BE49-F238E27FC236}">
                <a16:creationId xmlns:a16="http://schemas.microsoft.com/office/drawing/2014/main" id="{1150B50B-57C4-B249-7567-EA961046AF9E}"/>
              </a:ext>
            </a:extLst>
          </p:cNvPr>
          <p:cNvSpPr>
            <a:spLocks noGrp="1"/>
          </p:cNvSpPr>
          <p:nvPr>
            <p:ph idx="1"/>
          </p:nvPr>
        </p:nvSpPr>
        <p:spPr/>
        <p:txBody>
          <a:bodyPr/>
          <a:lstStyle/>
          <a:p>
            <a:pPr marL="0" indent="0">
              <a:buNone/>
            </a:pPr>
            <a:r>
              <a:rPr lang="en-GB"/>
              <a:t>When an obligation is created:</a:t>
            </a:r>
          </a:p>
          <a:p>
            <a:r>
              <a:rPr lang="en-GB"/>
              <a:t>If either of the parties to the obligation does not belong to the scheme where the obligation would be created, replace the </a:t>
            </a:r>
            <a:r>
              <a:rPr lang="en-GB" err="1"/>
              <a:t>xenoparty</a:t>
            </a:r>
            <a:r>
              <a:rPr lang="en-GB"/>
              <a:t> with its proxy.</a:t>
            </a:r>
          </a:p>
          <a:p>
            <a:r>
              <a:rPr lang="en-GB"/>
              <a:t>If the debit and credit items of the resulting obligation point to the same proxy, do not create an obligation.</a:t>
            </a:r>
          </a:p>
        </p:txBody>
      </p:sp>
      <p:sp>
        <p:nvSpPr>
          <p:cNvPr id="4" name="Slide Number Placeholder 3">
            <a:extLst>
              <a:ext uri="{FF2B5EF4-FFF2-40B4-BE49-F238E27FC236}">
                <a16:creationId xmlns:a16="http://schemas.microsoft.com/office/drawing/2014/main" id="{2FD75374-9B42-E55C-AE3A-96F8FAA5A7C8}"/>
              </a:ext>
            </a:extLst>
          </p:cNvPr>
          <p:cNvSpPr>
            <a:spLocks noGrp="1"/>
          </p:cNvSpPr>
          <p:nvPr>
            <p:ph type="sldNum" sz="quarter" idx="12"/>
          </p:nvPr>
        </p:nvSpPr>
        <p:spPr/>
        <p:txBody>
          <a:bodyPr/>
          <a:lstStyle/>
          <a:p>
            <a:fld id="{20AF9D7A-5BEE-9245-944A-197F51D542D9}" type="slidenum">
              <a:rPr lang="en-US" smtClean="0"/>
              <a:t>41</a:t>
            </a:fld>
            <a:endParaRPr lang="en-US"/>
          </a:p>
        </p:txBody>
      </p:sp>
    </p:spTree>
    <p:extLst>
      <p:ext uri="{BB962C8B-B14F-4D97-AF65-F5344CB8AC3E}">
        <p14:creationId xmlns:p14="http://schemas.microsoft.com/office/powerpoint/2010/main" val="31219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8113-E907-F705-C415-8A09C6AA3044}"/>
              </a:ext>
            </a:extLst>
          </p:cNvPr>
          <p:cNvSpPr>
            <a:spLocks noGrp="1"/>
          </p:cNvSpPr>
          <p:nvPr>
            <p:ph type="title"/>
          </p:nvPr>
        </p:nvSpPr>
        <p:spPr/>
        <p:txBody>
          <a:bodyPr/>
          <a:lstStyle/>
          <a:p>
            <a:r>
              <a:rPr lang="en-GB"/>
              <a:t>What needs to happen?</a:t>
            </a:r>
          </a:p>
        </p:txBody>
      </p:sp>
      <p:sp>
        <p:nvSpPr>
          <p:cNvPr id="3" name="Text Placeholder 2">
            <a:extLst>
              <a:ext uri="{FF2B5EF4-FFF2-40B4-BE49-F238E27FC236}">
                <a16:creationId xmlns:a16="http://schemas.microsoft.com/office/drawing/2014/main" id="{815899B3-0DD5-1996-78FD-D621DD5567C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A311710-0069-9367-20C4-4F30260682B0}"/>
              </a:ext>
            </a:extLst>
          </p:cNvPr>
          <p:cNvSpPr>
            <a:spLocks noGrp="1"/>
          </p:cNvSpPr>
          <p:nvPr>
            <p:ph type="sldNum" sz="quarter" idx="12"/>
          </p:nvPr>
        </p:nvSpPr>
        <p:spPr/>
        <p:txBody>
          <a:bodyPr/>
          <a:lstStyle/>
          <a:p>
            <a:fld id="{20AF9D7A-5BEE-9245-944A-197F51D542D9}" type="slidenum">
              <a:rPr lang="en-US" smtClean="0"/>
              <a:t>42</a:t>
            </a:fld>
            <a:endParaRPr lang="en-US"/>
          </a:p>
        </p:txBody>
      </p:sp>
    </p:spTree>
    <p:extLst>
      <p:ext uri="{BB962C8B-B14F-4D97-AF65-F5344CB8AC3E}">
        <p14:creationId xmlns:p14="http://schemas.microsoft.com/office/powerpoint/2010/main" val="1626355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3B95-8781-CA18-1470-F80A359BC06C}"/>
              </a:ext>
            </a:extLst>
          </p:cNvPr>
          <p:cNvSpPr>
            <a:spLocks noGrp="1"/>
          </p:cNvSpPr>
          <p:nvPr>
            <p:ph type="title"/>
          </p:nvPr>
        </p:nvSpPr>
        <p:spPr/>
        <p:txBody>
          <a:bodyPr/>
          <a:lstStyle/>
          <a:p>
            <a:r>
              <a:rPr lang="en-GB"/>
              <a:t>Actions (1)</a:t>
            </a:r>
          </a:p>
        </p:txBody>
      </p:sp>
      <p:sp>
        <p:nvSpPr>
          <p:cNvPr id="3" name="Content Placeholder 2">
            <a:extLst>
              <a:ext uri="{FF2B5EF4-FFF2-40B4-BE49-F238E27FC236}">
                <a16:creationId xmlns:a16="http://schemas.microsoft.com/office/drawing/2014/main" id="{E2C13AF1-08C8-1E7E-4298-AFA5AA422337}"/>
              </a:ext>
            </a:extLst>
          </p:cNvPr>
          <p:cNvSpPr>
            <a:spLocks noGrp="1"/>
          </p:cNvSpPr>
          <p:nvPr>
            <p:ph idx="1"/>
          </p:nvPr>
        </p:nvSpPr>
        <p:spPr/>
        <p:txBody>
          <a:bodyPr>
            <a:normAutofit lnSpcReduction="10000"/>
          </a:bodyPr>
          <a:lstStyle/>
          <a:p>
            <a:r>
              <a:rPr lang="en-GB"/>
              <a:t>Add to switch data:</a:t>
            </a:r>
          </a:p>
          <a:p>
            <a:pPr lvl="1"/>
            <a:r>
              <a:rPr lang="en-GB"/>
              <a:t>Proxy registration structures</a:t>
            </a:r>
          </a:p>
          <a:p>
            <a:pPr lvl="1"/>
            <a:r>
              <a:rPr lang="en-GB"/>
              <a:t>Proxy/DFSP association structures</a:t>
            </a:r>
          </a:p>
          <a:p>
            <a:pPr lvl="1"/>
            <a:r>
              <a:rPr lang="en-GB"/>
              <a:t>IP addresses for DFSPs and proxies</a:t>
            </a:r>
          </a:p>
          <a:p>
            <a:r>
              <a:rPr lang="en-GB"/>
              <a:t>Build generic proxy.</a:t>
            </a:r>
          </a:p>
          <a:p>
            <a:pPr lvl="1"/>
            <a:r>
              <a:rPr lang="en-GB"/>
              <a:t>Add time-out mechanism</a:t>
            </a:r>
          </a:p>
          <a:p>
            <a:pPr lvl="1"/>
            <a:r>
              <a:rPr lang="en-GB"/>
              <a:t>Add identification to X-Forwarded-For</a:t>
            </a:r>
          </a:p>
          <a:p>
            <a:r>
              <a:rPr lang="en-GB"/>
              <a:t>Add a mechanism to the switch to associate a source DFSP with a proxy on receipt of a message from a proxy</a:t>
            </a:r>
          </a:p>
          <a:p>
            <a:r>
              <a:rPr lang="en-GB"/>
              <a:t>We assume that on-demand key sharing is not required for MVP</a:t>
            </a:r>
          </a:p>
          <a:p>
            <a:r>
              <a:rPr lang="en-GB"/>
              <a:t>Add a mechanism to message forwarding to route to the appropriate proxy if there is an entry in the DFSP/proxy mapping table for the destination DFSP.</a:t>
            </a:r>
          </a:p>
          <a:p>
            <a:endParaRPr lang="en-GB"/>
          </a:p>
        </p:txBody>
      </p:sp>
      <p:sp>
        <p:nvSpPr>
          <p:cNvPr id="4" name="Slide Number Placeholder 3">
            <a:extLst>
              <a:ext uri="{FF2B5EF4-FFF2-40B4-BE49-F238E27FC236}">
                <a16:creationId xmlns:a16="http://schemas.microsoft.com/office/drawing/2014/main" id="{D9CC6177-0DAC-1586-5FA9-B8E796A7182E}"/>
              </a:ext>
            </a:extLst>
          </p:cNvPr>
          <p:cNvSpPr>
            <a:spLocks noGrp="1"/>
          </p:cNvSpPr>
          <p:nvPr>
            <p:ph type="sldNum" sz="quarter" idx="12"/>
          </p:nvPr>
        </p:nvSpPr>
        <p:spPr/>
        <p:txBody>
          <a:bodyPr/>
          <a:lstStyle/>
          <a:p>
            <a:fld id="{20AF9D7A-5BEE-9245-944A-197F51D542D9}" type="slidenum">
              <a:rPr lang="en-US" smtClean="0"/>
              <a:t>43</a:t>
            </a:fld>
            <a:endParaRPr lang="en-US"/>
          </a:p>
        </p:txBody>
      </p:sp>
    </p:spTree>
    <p:extLst>
      <p:ext uri="{BB962C8B-B14F-4D97-AF65-F5344CB8AC3E}">
        <p14:creationId xmlns:p14="http://schemas.microsoft.com/office/powerpoint/2010/main" val="38937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8C12-5067-849E-8D99-695F29842E10}"/>
              </a:ext>
            </a:extLst>
          </p:cNvPr>
          <p:cNvSpPr>
            <a:spLocks noGrp="1"/>
          </p:cNvSpPr>
          <p:nvPr>
            <p:ph type="title"/>
          </p:nvPr>
        </p:nvSpPr>
        <p:spPr/>
        <p:txBody>
          <a:bodyPr/>
          <a:lstStyle/>
          <a:p>
            <a:r>
              <a:rPr lang="en-GB"/>
              <a:t>Actions (2)</a:t>
            </a:r>
          </a:p>
        </p:txBody>
      </p:sp>
      <p:sp>
        <p:nvSpPr>
          <p:cNvPr id="3" name="Content Placeholder 2">
            <a:extLst>
              <a:ext uri="{FF2B5EF4-FFF2-40B4-BE49-F238E27FC236}">
                <a16:creationId xmlns:a16="http://schemas.microsoft.com/office/drawing/2014/main" id="{A3D980AB-67D5-AFAE-53C4-FE2BCCEEB18D}"/>
              </a:ext>
            </a:extLst>
          </p:cNvPr>
          <p:cNvSpPr>
            <a:spLocks noGrp="1"/>
          </p:cNvSpPr>
          <p:nvPr>
            <p:ph idx="1"/>
          </p:nvPr>
        </p:nvSpPr>
        <p:spPr/>
        <p:txBody>
          <a:bodyPr/>
          <a:lstStyle/>
          <a:p>
            <a:r>
              <a:rPr lang="en-GB"/>
              <a:t>Add search across schemes to </a:t>
            </a:r>
            <a:r>
              <a:rPr lang="en-GB" b="1"/>
              <a:t>GET /services</a:t>
            </a:r>
            <a:r>
              <a:rPr lang="en-GB"/>
              <a:t> endpoint</a:t>
            </a:r>
          </a:p>
          <a:p>
            <a:pPr lvl="1"/>
            <a:r>
              <a:rPr lang="en-GB"/>
              <a:t>Should this apply to all service types?</a:t>
            </a:r>
          </a:p>
          <a:p>
            <a:pPr lvl="1"/>
            <a:r>
              <a:rPr lang="en-GB"/>
              <a:t>What would it mean for a PISP to be able to search across schemes for a DFSP? Is this behaviour that we would want to support?</a:t>
            </a:r>
          </a:p>
          <a:p>
            <a:r>
              <a:rPr lang="en-GB"/>
              <a:t>Add to liquidity check: is the debtor DFSP a member of this scheme?</a:t>
            </a:r>
          </a:p>
          <a:p>
            <a:pPr lvl="1"/>
            <a:r>
              <a:rPr lang="en-GB"/>
              <a:t>… and make application of this configurable.</a:t>
            </a:r>
          </a:p>
          <a:p>
            <a:r>
              <a:rPr lang="en-GB"/>
              <a:t>Add moving time-out to time-out check.</a:t>
            </a:r>
          </a:p>
          <a:p>
            <a:r>
              <a:rPr lang="en-GB"/>
              <a:t>Add to obligation creation:</a:t>
            </a:r>
          </a:p>
          <a:p>
            <a:pPr lvl="1"/>
            <a:r>
              <a:rPr lang="en-GB"/>
              <a:t>Replace non-members with proxies.</a:t>
            </a:r>
          </a:p>
          <a:p>
            <a:pPr lvl="1"/>
            <a:r>
              <a:rPr lang="en-GB"/>
              <a:t>If both parties to the obligation are now set to the same proxy, do not create the obligation.</a:t>
            </a:r>
          </a:p>
        </p:txBody>
      </p:sp>
      <p:sp>
        <p:nvSpPr>
          <p:cNvPr id="4" name="Slide Number Placeholder 3">
            <a:extLst>
              <a:ext uri="{FF2B5EF4-FFF2-40B4-BE49-F238E27FC236}">
                <a16:creationId xmlns:a16="http://schemas.microsoft.com/office/drawing/2014/main" id="{1C9AD2CF-14AC-4C1D-DCC8-E7784718127A}"/>
              </a:ext>
            </a:extLst>
          </p:cNvPr>
          <p:cNvSpPr>
            <a:spLocks noGrp="1"/>
          </p:cNvSpPr>
          <p:nvPr>
            <p:ph type="sldNum" sz="quarter" idx="12"/>
          </p:nvPr>
        </p:nvSpPr>
        <p:spPr/>
        <p:txBody>
          <a:bodyPr/>
          <a:lstStyle/>
          <a:p>
            <a:fld id="{20AF9D7A-5BEE-9245-944A-197F51D542D9}" type="slidenum">
              <a:rPr lang="en-US" smtClean="0"/>
              <a:t>44</a:t>
            </a:fld>
            <a:endParaRPr lang="en-US"/>
          </a:p>
        </p:txBody>
      </p:sp>
    </p:spTree>
    <p:extLst>
      <p:ext uri="{BB962C8B-B14F-4D97-AF65-F5344CB8AC3E}">
        <p14:creationId xmlns:p14="http://schemas.microsoft.com/office/powerpoint/2010/main" val="10378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79EA-75B5-CF68-918D-1819F0A72C4E}"/>
              </a:ext>
            </a:extLst>
          </p:cNvPr>
          <p:cNvSpPr>
            <a:spLocks noGrp="1"/>
          </p:cNvSpPr>
          <p:nvPr>
            <p:ph type="title"/>
          </p:nvPr>
        </p:nvSpPr>
        <p:spPr/>
        <p:txBody>
          <a:bodyPr/>
          <a:lstStyle/>
          <a:p>
            <a:r>
              <a:rPr lang="en-GB"/>
              <a:t>Questions and discussion</a:t>
            </a:r>
          </a:p>
        </p:txBody>
      </p:sp>
      <p:sp>
        <p:nvSpPr>
          <p:cNvPr id="3" name="Text Placeholder 2">
            <a:extLst>
              <a:ext uri="{FF2B5EF4-FFF2-40B4-BE49-F238E27FC236}">
                <a16:creationId xmlns:a16="http://schemas.microsoft.com/office/drawing/2014/main" id="{2477AB01-5690-6A10-C0F5-D05EC9175E9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749264B-B184-9DCB-180D-53EB26A2D338}"/>
              </a:ext>
            </a:extLst>
          </p:cNvPr>
          <p:cNvSpPr>
            <a:spLocks noGrp="1"/>
          </p:cNvSpPr>
          <p:nvPr>
            <p:ph type="sldNum" sz="quarter" idx="12"/>
          </p:nvPr>
        </p:nvSpPr>
        <p:spPr/>
        <p:txBody>
          <a:bodyPr/>
          <a:lstStyle/>
          <a:p>
            <a:fld id="{20AF9D7A-5BEE-9245-944A-197F51D542D9}" type="slidenum">
              <a:rPr lang="en-US" smtClean="0"/>
              <a:t>45</a:t>
            </a:fld>
            <a:endParaRPr lang="en-US"/>
          </a:p>
        </p:txBody>
      </p:sp>
    </p:spTree>
    <p:extLst>
      <p:ext uri="{BB962C8B-B14F-4D97-AF65-F5344CB8AC3E}">
        <p14:creationId xmlns:p14="http://schemas.microsoft.com/office/powerpoint/2010/main" val="168024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CFF3-A1B0-C983-E379-371BC81BB5A8}"/>
              </a:ext>
            </a:extLst>
          </p:cNvPr>
          <p:cNvSpPr>
            <a:spLocks noGrp="1"/>
          </p:cNvSpPr>
          <p:nvPr>
            <p:ph type="title"/>
          </p:nvPr>
        </p:nvSpPr>
        <p:spPr/>
        <p:txBody>
          <a:bodyPr/>
          <a:lstStyle/>
          <a:p>
            <a:r>
              <a:rPr lang="en-GB"/>
              <a:t>Characteristics of a proxy</a:t>
            </a:r>
          </a:p>
        </p:txBody>
      </p:sp>
      <p:sp>
        <p:nvSpPr>
          <p:cNvPr id="3" name="Content Placeholder 2">
            <a:extLst>
              <a:ext uri="{FF2B5EF4-FFF2-40B4-BE49-F238E27FC236}">
                <a16:creationId xmlns:a16="http://schemas.microsoft.com/office/drawing/2014/main" id="{3A9A2A18-769B-1153-D121-1A2BA0E03888}"/>
              </a:ext>
            </a:extLst>
          </p:cNvPr>
          <p:cNvSpPr>
            <a:spLocks noGrp="1"/>
          </p:cNvSpPr>
          <p:nvPr>
            <p:ph idx="1"/>
          </p:nvPr>
        </p:nvSpPr>
        <p:spPr/>
        <p:txBody>
          <a:bodyPr>
            <a:normAutofit fontScale="70000" lnSpcReduction="20000"/>
          </a:bodyPr>
          <a:lstStyle/>
          <a:p>
            <a:r>
              <a:rPr lang="en-GB" dirty="0"/>
              <a:t>A registered participant in two schemes.</a:t>
            </a:r>
          </a:p>
          <a:p>
            <a:r>
              <a:rPr lang="en-GB" dirty="0"/>
              <a:t>Can use the same messaging structure on both sides. If it does:</a:t>
            </a:r>
          </a:p>
          <a:p>
            <a:pPr lvl="1"/>
            <a:r>
              <a:rPr lang="en-GB" dirty="0"/>
              <a:t>No format conversion.</a:t>
            </a:r>
          </a:p>
          <a:p>
            <a:pPr lvl="1"/>
            <a:r>
              <a:rPr lang="en-GB" dirty="0"/>
              <a:t>Non-repudiation signatures are valid on both sides.</a:t>
            </a:r>
          </a:p>
          <a:p>
            <a:r>
              <a:rPr lang="en-GB" dirty="0"/>
              <a:t>A multi-scheme ecosystem can accommodate both types of proxy.</a:t>
            </a:r>
          </a:p>
          <a:p>
            <a:pPr lvl="1"/>
            <a:r>
              <a:rPr lang="en-GB" dirty="0"/>
              <a:t>Format conversion is intra-proxy behaviour: no other participant needs to know about it.</a:t>
            </a:r>
          </a:p>
          <a:p>
            <a:r>
              <a:rPr lang="en-GB" dirty="0"/>
              <a:t>Maintains ledgers in both the schemes to which it is attached.</a:t>
            </a:r>
          </a:p>
          <a:p>
            <a:pPr lvl="1"/>
            <a:r>
              <a:rPr lang="en-GB" dirty="0"/>
              <a:t>This analysis excludes questions of settlement, which (I think) are not relevant to it.</a:t>
            </a:r>
          </a:p>
          <a:p>
            <a:endParaRPr lang="en-GB" dirty="0"/>
          </a:p>
          <a:p>
            <a:r>
              <a:rPr lang="en-GB" dirty="0"/>
              <a:t>What does a proxy do?</a:t>
            </a:r>
          </a:p>
          <a:p>
            <a:pPr lvl="1"/>
            <a:r>
              <a:rPr lang="en-GB" dirty="0"/>
              <a:t>Receives a message from a switch in the source scheme</a:t>
            </a:r>
          </a:p>
          <a:p>
            <a:pPr lvl="1"/>
            <a:r>
              <a:rPr lang="en-GB" dirty="0"/>
              <a:t>Assumes time-out responsibilities where appropriate</a:t>
            </a:r>
          </a:p>
          <a:p>
            <a:pPr lvl="1"/>
            <a:r>
              <a:rPr lang="en-GB" dirty="0"/>
              <a:t>Registers its participation in the payment chain</a:t>
            </a:r>
          </a:p>
          <a:p>
            <a:pPr lvl="1"/>
            <a:r>
              <a:rPr lang="en-GB" dirty="0"/>
              <a:t>Performs the non-repudiation check</a:t>
            </a:r>
          </a:p>
          <a:p>
            <a:pPr lvl="1"/>
            <a:r>
              <a:rPr lang="en-GB" dirty="0"/>
              <a:t>(Perhaps)</a:t>
            </a:r>
          </a:p>
          <a:p>
            <a:pPr lvl="2"/>
            <a:r>
              <a:rPr lang="en-GB" dirty="0"/>
              <a:t>Converts the message content.</a:t>
            </a:r>
          </a:p>
          <a:p>
            <a:pPr lvl="2"/>
            <a:r>
              <a:rPr lang="en-GB" dirty="0"/>
              <a:t>Re-signs the message: now it comes from the proxy, not the originator.</a:t>
            </a:r>
          </a:p>
          <a:p>
            <a:pPr lvl="1"/>
            <a:r>
              <a:rPr lang="en-GB" dirty="0"/>
              <a:t>Sends the message to the switch in the target scheme.</a:t>
            </a:r>
          </a:p>
          <a:p>
            <a:pPr lvl="1"/>
            <a:r>
              <a:rPr lang="en-GB" dirty="0"/>
              <a:t>Cancels time-out responsibilities where appropriate.</a:t>
            </a:r>
          </a:p>
        </p:txBody>
      </p:sp>
      <p:sp>
        <p:nvSpPr>
          <p:cNvPr id="4" name="Slide Number Placeholder 3">
            <a:extLst>
              <a:ext uri="{FF2B5EF4-FFF2-40B4-BE49-F238E27FC236}">
                <a16:creationId xmlns:a16="http://schemas.microsoft.com/office/drawing/2014/main" id="{30964CB1-DDD1-A8E9-558D-3DABC5F0ACF3}"/>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35987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7FE5-DC50-02DC-D1AA-B8AD29330B91}"/>
              </a:ext>
            </a:extLst>
          </p:cNvPr>
          <p:cNvSpPr>
            <a:spLocks noGrp="1"/>
          </p:cNvSpPr>
          <p:nvPr>
            <p:ph type="title"/>
          </p:nvPr>
        </p:nvSpPr>
        <p:spPr/>
        <p:txBody>
          <a:bodyPr/>
          <a:lstStyle/>
          <a:p>
            <a:r>
              <a:rPr lang="en-GB"/>
              <a:t>Point 1: Register proxies at switch</a:t>
            </a:r>
          </a:p>
        </p:txBody>
      </p:sp>
      <p:sp>
        <p:nvSpPr>
          <p:cNvPr id="3" name="Content Placeholder 2">
            <a:extLst>
              <a:ext uri="{FF2B5EF4-FFF2-40B4-BE49-F238E27FC236}">
                <a16:creationId xmlns:a16="http://schemas.microsoft.com/office/drawing/2014/main" id="{554089F3-B5A3-11A7-F256-B0EF8495A8D7}"/>
              </a:ext>
            </a:extLst>
          </p:cNvPr>
          <p:cNvSpPr>
            <a:spLocks noGrp="1"/>
          </p:cNvSpPr>
          <p:nvPr>
            <p:ph idx="1"/>
          </p:nvPr>
        </p:nvSpPr>
        <p:spPr/>
        <p:txBody>
          <a:bodyPr/>
          <a:lstStyle/>
          <a:p>
            <a:r>
              <a:rPr lang="en-GB"/>
              <a:t>A data structure which enables a scheme to register a proxy.</a:t>
            </a:r>
          </a:p>
          <a:p>
            <a:r>
              <a:rPr lang="en-GB"/>
              <a:t>One data element:</a:t>
            </a:r>
          </a:p>
          <a:p>
            <a:pPr lvl="1"/>
            <a:r>
              <a:rPr lang="en-GB"/>
              <a:t>The name of the proxy in the scheme where the information is stored (an </a:t>
            </a:r>
            <a:r>
              <a:rPr lang="en-GB" b="1" err="1"/>
              <a:t>FspId</a:t>
            </a:r>
            <a:r>
              <a:rPr lang="en-GB"/>
              <a:t>).</a:t>
            </a:r>
          </a:p>
          <a:p>
            <a:r>
              <a:rPr lang="en-GB"/>
              <a:t>Assume that </a:t>
            </a:r>
            <a:r>
              <a:rPr lang="en-GB" b="1"/>
              <a:t>setting this up in configuration is sufficient for now</a:t>
            </a:r>
            <a:r>
              <a:rPr lang="en-GB"/>
              <a:t>.</a:t>
            </a:r>
          </a:p>
        </p:txBody>
      </p:sp>
      <p:sp>
        <p:nvSpPr>
          <p:cNvPr id="4" name="Slide Number Placeholder 3">
            <a:extLst>
              <a:ext uri="{FF2B5EF4-FFF2-40B4-BE49-F238E27FC236}">
                <a16:creationId xmlns:a16="http://schemas.microsoft.com/office/drawing/2014/main" id="{61F8949B-9CBC-1C56-5C4C-F1EC73754C37}"/>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10180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A4914-2CBF-3078-A74F-C57449885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08B0B-B2BA-83C5-E305-BC98A826D95C}"/>
              </a:ext>
            </a:extLst>
          </p:cNvPr>
          <p:cNvSpPr>
            <a:spLocks noGrp="1"/>
          </p:cNvSpPr>
          <p:nvPr>
            <p:ph type="title"/>
          </p:nvPr>
        </p:nvSpPr>
        <p:spPr/>
        <p:txBody>
          <a:bodyPr>
            <a:normAutofit/>
          </a:bodyPr>
          <a:lstStyle/>
          <a:p>
            <a:r>
              <a:rPr lang="en-GB"/>
              <a:t>Typical scenario we are looking to address</a:t>
            </a:r>
          </a:p>
        </p:txBody>
      </p:sp>
      <p:sp>
        <p:nvSpPr>
          <p:cNvPr id="4" name="Slide Number Placeholder 3">
            <a:extLst>
              <a:ext uri="{FF2B5EF4-FFF2-40B4-BE49-F238E27FC236}">
                <a16:creationId xmlns:a16="http://schemas.microsoft.com/office/drawing/2014/main" id="{348F3CB4-7CF6-530C-1DAC-9691D3D19C84}"/>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Rectangle: Rounded Corners 4">
            <a:extLst>
              <a:ext uri="{FF2B5EF4-FFF2-40B4-BE49-F238E27FC236}">
                <a16:creationId xmlns:a16="http://schemas.microsoft.com/office/drawing/2014/main" id="{BFB231C8-8A5D-E2E9-B386-10BD1ED3B5F4}"/>
              </a:ext>
            </a:extLst>
          </p:cNvPr>
          <p:cNvSpPr/>
          <p:nvPr/>
        </p:nvSpPr>
        <p:spPr>
          <a:xfrm>
            <a:off x="1104181" y="5658928"/>
            <a:ext cx="7366959" cy="724618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b" anchorCtr="0"/>
          <a:lstStyle/>
          <a:p>
            <a:pPr algn="ctr"/>
            <a:r>
              <a:rPr lang="en-GB" sz="4000" err="1"/>
              <a:t>MalawiScheme</a:t>
            </a:r>
            <a:r>
              <a:rPr lang="en-GB" sz="4000"/>
              <a:t> (MWK)</a:t>
            </a:r>
          </a:p>
        </p:txBody>
      </p:sp>
      <p:sp>
        <p:nvSpPr>
          <p:cNvPr id="6" name="Rectangle: Rounded Corners 5">
            <a:extLst>
              <a:ext uri="{FF2B5EF4-FFF2-40B4-BE49-F238E27FC236}">
                <a16:creationId xmlns:a16="http://schemas.microsoft.com/office/drawing/2014/main" id="{5DF8C729-BDF3-B2DC-9FCB-63E413568655}"/>
              </a:ext>
            </a:extLst>
          </p:cNvPr>
          <p:cNvSpPr/>
          <p:nvPr/>
        </p:nvSpPr>
        <p:spPr>
          <a:xfrm>
            <a:off x="15916035" y="5658927"/>
            <a:ext cx="7366959" cy="724618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b" anchorCtr="0"/>
          <a:lstStyle/>
          <a:p>
            <a:pPr algn="ctr"/>
            <a:r>
              <a:rPr lang="en-GB" sz="4000" err="1"/>
              <a:t>ZambiaScheme</a:t>
            </a:r>
            <a:r>
              <a:rPr lang="en-GB" sz="4000"/>
              <a:t> (ZMW)</a:t>
            </a:r>
          </a:p>
        </p:txBody>
      </p:sp>
      <p:sp>
        <p:nvSpPr>
          <p:cNvPr id="7" name="Rectangle: Rounded Corners 6">
            <a:extLst>
              <a:ext uri="{FF2B5EF4-FFF2-40B4-BE49-F238E27FC236}">
                <a16:creationId xmlns:a16="http://schemas.microsoft.com/office/drawing/2014/main" id="{F7484B54-84ED-482B-F6B0-9454A3586D63}"/>
              </a:ext>
            </a:extLst>
          </p:cNvPr>
          <p:cNvSpPr/>
          <p:nvPr/>
        </p:nvSpPr>
        <p:spPr>
          <a:xfrm>
            <a:off x="4531632" y="2295331"/>
            <a:ext cx="15323911" cy="25939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GB" sz="3600" err="1"/>
              <a:t>RegionalScheme</a:t>
            </a:r>
            <a:r>
              <a:rPr lang="en-GB" sz="3600"/>
              <a:t> (multi-currency)</a:t>
            </a:r>
          </a:p>
        </p:txBody>
      </p:sp>
      <p:sp>
        <p:nvSpPr>
          <p:cNvPr id="8" name="Rectangle: Rounded Corners 7">
            <a:extLst>
              <a:ext uri="{FF2B5EF4-FFF2-40B4-BE49-F238E27FC236}">
                <a16:creationId xmlns:a16="http://schemas.microsoft.com/office/drawing/2014/main" id="{8F253A7E-DA79-C507-8071-AB18A9395B79}"/>
              </a:ext>
            </a:extLst>
          </p:cNvPr>
          <p:cNvSpPr/>
          <p:nvPr/>
        </p:nvSpPr>
        <p:spPr>
          <a:xfrm>
            <a:off x="1455576" y="9909110"/>
            <a:ext cx="2441575" cy="18661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DFSP 1 (Debtor)</a:t>
            </a:r>
          </a:p>
        </p:txBody>
      </p:sp>
      <p:sp>
        <p:nvSpPr>
          <p:cNvPr id="9" name="Rectangle: Rounded Corners 8">
            <a:extLst>
              <a:ext uri="{FF2B5EF4-FFF2-40B4-BE49-F238E27FC236}">
                <a16:creationId xmlns:a16="http://schemas.microsoft.com/office/drawing/2014/main" id="{A70DF457-3952-C48A-609D-38A706CAAA77}"/>
              </a:ext>
            </a:extLst>
          </p:cNvPr>
          <p:cNvSpPr/>
          <p:nvPr/>
        </p:nvSpPr>
        <p:spPr>
          <a:xfrm>
            <a:off x="1447301" y="7795595"/>
            <a:ext cx="6680718" cy="1425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Switch A</a:t>
            </a:r>
          </a:p>
        </p:txBody>
      </p:sp>
      <p:sp>
        <p:nvSpPr>
          <p:cNvPr id="10" name="Rectangle: Rounded Corners 9">
            <a:extLst>
              <a:ext uri="{FF2B5EF4-FFF2-40B4-BE49-F238E27FC236}">
                <a16:creationId xmlns:a16="http://schemas.microsoft.com/office/drawing/2014/main" id="{0B0700B0-1729-29A3-EE35-8C2D8035DEDC}"/>
              </a:ext>
            </a:extLst>
          </p:cNvPr>
          <p:cNvSpPr/>
          <p:nvPr/>
        </p:nvSpPr>
        <p:spPr>
          <a:xfrm>
            <a:off x="5097625" y="4217437"/>
            <a:ext cx="2441575" cy="28924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A</a:t>
            </a:r>
          </a:p>
        </p:txBody>
      </p:sp>
      <p:sp>
        <p:nvSpPr>
          <p:cNvPr id="11" name="Rectangle: Rounded Corners 10">
            <a:extLst>
              <a:ext uri="{FF2B5EF4-FFF2-40B4-BE49-F238E27FC236}">
                <a16:creationId xmlns:a16="http://schemas.microsoft.com/office/drawing/2014/main" id="{3CCFD59D-D317-32CE-A48A-6B308326C60F}"/>
              </a:ext>
            </a:extLst>
          </p:cNvPr>
          <p:cNvSpPr/>
          <p:nvPr/>
        </p:nvSpPr>
        <p:spPr>
          <a:xfrm>
            <a:off x="20498298" y="9927536"/>
            <a:ext cx="2441575" cy="186612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DFSP 2 (Creditor)</a:t>
            </a:r>
          </a:p>
        </p:txBody>
      </p:sp>
      <p:sp>
        <p:nvSpPr>
          <p:cNvPr id="12" name="Rectangle: Rounded Corners 11">
            <a:extLst>
              <a:ext uri="{FF2B5EF4-FFF2-40B4-BE49-F238E27FC236}">
                <a16:creationId xmlns:a16="http://schemas.microsoft.com/office/drawing/2014/main" id="{3456384B-6A29-D165-4F77-53E7296F7F7F}"/>
              </a:ext>
            </a:extLst>
          </p:cNvPr>
          <p:cNvSpPr/>
          <p:nvPr/>
        </p:nvSpPr>
        <p:spPr>
          <a:xfrm>
            <a:off x="16259155" y="7798881"/>
            <a:ext cx="6680718" cy="1425296"/>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Switch B</a:t>
            </a:r>
          </a:p>
        </p:txBody>
      </p:sp>
      <p:sp>
        <p:nvSpPr>
          <p:cNvPr id="13" name="Rectangle: Rounded Corners 12">
            <a:extLst>
              <a:ext uri="{FF2B5EF4-FFF2-40B4-BE49-F238E27FC236}">
                <a16:creationId xmlns:a16="http://schemas.microsoft.com/office/drawing/2014/main" id="{7BC18D22-CC1D-FC21-FEEB-245642B9E2DA}"/>
              </a:ext>
            </a:extLst>
          </p:cNvPr>
          <p:cNvSpPr/>
          <p:nvPr/>
        </p:nvSpPr>
        <p:spPr>
          <a:xfrm>
            <a:off x="16847975" y="4221654"/>
            <a:ext cx="2441575" cy="2892489"/>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a:t>Proxy B</a:t>
            </a:r>
          </a:p>
        </p:txBody>
      </p:sp>
      <p:sp>
        <p:nvSpPr>
          <p:cNvPr id="15" name="TextBox 14">
            <a:extLst>
              <a:ext uri="{FF2B5EF4-FFF2-40B4-BE49-F238E27FC236}">
                <a16:creationId xmlns:a16="http://schemas.microsoft.com/office/drawing/2014/main" id="{09A4B669-019B-E19F-997E-6D63F1B7B60E}"/>
              </a:ext>
            </a:extLst>
          </p:cNvPr>
          <p:cNvSpPr txBox="1"/>
          <p:nvPr/>
        </p:nvSpPr>
        <p:spPr>
          <a:xfrm>
            <a:off x="9106678" y="5658927"/>
            <a:ext cx="6466236" cy="3970318"/>
          </a:xfrm>
          <a:prstGeom prst="rect">
            <a:avLst/>
          </a:prstGeom>
          <a:noFill/>
        </p:spPr>
        <p:txBody>
          <a:bodyPr wrap="square" rtlCol="0">
            <a:spAutoFit/>
          </a:bodyPr>
          <a:lstStyle/>
          <a:p>
            <a:r>
              <a:rPr lang="en-GB" sz="3600"/>
              <a:t>Scenario:</a:t>
            </a:r>
          </a:p>
          <a:p>
            <a:pPr marL="571500" indent="-571500">
              <a:buFont typeface="Arial" panose="020B0604020202020204" pitchFamily="34" charset="0"/>
              <a:buChar char="•"/>
            </a:pPr>
            <a:r>
              <a:rPr lang="en-GB" sz="3600"/>
              <a:t>DFSP 1 sends 1000 MWK to DFSP 2</a:t>
            </a:r>
          </a:p>
          <a:p>
            <a:pPr marL="571500" indent="-571500">
              <a:buFont typeface="Arial" panose="020B0604020202020204" pitchFamily="34" charset="0"/>
              <a:buChar char="•"/>
            </a:pPr>
            <a:r>
              <a:rPr lang="en-GB" sz="3600"/>
              <a:t>DFSP 2 receives 20 ZMW</a:t>
            </a:r>
          </a:p>
          <a:p>
            <a:pPr marL="571500" indent="-571500">
              <a:buFont typeface="Arial" panose="020B0604020202020204" pitchFamily="34" charset="0"/>
              <a:buChar char="•"/>
            </a:pPr>
            <a:r>
              <a:rPr lang="en-GB" sz="3600"/>
              <a:t>Currency conversion is done in the regional scheme.</a:t>
            </a:r>
          </a:p>
        </p:txBody>
      </p:sp>
      <p:graphicFrame>
        <p:nvGraphicFramePr>
          <p:cNvPr id="3" name="Table 2">
            <a:extLst>
              <a:ext uri="{FF2B5EF4-FFF2-40B4-BE49-F238E27FC236}">
                <a16:creationId xmlns:a16="http://schemas.microsoft.com/office/drawing/2014/main" id="{9F3BE94A-0E38-4EAC-DB88-A85346AB4989}"/>
              </a:ext>
            </a:extLst>
          </p:cNvPr>
          <p:cNvGraphicFramePr>
            <a:graphicFrameLocks noGrp="1"/>
          </p:cNvGraphicFramePr>
          <p:nvPr>
            <p:extLst>
              <p:ext uri="{D42A27DB-BD31-4B8C-83A1-F6EECF244321}">
                <p14:modId xmlns:p14="http://schemas.microsoft.com/office/powerpoint/2010/main" val="277453094"/>
              </p:ext>
            </p:extLst>
          </p:nvPr>
        </p:nvGraphicFramePr>
        <p:xfrm>
          <a:off x="6544314" y="8137403"/>
          <a:ext cx="982980" cy="741680"/>
        </p:xfrm>
        <a:graphic>
          <a:graphicData uri="http://schemas.openxmlformats.org/drawingml/2006/table">
            <a:tbl>
              <a:tblPr firstRow="1" bandRow="1">
                <a:tableStyleId>{5C22544A-7EE6-4342-B048-85BDC9FD1C3A}</a:tableStyleId>
              </a:tblPr>
              <a:tblGrid>
                <a:gridCol w="982980">
                  <a:extLst>
                    <a:ext uri="{9D8B030D-6E8A-4147-A177-3AD203B41FA5}">
                      <a16:colId xmlns:a16="http://schemas.microsoft.com/office/drawing/2014/main" val="2319237064"/>
                    </a:ext>
                  </a:extLst>
                </a:gridCol>
              </a:tblGrid>
              <a:tr h="370840">
                <a:tc>
                  <a:txBody>
                    <a:bodyPr/>
                    <a:lstStyle/>
                    <a:p>
                      <a:pPr algn="ctr"/>
                      <a:r>
                        <a:rPr lang="en-GB" sz="1800"/>
                        <a:t>Proxy</a:t>
                      </a:r>
                    </a:p>
                  </a:txBody>
                  <a:tcPr/>
                </a:tc>
                <a:extLst>
                  <a:ext uri="{0D108BD9-81ED-4DB2-BD59-A6C34878D82A}">
                    <a16:rowId xmlns:a16="http://schemas.microsoft.com/office/drawing/2014/main" val="1919402170"/>
                  </a:ext>
                </a:extLst>
              </a:tr>
              <a:tr h="370840">
                <a:tc>
                  <a:txBody>
                    <a:bodyPr/>
                    <a:lstStyle/>
                    <a:p>
                      <a:r>
                        <a:rPr lang="en-GB" sz="1800" err="1"/>
                        <a:t>ProxyA</a:t>
                      </a:r>
                      <a:endParaRPr lang="en-GB" sz="1800"/>
                    </a:p>
                  </a:txBody>
                  <a:tcPr/>
                </a:tc>
                <a:extLst>
                  <a:ext uri="{0D108BD9-81ED-4DB2-BD59-A6C34878D82A}">
                    <a16:rowId xmlns:a16="http://schemas.microsoft.com/office/drawing/2014/main" val="1428096111"/>
                  </a:ext>
                </a:extLst>
              </a:tr>
            </a:tbl>
          </a:graphicData>
        </a:graphic>
      </p:graphicFrame>
      <p:graphicFrame>
        <p:nvGraphicFramePr>
          <p:cNvPr id="16" name="Table 15">
            <a:extLst>
              <a:ext uri="{FF2B5EF4-FFF2-40B4-BE49-F238E27FC236}">
                <a16:creationId xmlns:a16="http://schemas.microsoft.com/office/drawing/2014/main" id="{A66BF9A6-F9B1-FDC9-D42A-0305497F37CB}"/>
              </a:ext>
            </a:extLst>
          </p:cNvPr>
          <p:cNvGraphicFramePr>
            <a:graphicFrameLocks noGrp="1"/>
          </p:cNvGraphicFramePr>
          <p:nvPr>
            <p:extLst>
              <p:ext uri="{D42A27DB-BD31-4B8C-83A1-F6EECF244321}">
                <p14:modId xmlns:p14="http://schemas.microsoft.com/office/powerpoint/2010/main" val="3013251463"/>
              </p:ext>
            </p:extLst>
          </p:nvPr>
        </p:nvGraphicFramePr>
        <p:xfrm>
          <a:off x="6429847" y="2659897"/>
          <a:ext cx="1698172" cy="1112520"/>
        </p:xfrm>
        <a:graphic>
          <a:graphicData uri="http://schemas.openxmlformats.org/drawingml/2006/table">
            <a:tbl>
              <a:tblPr firstRow="1" bandRow="1">
                <a:tableStyleId>{5C22544A-7EE6-4342-B048-85BDC9FD1C3A}</a:tableStyleId>
              </a:tblPr>
              <a:tblGrid>
                <a:gridCol w="1698172">
                  <a:extLst>
                    <a:ext uri="{9D8B030D-6E8A-4147-A177-3AD203B41FA5}">
                      <a16:colId xmlns:a16="http://schemas.microsoft.com/office/drawing/2014/main" val="2319237064"/>
                    </a:ext>
                  </a:extLst>
                </a:gridCol>
              </a:tblGrid>
              <a:tr h="370840">
                <a:tc>
                  <a:txBody>
                    <a:bodyPr/>
                    <a:lstStyle/>
                    <a:p>
                      <a:pPr algn="ctr"/>
                      <a:r>
                        <a:rPr lang="en-GB" sz="1800"/>
                        <a:t>Proxy</a:t>
                      </a:r>
                    </a:p>
                  </a:txBody>
                  <a:tcPr/>
                </a:tc>
                <a:extLst>
                  <a:ext uri="{0D108BD9-81ED-4DB2-BD59-A6C34878D82A}">
                    <a16:rowId xmlns:a16="http://schemas.microsoft.com/office/drawing/2014/main" val="1919402170"/>
                  </a:ext>
                </a:extLst>
              </a:tr>
              <a:tr h="370840">
                <a:tc>
                  <a:txBody>
                    <a:bodyPr/>
                    <a:lstStyle/>
                    <a:p>
                      <a:r>
                        <a:rPr lang="en-GB" sz="1800" err="1"/>
                        <a:t>ProxyA</a:t>
                      </a:r>
                      <a:endParaRPr lang="en-GB" sz="1800"/>
                    </a:p>
                  </a:txBody>
                  <a:tcPr/>
                </a:tc>
                <a:extLst>
                  <a:ext uri="{0D108BD9-81ED-4DB2-BD59-A6C34878D82A}">
                    <a16:rowId xmlns:a16="http://schemas.microsoft.com/office/drawing/2014/main" val="1428096111"/>
                  </a:ext>
                </a:extLst>
              </a:tr>
              <a:tr h="370840">
                <a:tc>
                  <a:txBody>
                    <a:bodyPr/>
                    <a:lstStyle/>
                    <a:p>
                      <a:r>
                        <a:rPr lang="en-GB" sz="1800" err="1"/>
                        <a:t>ProxyB</a:t>
                      </a:r>
                      <a:endParaRPr lang="en-GB" sz="1800"/>
                    </a:p>
                  </a:txBody>
                  <a:tcPr/>
                </a:tc>
                <a:extLst>
                  <a:ext uri="{0D108BD9-81ED-4DB2-BD59-A6C34878D82A}">
                    <a16:rowId xmlns:a16="http://schemas.microsoft.com/office/drawing/2014/main" val="1932157076"/>
                  </a:ext>
                </a:extLst>
              </a:tr>
            </a:tbl>
          </a:graphicData>
        </a:graphic>
      </p:graphicFrame>
      <p:graphicFrame>
        <p:nvGraphicFramePr>
          <p:cNvPr id="17" name="Table 16">
            <a:extLst>
              <a:ext uri="{FF2B5EF4-FFF2-40B4-BE49-F238E27FC236}">
                <a16:creationId xmlns:a16="http://schemas.microsoft.com/office/drawing/2014/main" id="{24BECC4C-2BBC-9D62-55B3-562116EB45DF}"/>
              </a:ext>
            </a:extLst>
          </p:cNvPr>
          <p:cNvGraphicFramePr>
            <a:graphicFrameLocks noGrp="1"/>
          </p:cNvGraphicFramePr>
          <p:nvPr>
            <p:extLst>
              <p:ext uri="{D42A27DB-BD31-4B8C-83A1-F6EECF244321}">
                <p14:modId xmlns:p14="http://schemas.microsoft.com/office/powerpoint/2010/main" val="2572754937"/>
              </p:ext>
            </p:extLst>
          </p:nvPr>
        </p:nvGraphicFramePr>
        <p:xfrm>
          <a:off x="20907297" y="8142436"/>
          <a:ext cx="1698172" cy="741680"/>
        </p:xfrm>
        <a:graphic>
          <a:graphicData uri="http://schemas.openxmlformats.org/drawingml/2006/table">
            <a:tbl>
              <a:tblPr firstRow="1" bandRow="1">
                <a:tableStyleId>{5C22544A-7EE6-4342-B048-85BDC9FD1C3A}</a:tableStyleId>
              </a:tblPr>
              <a:tblGrid>
                <a:gridCol w="1698172">
                  <a:extLst>
                    <a:ext uri="{9D8B030D-6E8A-4147-A177-3AD203B41FA5}">
                      <a16:colId xmlns:a16="http://schemas.microsoft.com/office/drawing/2014/main" val="2319237064"/>
                    </a:ext>
                  </a:extLst>
                </a:gridCol>
              </a:tblGrid>
              <a:tr h="370840">
                <a:tc>
                  <a:txBody>
                    <a:bodyPr/>
                    <a:lstStyle/>
                    <a:p>
                      <a:pPr algn="ctr"/>
                      <a:r>
                        <a:rPr lang="en-GB" sz="1800"/>
                        <a:t>Proxy</a:t>
                      </a:r>
                    </a:p>
                  </a:txBody>
                  <a:tcPr/>
                </a:tc>
                <a:extLst>
                  <a:ext uri="{0D108BD9-81ED-4DB2-BD59-A6C34878D82A}">
                    <a16:rowId xmlns:a16="http://schemas.microsoft.com/office/drawing/2014/main" val="1919402170"/>
                  </a:ext>
                </a:extLst>
              </a:tr>
              <a:tr h="370840">
                <a:tc>
                  <a:txBody>
                    <a:bodyPr/>
                    <a:lstStyle/>
                    <a:p>
                      <a:r>
                        <a:rPr lang="en-GB" sz="1800" err="1"/>
                        <a:t>ProxyB</a:t>
                      </a:r>
                      <a:endParaRPr lang="en-GB" sz="1800"/>
                    </a:p>
                  </a:txBody>
                  <a:tcPr/>
                </a:tc>
                <a:extLst>
                  <a:ext uri="{0D108BD9-81ED-4DB2-BD59-A6C34878D82A}">
                    <a16:rowId xmlns:a16="http://schemas.microsoft.com/office/drawing/2014/main" val="1428096111"/>
                  </a:ext>
                </a:extLst>
              </a:tr>
            </a:tbl>
          </a:graphicData>
        </a:graphic>
      </p:graphicFrame>
      <p:sp>
        <p:nvSpPr>
          <p:cNvPr id="18" name="Rectangle: Rounded Corners 17">
            <a:extLst>
              <a:ext uri="{FF2B5EF4-FFF2-40B4-BE49-F238E27FC236}">
                <a16:creationId xmlns:a16="http://schemas.microsoft.com/office/drawing/2014/main" id="{8877DC11-208F-D73A-31F5-EAD4E5752E54}"/>
              </a:ext>
            </a:extLst>
          </p:cNvPr>
          <p:cNvSpPr/>
          <p:nvPr/>
        </p:nvSpPr>
        <p:spPr>
          <a:xfrm>
            <a:off x="8128019" y="3216157"/>
            <a:ext cx="3218005" cy="1161348"/>
          </a:xfrm>
          <a:prstGeom prst="roundRect">
            <a:avLst/>
          </a:prstGeom>
          <a:gradFill flip="none" rotWithShape="1">
            <a:gsLst>
              <a:gs pos="0">
                <a:schemeClr val="accent1"/>
              </a:gs>
              <a:gs pos="33000">
                <a:schemeClr val="accent1"/>
              </a:gs>
              <a:gs pos="66000">
                <a:schemeClr val="accent6">
                  <a:lumMod val="75000"/>
                </a:schemeClr>
              </a:gs>
              <a:gs pos="100000">
                <a:schemeClr val="accent6">
                  <a:lumMod val="7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t>Switch C</a:t>
            </a:r>
          </a:p>
        </p:txBody>
      </p:sp>
      <p:sp>
        <p:nvSpPr>
          <p:cNvPr id="19" name="Rectangle: Rounded Corners 18">
            <a:extLst>
              <a:ext uri="{FF2B5EF4-FFF2-40B4-BE49-F238E27FC236}">
                <a16:creationId xmlns:a16="http://schemas.microsoft.com/office/drawing/2014/main" id="{FA125427-7E28-EDCC-6E0A-2707EBC0F717}"/>
              </a:ext>
            </a:extLst>
          </p:cNvPr>
          <p:cNvSpPr/>
          <p:nvPr/>
        </p:nvSpPr>
        <p:spPr>
          <a:xfrm>
            <a:off x="13041150" y="3226148"/>
            <a:ext cx="3218005" cy="1161348"/>
          </a:xfrm>
          <a:prstGeom prst="roundRect">
            <a:avLst/>
          </a:prstGeom>
          <a:gradFill flip="none" rotWithShape="1">
            <a:gsLst>
              <a:gs pos="0">
                <a:schemeClr val="accent1"/>
              </a:gs>
              <a:gs pos="33000">
                <a:schemeClr val="accent1"/>
              </a:gs>
              <a:gs pos="66000">
                <a:schemeClr val="accent6">
                  <a:lumMod val="75000"/>
                </a:schemeClr>
              </a:gs>
              <a:gs pos="100000">
                <a:schemeClr val="accent6">
                  <a:lumMod val="7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a:t>FXP 1</a:t>
            </a:r>
          </a:p>
        </p:txBody>
      </p:sp>
    </p:spTree>
    <p:extLst>
      <p:ext uri="{BB962C8B-B14F-4D97-AF65-F5344CB8AC3E}">
        <p14:creationId xmlns:p14="http://schemas.microsoft.com/office/powerpoint/2010/main" val="265487495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9BB2-F723-E3B8-6B18-EACA9CC8ECA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8EF8FD6-1BB3-F05C-0563-B46FA08D788D}"/>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044C0A90-F4A1-5E92-5DD4-E8A37FE63F58}"/>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21479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CFF3-A1B0-C983-E379-371BC81BB5A8}"/>
              </a:ext>
            </a:extLst>
          </p:cNvPr>
          <p:cNvSpPr>
            <a:spLocks noGrp="1"/>
          </p:cNvSpPr>
          <p:nvPr>
            <p:ph type="title"/>
          </p:nvPr>
        </p:nvSpPr>
        <p:spPr/>
        <p:txBody>
          <a:bodyPr>
            <a:normAutofit fontScale="90000"/>
          </a:bodyPr>
          <a:lstStyle/>
          <a:p>
            <a:r>
              <a:rPr lang="en-GB"/>
              <a:t>Requirements for an </a:t>
            </a:r>
            <a:r>
              <a:rPr lang="en-GB" err="1"/>
              <a:t>interscheme</a:t>
            </a:r>
            <a:r>
              <a:rPr lang="en-GB"/>
              <a:t> payments</a:t>
            </a:r>
          </a:p>
        </p:txBody>
      </p:sp>
      <p:sp>
        <p:nvSpPr>
          <p:cNvPr id="4" name="Slide Number Placeholder 3">
            <a:extLst>
              <a:ext uri="{FF2B5EF4-FFF2-40B4-BE49-F238E27FC236}">
                <a16:creationId xmlns:a16="http://schemas.microsoft.com/office/drawing/2014/main" id="{30964CB1-DDD1-A8E9-558D-3DABC5F0ACF3}"/>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8" name="TextBox 7">
            <a:extLst>
              <a:ext uri="{FF2B5EF4-FFF2-40B4-BE49-F238E27FC236}">
                <a16:creationId xmlns:a16="http://schemas.microsoft.com/office/drawing/2014/main" id="{0507570A-5328-CC03-8B71-DFC163E3AB0D}"/>
              </a:ext>
            </a:extLst>
          </p:cNvPr>
          <p:cNvSpPr txBox="1"/>
          <p:nvPr/>
        </p:nvSpPr>
        <p:spPr>
          <a:xfrm>
            <a:off x="1628077" y="3233853"/>
            <a:ext cx="9720000" cy="646331"/>
          </a:xfrm>
          <a:prstGeom prst="rect">
            <a:avLst/>
          </a:prstGeom>
          <a:solidFill>
            <a:schemeClr val="accent1"/>
          </a:solidFill>
        </p:spPr>
        <p:txBody>
          <a:bodyPr wrap="square" rtlCol="0">
            <a:spAutoFit/>
          </a:bodyPr>
          <a:lstStyle/>
          <a:p>
            <a:pPr algn="ctr"/>
            <a:r>
              <a:rPr lang="en-SG" sz="3600" b="1">
                <a:solidFill>
                  <a:schemeClr val="bg1"/>
                </a:solidFill>
              </a:rPr>
              <a:t>Domestic</a:t>
            </a:r>
          </a:p>
        </p:txBody>
      </p:sp>
      <p:sp>
        <p:nvSpPr>
          <p:cNvPr id="9" name="TextBox 8">
            <a:extLst>
              <a:ext uri="{FF2B5EF4-FFF2-40B4-BE49-F238E27FC236}">
                <a16:creationId xmlns:a16="http://schemas.microsoft.com/office/drawing/2014/main" id="{73AF25BE-EBAF-19ED-7901-83E5C6C56FE4}"/>
              </a:ext>
            </a:extLst>
          </p:cNvPr>
          <p:cNvSpPr txBox="1"/>
          <p:nvPr/>
        </p:nvSpPr>
        <p:spPr>
          <a:xfrm>
            <a:off x="11742233" y="3233853"/>
            <a:ext cx="9720000" cy="646331"/>
          </a:xfrm>
          <a:prstGeom prst="rect">
            <a:avLst/>
          </a:prstGeom>
          <a:solidFill>
            <a:schemeClr val="accent2"/>
          </a:solidFill>
        </p:spPr>
        <p:txBody>
          <a:bodyPr wrap="square" rtlCol="0">
            <a:spAutoFit/>
          </a:bodyPr>
          <a:lstStyle/>
          <a:p>
            <a:pPr algn="ctr"/>
            <a:r>
              <a:rPr lang="en-SG" sz="3600" b="1">
                <a:solidFill>
                  <a:schemeClr val="bg1"/>
                </a:solidFill>
              </a:rPr>
              <a:t>International</a:t>
            </a:r>
          </a:p>
        </p:txBody>
      </p:sp>
      <p:sp>
        <p:nvSpPr>
          <p:cNvPr id="10" name="TextBox 9">
            <a:extLst>
              <a:ext uri="{FF2B5EF4-FFF2-40B4-BE49-F238E27FC236}">
                <a16:creationId xmlns:a16="http://schemas.microsoft.com/office/drawing/2014/main" id="{303FE772-62A3-B55A-30E2-6F10F8DCC05A}"/>
              </a:ext>
            </a:extLst>
          </p:cNvPr>
          <p:cNvSpPr txBox="1"/>
          <p:nvPr/>
        </p:nvSpPr>
        <p:spPr>
          <a:xfrm>
            <a:off x="1628077" y="4189141"/>
            <a:ext cx="19834156" cy="646331"/>
          </a:xfrm>
          <a:prstGeom prst="rect">
            <a:avLst/>
          </a:prstGeom>
          <a:solidFill>
            <a:schemeClr val="accent1"/>
          </a:solidFill>
        </p:spPr>
        <p:txBody>
          <a:bodyPr wrap="square" rtlCol="0">
            <a:spAutoFit/>
          </a:bodyPr>
          <a:lstStyle/>
          <a:p>
            <a:pPr algn="ctr"/>
            <a:r>
              <a:rPr lang="en-SG" sz="3600" b="1">
                <a:solidFill>
                  <a:schemeClr val="bg1"/>
                </a:solidFill>
              </a:rPr>
              <a:t>Address resolution</a:t>
            </a:r>
          </a:p>
        </p:txBody>
      </p:sp>
      <p:sp>
        <p:nvSpPr>
          <p:cNvPr id="11" name="TextBox 10">
            <a:extLst>
              <a:ext uri="{FF2B5EF4-FFF2-40B4-BE49-F238E27FC236}">
                <a16:creationId xmlns:a16="http://schemas.microsoft.com/office/drawing/2014/main" id="{5196CD23-7806-D3C9-1A55-717D54E9B28A}"/>
              </a:ext>
            </a:extLst>
          </p:cNvPr>
          <p:cNvSpPr txBox="1"/>
          <p:nvPr/>
        </p:nvSpPr>
        <p:spPr>
          <a:xfrm>
            <a:off x="1628077" y="5144429"/>
            <a:ext cx="19834156" cy="646331"/>
          </a:xfrm>
          <a:prstGeom prst="rect">
            <a:avLst/>
          </a:prstGeom>
          <a:solidFill>
            <a:schemeClr val="accent1"/>
          </a:solidFill>
        </p:spPr>
        <p:txBody>
          <a:bodyPr wrap="square" rtlCol="0">
            <a:spAutoFit/>
          </a:bodyPr>
          <a:lstStyle/>
          <a:p>
            <a:pPr algn="ctr"/>
            <a:r>
              <a:rPr lang="en-SG" sz="3600" b="1">
                <a:solidFill>
                  <a:schemeClr val="bg1"/>
                </a:solidFill>
              </a:rPr>
              <a:t>Routing</a:t>
            </a:r>
          </a:p>
        </p:txBody>
      </p:sp>
      <p:sp>
        <p:nvSpPr>
          <p:cNvPr id="12" name="TextBox 11">
            <a:extLst>
              <a:ext uri="{FF2B5EF4-FFF2-40B4-BE49-F238E27FC236}">
                <a16:creationId xmlns:a16="http://schemas.microsoft.com/office/drawing/2014/main" id="{1FF1986B-A8C1-E145-AA78-A719FC2F8258}"/>
              </a:ext>
            </a:extLst>
          </p:cNvPr>
          <p:cNvSpPr txBox="1"/>
          <p:nvPr/>
        </p:nvSpPr>
        <p:spPr>
          <a:xfrm>
            <a:off x="1628077" y="6114607"/>
            <a:ext cx="19834156" cy="646331"/>
          </a:xfrm>
          <a:prstGeom prst="rect">
            <a:avLst/>
          </a:prstGeom>
          <a:solidFill>
            <a:schemeClr val="accent1"/>
          </a:solidFill>
        </p:spPr>
        <p:txBody>
          <a:bodyPr wrap="square" rtlCol="0">
            <a:spAutoFit/>
          </a:bodyPr>
          <a:lstStyle/>
          <a:p>
            <a:pPr algn="ctr"/>
            <a:r>
              <a:rPr lang="en-SG" sz="3600" b="1">
                <a:solidFill>
                  <a:schemeClr val="bg1"/>
                </a:solidFill>
              </a:rPr>
              <a:t>Time out</a:t>
            </a:r>
          </a:p>
        </p:txBody>
      </p:sp>
      <p:sp>
        <p:nvSpPr>
          <p:cNvPr id="13" name="TextBox 12">
            <a:extLst>
              <a:ext uri="{FF2B5EF4-FFF2-40B4-BE49-F238E27FC236}">
                <a16:creationId xmlns:a16="http://schemas.microsoft.com/office/drawing/2014/main" id="{1F4499A2-A2AC-DC61-C5B0-4FBCDC22CA91}"/>
              </a:ext>
            </a:extLst>
          </p:cNvPr>
          <p:cNvSpPr txBox="1"/>
          <p:nvPr/>
        </p:nvSpPr>
        <p:spPr>
          <a:xfrm>
            <a:off x="1628077" y="7010544"/>
            <a:ext cx="19834156" cy="646331"/>
          </a:xfrm>
          <a:prstGeom prst="rect">
            <a:avLst/>
          </a:prstGeom>
          <a:solidFill>
            <a:schemeClr val="accent1"/>
          </a:solidFill>
        </p:spPr>
        <p:txBody>
          <a:bodyPr wrap="square" rtlCol="0">
            <a:spAutoFit/>
          </a:bodyPr>
          <a:lstStyle/>
          <a:p>
            <a:pPr algn="ctr"/>
            <a:r>
              <a:rPr lang="en-SG" sz="3600" b="1">
                <a:solidFill>
                  <a:schemeClr val="bg1"/>
                </a:solidFill>
              </a:rPr>
              <a:t>Settlement/Liquidity</a:t>
            </a:r>
          </a:p>
        </p:txBody>
      </p:sp>
      <p:sp>
        <p:nvSpPr>
          <p:cNvPr id="14" name="TextBox 13">
            <a:extLst>
              <a:ext uri="{FF2B5EF4-FFF2-40B4-BE49-F238E27FC236}">
                <a16:creationId xmlns:a16="http://schemas.microsoft.com/office/drawing/2014/main" id="{796CD942-E73F-AF17-3914-412898231AA9}"/>
              </a:ext>
            </a:extLst>
          </p:cNvPr>
          <p:cNvSpPr txBox="1"/>
          <p:nvPr/>
        </p:nvSpPr>
        <p:spPr>
          <a:xfrm>
            <a:off x="11742233" y="7906481"/>
            <a:ext cx="9720000" cy="646331"/>
          </a:xfrm>
          <a:prstGeom prst="rect">
            <a:avLst/>
          </a:prstGeom>
          <a:solidFill>
            <a:schemeClr val="accent2"/>
          </a:solidFill>
        </p:spPr>
        <p:txBody>
          <a:bodyPr wrap="square" rtlCol="0">
            <a:spAutoFit/>
          </a:bodyPr>
          <a:lstStyle/>
          <a:p>
            <a:pPr algn="ctr"/>
            <a:r>
              <a:rPr lang="en-SG" sz="3600" b="1">
                <a:solidFill>
                  <a:schemeClr val="bg1"/>
                </a:solidFill>
              </a:rPr>
              <a:t>FX</a:t>
            </a:r>
          </a:p>
        </p:txBody>
      </p:sp>
      <p:sp>
        <p:nvSpPr>
          <p:cNvPr id="15" name="TextBox 14">
            <a:extLst>
              <a:ext uri="{FF2B5EF4-FFF2-40B4-BE49-F238E27FC236}">
                <a16:creationId xmlns:a16="http://schemas.microsoft.com/office/drawing/2014/main" id="{AE0CE52E-C7FF-3152-6F6E-B06E542973CF}"/>
              </a:ext>
            </a:extLst>
          </p:cNvPr>
          <p:cNvSpPr txBox="1"/>
          <p:nvPr/>
        </p:nvSpPr>
        <p:spPr>
          <a:xfrm>
            <a:off x="1628077" y="8802418"/>
            <a:ext cx="19834156" cy="646331"/>
          </a:xfrm>
          <a:prstGeom prst="rect">
            <a:avLst/>
          </a:prstGeom>
          <a:solidFill>
            <a:schemeClr val="accent2"/>
          </a:solidFill>
        </p:spPr>
        <p:txBody>
          <a:bodyPr wrap="square" rtlCol="0">
            <a:spAutoFit/>
          </a:bodyPr>
          <a:lstStyle/>
          <a:p>
            <a:pPr algn="ctr"/>
            <a:r>
              <a:rPr lang="en-SG" sz="3600" b="1">
                <a:solidFill>
                  <a:schemeClr val="bg1"/>
                </a:solidFill>
              </a:rPr>
              <a:t>Sanction</a:t>
            </a:r>
          </a:p>
        </p:txBody>
      </p:sp>
    </p:spTree>
    <p:extLst>
      <p:ext uri="{BB962C8B-B14F-4D97-AF65-F5344CB8AC3E}">
        <p14:creationId xmlns:p14="http://schemas.microsoft.com/office/powerpoint/2010/main" val="3721541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ified Mojaloop Template" id="{33F1393A-48C3-431A-A52E-1BDBDBAF3F8D}" vid="{F85BFE05-8774-47FE-8C9A-0992B48BA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EFB21575F549C4BA4680B3B72E3BCD6" ma:contentTypeVersion="13" ma:contentTypeDescription="Create a new document." ma:contentTypeScope="" ma:versionID="36e0072337326e4a657afae7a8d52496">
  <xsd:schema xmlns:xsd="http://www.w3.org/2001/XMLSchema" xmlns:xs="http://www.w3.org/2001/XMLSchema" xmlns:p="http://schemas.microsoft.com/office/2006/metadata/properties" xmlns:ns3="609ee5e3-a625-455b-9a6a-59c4d845e141" xmlns:ns4="0ef27a4e-5cfd-45cc-947c-a2ea3d7527ee" targetNamespace="http://schemas.microsoft.com/office/2006/metadata/properties" ma:root="true" ma:fieldsID="a4f13ddc189f93f70dc603844ab7d3ba" ns3:_="" ns4:_="">
    <xsd:import namespace="609ee5e3-a625-455b-9a6a-59c4d845e141"/>
    <xsd:import namespace="0ef27a4e-5cfd-45cc-947c-a2ea3d7527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ee5e3-a625-455b-9a6a-59c4d845e1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ef27a4e-5cfd-45cc-947c-a2ea3d7527e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09ee5e3-a625-455b-9a6a-59c4d845e141" xsi:nil="true"/>
  </documentManagement>
</p:properties>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6AACBE0C-3CC3-4042-8BD9-16E4116EE546}">
  <ds:schemaRefs>
    <ds:schemaRef ds:uri="0ef27a4e-5cfd-45cc-947c-a2ea3d7527ee"/>
    <ds:schemaRef ds:uri="609ee5e3-a625-455b-9a6a-59c4d845e1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D56013-FFA3-4AA5-BFCF-7C4A0141612A}">
  <ds:schemaRefs>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609ee5e3-a625-455b-9a6a-59c4d845e141"/>
    <ds:schemaRef ds:uri="0ef27a4e-5cfd-45cc-947c-a2ea3d7527e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Modified Mojaloop Template</Template>
  <TotalTime>28</TotalTime>
  <Words>2929</Words>
  <Application>Microsoft Office PowerPoint</Application>
  <PresentationFormat>Custom</PresentationFormat>
  <Paragraphs>434</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Changes to support inter-scheme payments in Mojaloop</vt:lpstr>
      <vt:lpstr>Objective </vt:lpstr>
      <vt:lpstr>Definition and assumptions</vt:lpstr>
      <vt:lpstr>Assumptions</vt:lpstr>
      <vt:lpstr>Characteristics of a proxy</vt:lpstr>
      <vt:lpstr>Point 1: Register proxies at switch</vt:lpstr>
      <vt:lpstr>Typical scenario we are looking to address</vt:lpstr>
      <vt:lpstr>PowerPoint Presentation</vt:lpstr>
      <vt:lpstr>Requirements for an interscheme payments</vt:lpstr>
      <vt:lpstr>Associating DFSPs with proxies</vt:lpstr>
      <vt:lpstr>Associating DFSPs with Proxies (1)</vt:lpstr>
      <vt:lpstr>Associating DFSPs with Proxies (2)</vt:lpstr>
      <vt:lpstr>Non-repudiation</vt:lpstr>
      <vt:lpstr>Point 3: non-repudiation</vt:lpstr>
      <vt:lpstr>Re-routing messages</vt:lpstr>
      <vt:lpstr>Re-routing messages</vt:lpstr>
      <vt:lpstr>Searching across schemes</vt:lpstr>
      <vt:lpstr>Searching across schemes</vt:lpstr>
      <vt:lpstr>A DFSP look-up function</vt:lpstr>
      <vt:lpstr>Characteristics of the function (1)</vt:lpstr>
      <vt:lpstr>Characteristics of the function (2)</vt:lpstr>
      <vt:lpstr>On-demand Address Resolution: GET /parties</vt:lpstr>
      <vt:lpstr>On-demand Address Resolution: PUT /parties</vt:lpstr>
      <vt:lpstr>Time-out management</vt:lpstr>
      <vt:lpstr>Background</vt:lpstr>
      <vt:lpstr>The rule is:</vt:lpstr>
      <vt:lpstr>Topology</vt:lpstr>
      <vt:lpstr>Example </vt:lpstr>
      <vt:lpstr>Payment execution: prepare</vt:lpstr>
      <vt:lpstr>What happens if?</vt:lpstr>
      <vt:lpstr>Debtor DFSP can’t reach its switch?</vt:lpstr>
      <vt:lpstr>Scheme 1 can’t reach Proxy 1</vt:lpstr>
      <vt:lpstr>Proxy 1 can’t reach scheme 2</vt:lpstr>
      <vt:lpstr>Scheme 2 can’t reach Proxy 2</vt:lpstr>
      <vt:lpstr>Proxy 2 can’t reach scheme 3</vt:lpstr>
      <vt:lpstr>Scheme 3 can’t reach Creditor DFSP</vt:lpstr>
      <vt:lpstr>What happens next?</vt:lpstr>
      <vt:lpstr>Liquidity check</vt:lpstr>
      <vt:lpstr>Liquidity check</vt:lpstr>
      <vt:lpstr>Creation of obligations</vt:lpstr>
      <vt:lpstr>Creation of obligations</vt:lpstr>
      <vt:lpstr>What needs to happen?</vt:lpstr>
      <vt:lpstr>Actions (1)</vt:lpstr>
      <vt:lpstr>Actions (2)</vt:lpstr>
      <vt:lpstr>Questions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to support inter-scheme payments in Mojaloop</dc:title>
  <dc:creator>Michael Richards</dc:creator>
  <cp:lastModifiedBy>Julie Guetta</cp:lastModifiedBy>
  <cp:revision>4</cp:revision>
  <dcterms:created xsi:type="dcterms:W3CDTF">2024-02-19T13:37:11Z</dcterms:created>
  <dcterms:modified xsi:type="dcterms:W3CDTF">2024-06-11T02:19:29Z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0x0101000EFB21575F549C4BA4680B3B72E3BCD6</vt:lpwstr>
  </property>
</Properties>
</file>