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7" r:id="rId5"/>
    <p:sldId id="4745" r:id="rId6"/>
    <p:sldId id="4748" r:id="rId7"/>
    <p:sldId id="4749" r:id="rId8"/>
    <p:sldId id="4750" r:id="rId9"/>
    <p:sldId id="4751" r:id="rId10"/>
    <p:sldId id="4746" r:id="rId11"/>
    <p:sldId id="4753" r:id="rId12"/>
    <p:sldId id="2540" r:id="rId13"/>
    <p:sldId id="4747" r:id="rId14"/>
    <p:sldId id="4754" r:id="rId15"/>
    <p:sldId id="475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trand Assamoi" initials="BA" lastIdx="3" clrIdx="0">
    <p:extLst>
      <p:ext uri="{19B8F6BF-5375-455C-9EA6-DF929625EA0E}">
        <p15:presenceInfo xmlns:p15="http://schemas.microsoft.com/office/powerpoint/2012/main" userId="Bertrand Assamoi" providerId="None"/>
      </p:ext>
    </p:extLst>
  </p:cmAuthor>
  <p:cmAuthor id="2" name="Paula Pinho" initials="PP" lastIdx="26" clrIdx="1">
    <p:extLst>
      <p:ext uri="{19B8F6BF-5375-455C-9EA6-DF929625EA0E}">
        <p15:presenceInfo xmlns:p15="http://schemas.microsoft.com/office/powerpoint/2012/main" userId="S::Paula.Pinho@dalberg.com::5c7bd05f-f167-499a-a536-76a3652c9599" providerId="AD"/>
      </p:ext>
    </p:extLst>
  </p:cmAuthor>
  <p:cmAuthor id="3" name="Christa Sowah" initials="CS" lastIdx="23" clrIdx="2">
    <p:extLst>
      <p:ext uri="{19B8F6BF-5375-455C-9EA6-DF929625EA0E}">
        <p15:presenceInfo xmlns:p15="http://schemas.microsoft.com/office/powerpoint/2012/main" userId="S::Kaimansa.Sowah@dalberg.com::a1619323-d773-4f39-8ae3-00e271b9cb35" providerId="AD"/>
      </p:ext>
    </p:extLst>
  </p:cmAuthor>
  <p:cmAuthor id="4" name="Rasmus Fonnesbaek Andersen" initials="RFA" lastIdx="27" clrIdx="3">
    <p:extLst>
      <p:ext uri="{19B8F6BF-5375-455C-9EA6-DF929625EA0E}">
        <p15:presenceInfo xmlns:p15="http://schemas.microsoft.com/office/powerpoint/2012/main" userId="S::rasmus.andersen@dalberg.com::7c9db17f-1d61-4a95-bd70-ba7b033d75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ED"/>
    <a:srgbClr val="EDE6D7"/>
    <a:srgbClr val="E4D9C2"/>
    <a:srgbClr val="FCDB7A"/>
    <a:srgbClr val="FABA8D"/>
    <a:srgbClr val="A3D9AB"/>
    <a:srgbClr val="E7E6E6"/>
    <a:srgbClr val="F2F2F2"/>
    <a:srgbClr val="0B3856"/>
    <a:srgbClr val="F1F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90" autoAdjust="0"/>
  </p:normalViewPr>
  <p:slideViewPr>
    <p:cSldViewPr snapToGrid="0">
      <p:cViewPr varScale="1">
        <p:scale>
          <a:sx n="64" d="100"/>
          <a:sy n="64" d="100"/>
        </p:scale>
        <p:origin x="777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6667D-67CF-4EB2-BC03-E561D47FE1D8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39B4F-FD3E-4772-AD6B-FC42A6287F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5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9B4F-FD3E-4772-AD6B-FC42A6287F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9B4F-FD3E-4772-AD6B-FC42A6287F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6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61387B-DA47-EF43-9FE4-991D685C54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F181B-39D6-A04D-9688-D0D9513684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1087" y="2001837"/>
            <a:ext cx="5653924" cy="150812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CA44B-EE68-FC4B-8C15-9BCF4AE3C6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087" y="3602038"/>
            <a:ext cx="5653924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4EC2C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DD395-BEDC-614E-8AB4-5F70ADD3D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45" y="-61912"/>
            <a:ext cx="4140200" cy="2565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104FDA-0155-EC46-9E76-88711766B0DB}"/>
              </a:ext>
            </a:extLst>
          </p:cNvPr>
          <p:cNvSpPr/>
          <p:nvPr userDrawn="1"/>
        </p:nvSpPr>
        <p:spPr>
          <a:xfrm>
            <a:off x="0" y="5957888"/>
            <a:ext cx="12192000" cy="900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4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9D55-D85B-184D-91A1-145F54DD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063"/>
            <a:ext cx="7215188" cy="800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55A6-A1AD-974A-ADDE-15069449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1" y="1643063"/>
            <a:ext cx="11607593" cy="4533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4053743-7814-2749-9966-05D02A20C29C}"/>
              </a:ext>
            </a:extLst>
          </p:cNvPr>
          <p:cNvSpPr/>
          <p:nvPr userDrawn="1"/>
        </p:nvSpPr>
        <p:spPr>
          <a:xfrm>
            <a:off x="6603552" y="6510847"/>
            <a:ext cx="3580818" cy="1047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35A694-05CD-7740-8B06-FB6375A76C7D}"/>
              </a:ext>
            </a:extLst>
          </p:cNvPr>
          <p:cNvSpPr/>
          <p:nvPr userDrawn="1"/>
        </p:nvSpPr>
        <p:spPr>
          <a:xfrm>
            <a:off x="6429375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3FFD33-C97D-9E40-A004-CC852EEFC23D}"/>
              </a:ext>
            </a:extLst>
          </p:cNvPr>
          <p:cNvSpPr/>
          <p:nvPr userDrawn="1"/>
        </p:nvSpPr>
        <p:spPr>
          <a:xfrm>
            <a:off x="3876338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E33A51-DCFD-A64E-BA2F-BB67853799AC}"/>
              </a:ext>
            </a:extLst>
          </p:cNvPr>
          <p:cNvSpPr/>
          <p:nvPr userDrawn="1"/>
        </p:nvSpPr>
        <p:spPr>
          <a:xfrm>
            <a:off x="3726636" y="6510847"/>
            <a:ext cx="108989" cy="1089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31F7CA-9019-C247-9815-18475FDD9486}"/>
              </a:ext>
            </a:extLst>
          </p:cNvPr>
          <p:cNvSpPr/>
          <p:nvPr userDrawn="1"/>
        </p:nvSpPr>
        <p:spPr>
          <a:xfrm>
            <a:off x="3576934" y="6510848"/>
            <a:ext cx="108989" cy="104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elay 3">
            <a:extLst>
              <a:ext uri="{FF2B5EF4-FFF2-40B4-BE49-F238E27FC236}">
                <a16:creationId xmlns:a16="http://schemas.microsoft.com/office/drawing/2014/main" id="{0141E1C2-0443-9744-9A1D-4BD0DF435E81}"/>
              </a:ext>
            </a:extLst>
          </p:cNvPr>
          <p:cNvSpPr/>
          <p:nvPr userDrawn="1"/>
        </p:nvSpPr>
        <p:spPr>
          <a:xfrm rot="16200000">
            <a:off x="11053379" y="6057583"/>
            <a:ext cx="862713" cy="738119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337581-E1EA-FA4D-9E24-1D804FC35062}"/>
              </a:ext>
            </a:extLst>
          </p:cNvPr>
          <p:cNvSpPr/>
          <p:nvPr userDrawn="1"/>
        </p:nvSpPr>
        <p:spPr>
          <a:xfrm>
            <a:off x="11115675" y="5091181"/>
            <a:ext cx="738119" cy="73811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95D401-0DA0-9044-A54E-20D6C31367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003" y="5738224"/>
            <a:ext cx="1958088" cy="12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9D55-D85B-184D-91A1-145F54DD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971"/>
            <a:ext cx="7215188" cy="800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55A6-A1AD-974A-ADDE-15069449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1" y="1643063"/>
            <a:ext cx="11607593" cy="4533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4053743-7814-2749-9966-05D02A20C29C}"/>
              </a:ext>
            </a:extLst>
          </p:cNvPr>
          <p:cNvSpPr/>
          <p:nvPr userDrawn="1"/>
        </p:nvSpPr>
        <p:spPr>
          <a:xfrm>
            <a:off x="6603552" y="6510847"/>
            <a:ext cx="3580818" cy="1047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35A694-05CD-7740-8B06-FB6375A76C7D}"/>
              </a:ext>
            </a:extLst>
          </p:cNvPr>
          <p:cNvSpPr/>
          <p:nvPr userDrawn="1"/>
        </p:nvSpPr>
        <p:spPr>
          <a:xfrm>
            <a:off x="6429375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3FFD33-C97D-9E40-A004-CC852EEFC23D}"/>
              </a:ext>
            </a:extLst>
          </p:cNvPr>
          <p:cNvSpPr/>
          <p:nvPr userDrawn="1"/>
        </p:nvSpPr>
        <p:spPr>
          <a:xfrm>
            <a:off x="3876338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E33A51-DCFD-A64E-BA2F-BB67853799AC}"/>
              </a:ext>
            </a:extLst>
          </p:cNvPr>
          <p:cNvSpPr/>
          <p:nvPr userDrawn="1"/>
        </p:nvSpPr>
        <p:spPr>
          <a:xfrm>
            <a:off x="3726636" y="6510847"/>
            <a:ext cx="108989" cy="1089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31F7CA-9019-C247-9815-18475FDD9486}"/>
              </a:ext>
            </a:extLst>
          </p:cNvPr>
          <p:cNvSpPr/>
          <p:nvPr userDrawn="1"/>
        </p:nvSpPr>
        <p:spPr>
          <a:xfrm>
            <a:off x="3576934" y="6510848"/>
            <a:ext cx="108989" cy="104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F9DCDA-6844-BE48-866D-B6969F0EE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772" y="5787736"/>
            <a:ext cx="1972341" cy="12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32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92DD334-1E5F-4A8C-869D-78C4DF468F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9570" y="1891135"/>
            <a:ext cx="4986351" cy="965907"/>
          </a:xfrm>
        </p:spPr>
        <p:txBody>
          <a:bodyPr anchor="ctr">
            <a:normAutofit/>
          </a:bodyPr>
          <a:lstStyle>
            <a:lvl1pPr marL="0" indent="0" algn="l">
              <a:buNone/>
              <a:defRPr sz="4400" b="1" i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A7131D-07D3-4F0E-855A-18456F7A08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7287" y="1069144"/>
            <a:ext cx="4586068" cy="4586068"/>
          </a:xfrm>
          <a:prstGeom prst="ellipse">
            <a:avLst/>
          </a:prstGeom>
        </p:spPr>
        <p:txBody>
          <a:bodyPr wrap="square">
            <a:noAutofit/>
          </a:bodyPr>
          <a:lstStyle>
            <a:lvl1pPr>
              <a:defRPr sz="8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730BB9A-542B-8E47-9F70-DD5E29C63044}"/>
              </a:ext>
            </a:extLst>
          </p:cNvPr>
          <p:cNvSpPr/>
          <p:nvPr userDrawn="1"/>
        </p:nvSpPr>
        <p:spPr>
          <a:xfrm>
            <a:off x="6603552" y="6510847"/>
            <a:ext cx="3580818" cy="1047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5DF5A9-5099-2743-B1EF-05E055601F3B}"/>
              </a:ext>
            </a:extLst>
          </p:cNvPr>
          <p:cNvSpPr/>
          <p:nvPr userDrawn="1"/>
        </p:nvSpPr>
        <p:spPr>
          <a:xfrm>
            <a:off x="6429375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F12B10-E084-D040-97E3-1416D70BF27C}"/>
              </a:ext>
            </a:extLst>
          </p:cNvPr>
          <p:cNvSpPr/>
          <p:nvPr userDrawn="1"/>
        </p:nvSpPr>
        <p:spPr>
          <a:xfrm>
            <a:off x="3876338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9EF4F8-3D65-3542-8CC8-3CE7CAE8DA86}"/>
              </a:ext>
            </a:extLst>
          </p:cNvPr>
          <p:cNvSpPr/>
          <p:nvPr userDrawn="1"/>
        </p:nvSpPr>
        <p:spPr>
          <a:xfrm>
            <a:off x="3726636" y="6510847"/>
            <a:ext cx="108989" cy="1089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CFCC13-E5AE-A246-8DFC-25B94AC77874}"/>
              </a:ext>
            </a:extLst>
          </p:cNvPr>
          <p:cNvSpPr/>
          <p:nvPr userDrawn="1"/>
        </p:nvSpPr>
        <p:spPr>
          <a:xfrm>
            <a:off x="3576934" y="6510848"/>
            <a:ext cx="108989" cy="104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976B9-61E6-B945-B035-CD928EBEDE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9376" y="3052763"/>
            <a:ext cx="4986338" cy="23844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A6D6D2-1AF1-4D45-9515-11EFDCE5E600}"/>
              </a:ext>
            </a:extLst>
          </p:cNvPr>
          <p:cNvSpPr/>
          <p:nvPr userDrawn="1"/>
        </p:nvSpPr>
        <p:spPr>
          <a:xfrm>
            <a:off x="4678418" y="4855918"/>
            <a:ext cx="1064937" cy="10649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3864DD-7FD9-D640-A9F1-CEF63F6476C2}"/>
              </a:ext>
            </a:extLst>
          </p:cNvPr>
          <p:cNvSpPr/>
          <p:nvPr userDrawn="1"/>
        </p:nvSpPr>
        <p:spPr>
          <a:xfrm>
            <a:off x="693433" y="-352212"/>
            <a:ext cx="2374566" cy="23745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25D21C-920B-0649-8994-81878B7107C7}"/>
              </a:ext>
            </a:extLst>
          </p:cNvPr>
          <p:cNvSpPr/>
          <p:nvPr userDrawn="1"/>
        </p:nvSpPr>
        <p:spPr>
          <a:xfrm>
            <a:off x="238342" y="1372673"/>
            <a:ext cx="1299363" cy="1299363"/>
          </a:xfrm>
          <a:prstGeom prst="ellipse">
            <a:avLst/>
          </a:prstGeom>
          <a:solidFill>
            <a:schemeClr val="accent6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652061-C084-9440-8786-61F1835BC4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772" y="5787736"/>
            <a:ext cx="1972341" cy="12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3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946A35CB-1833-6843-8356-AF2CFCBDA6E7}"/>
              </a:ext>
            </a:extLst>
          </p:cNvPr>
          <p:cNvSpPr/>
          <p:nvPr userDrawn="1"/>
        </p:nvSpPr>
        <p:spPr>
          <a:xfrm>
            <a:off x="7323285" y="1477658"/>
            <a:ext cx="1461486" cy="14614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269156E4-AC83-BA43-AEA7-24CCC3273B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6250" y="2367642"/>
            <a:ext cx="1809750" cy="3752850"/>
          </a:xfrm>
          <a:custGeom>
            <a:avLst/>
            <a:gdLst>
              <a:gd name="connsiteX0" fmla="*/ 904875 w 1809750"/>
              <a:gd name="connsiteY0" fmla="*/ 0 h 3752850"/>
              <a:gd name="connsiteX1" fmla="*/ 1809750 w 1809750"/>
              <a:gd name="connsiteY1" fmla="*/ 904875 h 3752850"/>
              <a:gd name="connsiteX2" fmla="*/ 1809750 w 1809750"/>
              <a:gd name="connsiteY2" fmla="*/ 2847975 h 3752850"/>
              <a:gd name="connsiteX3" fmla="*/ 904875 w 1809750"/>
              <a:gd name="connsiteY3" fmla="*/ 3752850 h 3752850"/>
              <a:gd name="connsiteX4" fmla="*/ 0 w 1809750"/>
              <a:gd name="connsiteY4" fmla="*/ 2847975 h 3752850"/>
              <a:gd name="connsiteX5" fmla="*/ 0 w 1809750"/>
              <a:gd name="connsiteY5" fmla="*/ 904875 h 3752850"/>
              <a:gd name="connsiteX6" fmla="*/ 904875 w 1809750"/>
              <a:gd name="connsiteY6" fmla="*/ 0 h 375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9750" h="3752850">
                <a:moveTo>
                  <a:pt x="904875" y="0"/>
                </a:moveTo>
                <a:cubicBezTo>
                  <a:pt x="1404624" y="0"/>
                  <a:pt x="1809750" y="405126"/>
                  <a:pt x="1809750" y="904875"/>
                </a:cubicBezTo>
                <a:lnTo>
                  <a:pt x="1809750" y="2847975"/>
                </a:lnTo>
                <a:cubicBezTo>
                  <a:pt x="1809750" y="3347724"/>
                  <a:pt x="1404624" y="3752850"/>
                  <a:pt x="904875" y="3752850"/>
                </a:cubicBezTo>
                <a:cubicBezTo>
                  <a:pt x="405126" y="3752850"/>
                  <a:pt x="0" y="3347724"/>
                  <a:pt x="0" y="2847975"/>
                </a:cubicBezTo>
                <a:lnTo>
                  <a:pt x="0" y="904875"/>
                </a:lnTo>
                <a:cubicBezTo>
                  <a:pt x="0" y="405126"/>
                  <a:pt x="405126" y="0"/>
                  <a:pt x="9048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EBFB7D47-2D86-CB44-A398-49C65188C1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53650" y="686395"/>
            <a:ext cx="1809750" cy="3752850"/>
          </a:xfrm>
          <a:custGeom>
            <a:avLst/>
            <a:gdLst>
              <a:gd name="connsiteX0" fmla="*/ 904875 w 1809750"/>
              <a:gd name="connsiteY0" fmla="*/ 0 h 3752850"/>
              <a:gd name="connsiteX1" fmla="*/ 1809750 w 1809750"/>
              <a:gd name="connsiteY1" fmla="*/ 904875 h 3752850"/>
              <a:gd name="connsiteX2" fmla="*/ 1809750 w 1809750"/>
              <a:gd name="connsiteY2" fmla="*/ 2847975 h 3752850"/>
              <a:gd name="connsiteX3" fmla="*/ 904875 w 1809750"/>
              <a:gd name="connsiteY3" fmla="*/ 3752850 h 3752850"/>
              <a:gd name="connsiteX4" fmla="*/ 0 w 1809750"/>
              <a:gd name="connsiteY4" fmla="*/ 2847975 h 3752850"/>
              <a:gd name="connsiteX5" fmla="*/ 0 w 1809750"/>
              <a:gd name="connsiteY5" fmla="*/ 904875 h 3752850"/>
              <a:gd name="connsiteX6" fmla="*/ 904875 w 1809750"/>
              <a:gd name="connsiteY6" fmla="*/ 0 h 375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9750" h="3752850">
                <a:moveTo>
                  <a:pt x="904875" y="0"/>
                </a:moveTo>
                <a:cubicBezTo>
                  <a:pt x="1404624" y="0"/>
                  <a:pt x="1809750" y="405126"/>
                  <a:pt x="1809750" y="904875"/>
                </a:cubicBezTo>
                <a:lnTo>
                  <a:pt x="1809750" y="2847975"/>
                </a:lnTo>
                <a:cubicBezTo>
                  <a:pt x="1809750" y="3347724"/>
                  <a:pt x="1404624" y="3752850"/>
                  <a:pt x="904875" y="3752850"/>
                </a:cubicBezTo>
                <a:cubicBezTo>
                  <a:pt x="405126" y="3752850"/>
                  <a:pt x="0" y="3347724"/>
                  <a:pt x="0" y="2847975"/>
                </a:cubicBezTo>
                <a:lnTo>
                  <a:pt x="0" y="904875"/>
                </a:lnTo>
                <a:cubicBezTo>
                  <a:pt x="0" y="405126"/>
                  <a:pt x="405126" y="0"/>
                  <a:pt x="9048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D94992-4D4B-AD4A-8B8F-848D9CD9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520831"/>
            <a:ext cx="7377112" cy="8143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DD00080-2A27-DA49-AD59-B97A952838A4}"/>
              </a:ext>
            </a:extLst>
          </p:cNvPr>
          <p:cNvSpPr/>
          <p:nvPr userDrawn="1"/>
        </p:nvSpPr>
        <p:spPr>
          <a:xfrm>
            <a:off x="6603552" y="6510847"/>
            <a:ext cx="3580818" cy="1047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B2C2A3-5DF1-AE43-B8B6-A139D569F056}"/>
              </a:ext>
            </a:extLst>
          </p:cNvPr>
          <p:cNvSpPr/>
          <p:nvPr userDrawn="1"/>
        </p:nvSpPr>
        <p:spPr>
          <a:xfrm>
            <a:off x="6429375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9E9162-DC07-D74D-A9F0-CB06FF92666B}"/>
              </a:ext>
            </a:extLst>
          </p:cNvPr>
          <p:cNvSpPr/>
          <p:nvPr userDrawn="1"/>
        </p:nvSpPr>
        <p:spPr>
          <a:xfrm>
            <a:off x="3876338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90C6C1-0DD8-6942-8ECE-B6601EDE07C5}"/>
              </a:ext>
            </a:extLst>
          </p:cNvPr>
          <p:cNvSpPr/>
          <p:nvPr userDrawn="1"/>
        </p:nvSpPr>
        <p:spPr>
          <a:xfrm>
            <a:off x="3726636" y="6510847"/>
            <a:ext cx="108989" cy="1089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4B7DB6-0696-AB4F-B571-F14BD8A79A8C}"/>
              </a:ext>
            </a:extLst>
          </p:cNvPr>
          <p:cNvSpPr/>
          <p:nvPr userDrawn="1"/>
        </p:nvSpPr>
        <p:spPr>
          <a:xfrm>
            <a:off x="3576934" y="6510848"/>
            <a:ext cx="108989" cy="104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4F7B3B0C-D3FF-9D4D-8A5B-2B767840A7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1892" y="1747752"/>
            <a:ext cx="1809750" cy="3752850"/>
          </a:xfrm>
          <a:custGeom>
            <a:avLst/>
            <a:gdLst>
              <a:gd name="connsiteX0" fmla="*/ 904875 w 1809750"/>
              <a:gd name="connsiteY0" fmla="*/ 0 h 3752850"/>
              <a:gd name="connsiteX1" fmla="*/ 1809750 w 1809750"/>
              <a:gd name="connsiteY1" fmla="*/ 904875 h 3752850"/>
              <a:gd name="connsiteX2" fmla="*/ 1809750 w 1809750"/>
              <a:gd name="connsiteY2" fmla="*/ 2847975 h 3752850"/>
              <a:gd name="connsiteX3" fmla="*/ 904875 w 1809750"/>
              <a:gd name="connsiteY3" fmla="*/ 3752850 h 3752850"/>
              <a:gd name="connsiteX4" fmla="*/ 0 w 1809750"/>
              <a:gd name="connsiteY4" fmla="*/ 2847975 h 3752850"/>
              <a:gd name="connsiteX5" fmla="*/ 0 w 1809750"/>
              <a:gd name="connsiteY5" fmla="*/ 904875 h 3752850"/>
              <a:gd name="connsiteX6" fmla="*/ 904875 w 1809750"/>
              <a:gd name="connsiteY6" fmla="*/ 0 h 375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9750" h="3752850">
                <a:moveTo>
                  <a:pt x="904875" y="0"/>
                </a:moveTo>
                <a:cubicBezTo>
                  <a:pt x="1404624" y="0"/>
                  <a:pt x="1809750" y="405126"/>
                  <a:pt x="1809750" y="904875"/>
                </a:cubicBezTo>
                <a:lnTo>
                  <a:pt x="1809750" y="2847975"/>
                </a:lnTo>
                <a:cubicBezTo>
                  <a:pt x="1809750" y="3347724"/>
                  <a:pt x="1404624" y="3752850"/>
                  <a:pt x="904875" y="3752850"/>
                </a:cubicBezTo>
                <a:cubicBezTo>
                  <a:pt x="405126" y="3752850"/>
                  <a:pt x="0" y="3347724"/>
                  <a:pt x="0" y="2847975"/>
                </a:cubicBezTo>
                <a:lnTo>
                  <a:pt x="0" y="904875"/>
                </a:lnTo>
                <a:cubicBezTo>
                  <a:pt x="0" y="405126"/>
                  <a:pt x="405126" y="0"/>
                  <a:pt x="9048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592D81-4864-EB40-B6B4-E801A30764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075" y="1747838"/>
            <a:ext cx="5029200" cy="4173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F0413F-B3C6-B048-B73D-679D3A7F3A3D}"/>
              </a:ext>
            </a:extLst>
          </p:cNvPr>
          <p:cNvSpPr/>
          <p:nvPr userDrawn="1"/>
        </p:nvSpPr>
        <p:spPr>
          <a:xfrm>
            <a:off x="9906000" y="4429031"/>
            <a:ext cx="1250688" cy="12506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26461F-FE9B-974F-A071-A543C6A34C6D}"/>
              </a:ext>
            </a:extLst>
          </p:cNvPr>
          <p:cNvSpPr/>
          <p:nvPr userDrawn="1"/>
        </p:nvSpPr>
        <p:spPr>
          <a:xfrm>
            <a:off x="6077261" y="5477244"/>
            <a:ext cx="623146" cy="623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FC828D-C81F-2043-A45B-9390091702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772" y="5787736"/>
            <a:ext cx="1972341" cy="12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67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6F08522-C1C6-344B-B729-D3E5B2227D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59728" y="-1110344"/>
            <a:ext cx="7380515" cy="7429500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Delay 9">
            <a:extLst>
              <a:ext uri="{FF2B5EF4-FFF2-40B4-BE49-F238E27FC236}">
                <a16:creationId xmlns:a16="http://schemas.microsoft.com/office/drawing/2014/main" id="{2277ED73-1DF9-0843-BEFF-B6C1CCF5F23E}"/>
              </a:ext>
            </a:extLst>
          </p:cNvPr>
          <p:cNvSpPr/>
          <p:nvPr userDrawn="1"/>
        </p:nvSpPr>
        <p:spPr>
          <a:xfrm rot="16200000">
            <a:off x="534762" y="1383845"/>
            <a:ext cx="5176156" cy="577215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228105-02AE-2343-9C27-CF2449494A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8457" y="3265713"/>
            <a:ext cx="4865914" cy="3363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A8AF2-2033-B44F-916C-653A713F33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772" y="5787736"/>
            <a:ext cx="1972341" cy="12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5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173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9D03-84B3-3341-91CD-490FBA9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9C42C-0A73-A64C-828A-E63516D8A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5A7D1-4752-314A-93AF-440D335B4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F4DE2-B452-2E49-AC2D-71F69BC0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0A3BCA-215A-8342-8528-FC4C6ECE60E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A1E71-62F0-624E-A041-8D899719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8D6E2-6F51-664C-82BC-55A75ECB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263894-B39F-EE4D-A9A7-0BA1C1B990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46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F80D-32A8-2E4D-B3A9-FFE8947E9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0B702-CE34-AA47-B347-2F3365B1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0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12B5-4B0E-5C46-BC86-7B6AB575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C9E6-5773-F541-A3CC-17195D86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55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BC1A-3E5A-6644-A526-F12129B0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52720-77C6-904B-B59D-96810B94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839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F614-2031-3C48-B137-5C6CCC44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33D2-E1FA-4744-9AD4-F73F57C6A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BDAB3-7CCF-F141-91F7-302974293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61387B-DA47-EF43-9FE4-991D685C54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F181B-39D6-A04D-9688-D0D9513684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1087" y="2001837"/>
            <a:ext cx="5653924" cy="150812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CA44B-EE68-FC4B-8C15-9BCF4AE3C6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087" y="3602038"/>
            <a:ext cx="5653924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4EC2C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DD395-BEDC-614E-8AB4-5F70ADD3D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45" y="-61912"/>
            <a:ext cx="4140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23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4DA8-C1A6-6E42-8452-FC0B831B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5AC4E-0591-FB4A-8601-06671189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66324-9B14-5F41-B72E-A3DB1E074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524BF-04B0-0C48-BC44-4274C1CD0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FA298-6934-3140-B97A-7A9DD5A69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7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0E3C97B-9970-4F1A-8692-925C1F3816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0550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0E3C97B-9970-4F1A-8692-925C1F3816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4554D48-81E9-46FF-9783-AF4F7A3491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6481" y="5979559"/>
            <a:ext cx="1614973" cy="1000689"/>
          </a:xfrm>
          <a:prstGeom prst="rect">
            <a:avLst/>
          </a:prstGeom>
        </p:spPr>
      </p:pic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009126CD-D715-4061-AE15-72D5B8E4D877}"/>
              </a:ext>
            </a:extLst>
          </p:cNvPr>
          <p:cNvSpPr/>
          <p:nvPr userDrawn="1"/>
        </p:nvSpPr>
        <p:spPr>
          <a:xfrm>
            <a:off x="6603552" y="6510847"/>
            <a:ext cx="3580818" cy="1047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FD1E5-C437-4B1B-A9D2-EDB5A31027CC}"/>
              </a:ext>
            </a:extLst>
          </p:cNvPr>
          <p:cNvSpPr/>
          <p:nvPr userDrawn="1"/>
        </p:nvSpPr>
        <p:spPr>
          <a:xfrm>
            <a:off x="6429375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14B2FB-3EF0-4561-9B91-B93AB845FAFD}"/>
              </a:ext>
            </a:extLst>
          </p:cNvPr>
          <p:cNvSpPr/>
          <p:nvPr userDrawn="1"/>
        </p:nvSpPr>
        <p:spPr>
          <a:xfrm>
            <a:off x="3876338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E9FB02-43E8-46FE-9816-0BA9FD428D59}"/>
              </a:ext>
            </a:extLst>
          </p:cNvPr>
          <p:cNvSpPr/>
          <p:nvPr userDrawn="1"/>
        </p:nvSpPr>
        <p:spPr>
          <a:xfrm>
            <a:off x="3726636" y="6510847"/>
            <a:ext cx="108989" cy="1089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7E5F99-7C7D-4456-A34F-6AC19E72BC23}"/>
              </a:ext>
            </a:extLst>
          </p:cNvPr>
          <p:cNvSpPr/>
          <p:nvPr userDrawn="1"/>
        </p:nvSpPr>
        <p:spPr>
          <a:xfrm>
            <a:off x="3576934" y="6510848"/>
            <a:ext cx="108989" cy="104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33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176D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265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B3F2-FAEF-AE44-8613-7E762C31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8B04-FFA2-8846-9C29-54B101EE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F67A7-049D-AD44-A6CB-28BD1A057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7938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6D9B-B39E-E745-AAEF-3B1480B5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A59E0-A1E2-AB4A-AEBE-C4953A7F6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569C9-B67C-274C-A21B-4BC75FF48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741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66DB-25BC-6541-9289-C6CCECB0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7ADBE-24D7-DD43-87F5-301C65056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83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BB531-174D-904F-9842-BDC1A6BBA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945F5-697E-A546-866B-02E7F373C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48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bg>
      <p:bgPr>
        <a:solidFill>
          <a:srgbClr val="173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9D03-84B3-3341-91CD-490FBA9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9C42C-0A73-A64C-828A-E63516D8A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5A7D1-4752-314A-93AF-440D335B4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F4DE2-B452-2E49-AC2D-71F69BC0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0A3BCA-215A-8342-8528-FC4C6ECE60E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A1E71-62F0-624E-A041-8D899719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8D6E2-6F51-664C-82BC-55A75ECB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263894-B39F-EE4D-A9A7-0BA1C1B990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6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6F17-CCBA-104E-B564-8298FB5E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51040-D947-5F49-A797-89E128C7F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1275D-64AA-6147-9353-13F91FB8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0A3BCA-215A-8342-8528-FC4C6ECE60E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913F5-B03A-DA4B-A567-17E6E576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D69D-9A8A-D840-B34A-36C94BF4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263894-B39F-EE4D-A9A7-0BA1C1B990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79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08782-5133-634A-B72C-CDF4B3F1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EF838-A0EF-084E-A34C-8BF044C5B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EAA6-0732-AF43-BBF5-B2031CDE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0A3BCA-215A-8342-8528-FC4C6ECE60E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19E2-A852-9942-813F-3C70BBFE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B159C-5422-8040-A0D9-54B3B497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263894-B39F-EE4D-A9A7-0BA1C1B990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1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22C51E-2EF8-C449-B343-532BD7A51A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F181B-39D6-A04D-9688-D0D9513684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1087" y="2001837"/>
            <a:ext cx="5653924" cy="150812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CA44B-EE68-FC4B-8C15-9BCF4AE3C6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087" y="3602038"/>
            <a:ext cx="5653924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4EC2C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DD395-BEDC-614E-8AB4-5F70ADD3D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45" y="-61912"/>
            <a:ext cx="4140200" cy="2565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7C1273-C674-4E40-BF59-A72A86B2333E}"/>
              </a:ext>
            </a:extLst>
          </p:cNvPr>
          <p:cNvSpPr/>
          <p:nvPr userDrawn="1"/>
        </p:nvSpPr>
        <p:spPr>
          <a:xfrm>
            <a:off x="0" y="5957888"/>
            <a:ext cx="12192000" cy="900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9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379" y="0"/>
            <a:ext cx="2275389" cy="588397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05534" y="-483506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66409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474D1B-2572-0843-B868-AD50092B3D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F181B-39D6-A04D-9688-D0D9513684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1087" y="2001837"/>
            <a:ext cx="5653924" cy="150812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CA44B-EE68-FC4B-8C15-9BCF4AE3C6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087" y="3602038"/>
            <a:ext cx="5653924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4EC2C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DD395-BEDC-614E-8AB4-5F70ADD3D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45" y="-61912"/>
            <a:ext cx="4140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9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22C51E-2EF8-C449-B343-532BD7A51A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F181B-39D6-A04D-9688-D0D9513684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1087" y="2001837"/>
            <a:ext cx="5653924" cy="150812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CA44B-EE68-FC4B-8C15-9BCF4AE3C6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087" y="3602038"/>
            <a:ext cx="5653924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4EC2C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DD395-BEDC-614E-8AB4-5F70ADD3D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45" y="-61912"/>
            <a:ext cx="4140200" cy="2565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7C1273-C674-4E40-BF59-A72A86B2333E}"/>
              </a:ext>
            </a:extLst>
          </p:cNvPr>
          <p:cNvSpPr/>
          <p:nvPr userDrawn="1"/>
        </p:nvSpPr>
        <p:spPr>
          <a:xfrm>
            <a:off x="0" y="5957888"/>
            <a:ext cx="12192000" cy="900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51A83D9-475B-864F-8BF8-EDAC5DE44E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4855" y="-934596"/>
            <a:ext cx="6262689" cy="6304255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22C51E-2EF8-C449-B343-532BD7A51A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F181B-39D6-A04D-9688-D0D9513684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1087" y="2001837"/>
            <a:ext cx="5653924" cy="150812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CA44B-EE68-FC4B-8C15-9BCF4AE3C6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087" y="3602038"/>
            <a:ext cx="5653924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4EC2C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DD395-BEDC-614E-8AB4-5F70ADD3D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45" y="-61912"/>
            <a:ext cx="4140200" cy="2565400"/>
          </a:xfrm>
          <a:prstGeom prst="rect">
            <a:avLst/>
          </a:prstGeom>
        </p:spPr>
      </p:pic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51A83D9-475B-864F-8BF8-EDAC5DE44E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4855" y="-934596"/>
            <a:ext cx="6262689" cy="6304255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8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084E9F-996D-4EB8-9572-3AA78F1D9D1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9773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084E9F-996D-4EB8-9572-3AA78F1D9D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6B9D55-D85B-184D-91A1-145F54DD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063"/>
            <a:ext cx="12192000" cy="800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vert="horz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55A6-A1AD-974A-ADDE-15069449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1" y="1825625"/>
            <a:ext cx="1160759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84547-1821-0A43-A9C3-56E2DE6ACB5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6481" y="5979559"/>
            <a:ext cx="1614973" cy="100068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4053743-7814-2749-9966-05D02A20C29C}"/>
              </a:ext>
            </a:extLst>
          </p:cNvPr>
          <p:cNvSpPr/>
          <p:nvPr userDrawn="1"/>
        </p:nvSpPr>
        <p:spPr>
          <a:xfrm>
            <a:off x="6603552" y="6510847"/>
            <a:ext cx="3580818" cy="1047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35A694-05CD-7740-8B06-FB6375A76C7D}"/>
              </a:ext>
            </a:extLst>
          </p:cNvPr>
          <p:cNvSpPr/>
          <p:nvPr userDrawn="1"/>
        </p:nvSpPr>
        <p:spPr>
          <a:xfrm>
            <a:off x="6429375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3FFD33-C97D-9E40-A004-CC852EEFC23D}"/>
              </a:ext>
            </a:extLst>
          </p:cNvPr>
          <p:cNvSpPr/>
          <p:nvPr userDrawn="1"/>
        </p:nvSpPr>
        <p:spPr>
          <a:xfrm>
            <a:off x="3876338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E33A51-DCFD-A64E-BA2F-BB67853799AC}"/>
              </a:ext>
            </a:extLst>
          </p:cNvPr>
          <p:cNvSpPr/>
          <p:nvPr userDrawn="1"/>
        </p:nvSpPr>
        <p:spPr>
          <a:xfrm>
            <a:off x="3726636" y="6510847"/>
            <a:ext cx="108989" cy="1089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31F7CA-9019-C247-9815-18475FDD9486}"/>
              </a:ext>
            </a:extLst>
          </p:cNvPr>
          <p:cNvSpPr/>
          <p:nvPr userDrawn="1"/>
        </p:nvSpPr>
        <p:spPr>
          <a:xfrm>
            <a:off x="3576934" y="6510848"/>
            <a:ext cx="108989" cy="104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8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397A-007C-084E-AF94-ADF0A06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57200"/>
            <a:ext cx="7377112" cy="8143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9781C6-1A6E-4A42-B556-56D5DE5EB0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57925" y="1500188"/>
            <a:ext cx="5715000" cy="4500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00F2DDD-8976-9642-BA95-0E091C4E9C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881687" cy="6000750"/>
          </a:xfrm>
          <a:prstGeom prst="flowChartDelay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D29554-26C7-0644-903E-085C35B37DAB}"/>
              </a:ext>
            </a:extLst>
          </p:cNvPr>
          <p:cNvSpPr/>
          <p:nvPr userDrawn="1"/>
        </p:nvSpPr>
        <p:spPr>
          <a:xfrm>
            <a:off x="6603552" y="6510847"/>
            <a:ext cx="3580818" cy="1047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2136C3-198F-DC4F-835D-012874FEA5FA}"/>
              </a:ext>
            </a:extLst>
          </p:cNvPr>
          <p:cNvSpPr/>
          <p:nvPr userDrawn="1"/>
        </p:nvSpPr>
        <p:spPr>
          <a:xfrm>
            <a:off x="6429375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DFC687-A07B-564A-8624-9153D7376B5C}"/>
              </a:ext>
            </a:extLst>
          </p:cNvPr>
          <p:cNvSpPr/>
          <p:nvPr userDrawn="1"/>
        </p:nvSpPr>
        <p:spPr>
          <a:xfrm>
            <a:off x="3876338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C682B1-041D-7948-9AE3-9847C12E6CA9}"/>
              </a:ext>
            </a:extLst>
          </p:cNvPr>
          <p:cNvSpPr/>
          <p:nvPr userDrawn="1"/>
        </p:nvSpPr>
        <p:spPr>
          <a:xfrm>
            <a:off x="3726636" y="6510847"/>
            <a:ext cx="108989" cy="1089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2D1D52-52A6-6C46-814A-08AEF41A77F7}"/>
              </a:ext>
            </a:extLst>
          </p:cNvPr>
          <p:cNvSpPr/>
          <p:nvPr userDrawn="1"/>
        </p:nvSpPr>
        <p:spPr>
          <a:xfrm>
            <a:off x="3576934" y="6510848"/>
            <a:ext cx="108989" cy="104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778F49-2A1C-944E-90B6-09DFF8C723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772" y="5787736"/>
            <a:ext cx="1972341" cy="12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2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397A-007C-084E-AF94-ADF0A06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57200"/>
            <a:ext cx="7377112" cy="8143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9781C6-1A6E-4A42-B556-56D5DE5EB0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57925" y="1500188"/>
            <a:ext cx="5715000" cy="4500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00F2DDD-8976-9642-BA95-0E091C4E9C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881687" cy="6000750"/>
          </a:xfrm>
          <a:prstGeom prst="flowChartDelay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D29554-26C7-0644-903E-085C35B37DAB}"/>
              </a:ext>
            </a:extLst>
          </p:cNvPr>
          <p:cNvSpPr/>
          <p:nvPr userDrawn="1"/>
        </p:nvSpPr>
        <p:spPr>
          <a:xfrm>
            <a:off x="6603552" y="6510847"/>
            <a:ext cx="3580818" cy="1047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2136C3-198F-DC4F-835D-012874FEA5FA}"/>
              </a:ext>
            </a:extLst>
          </p:cNvPr>
          <p:cNvSpPr/>
          <p:nvPr userDrawn="1"/>
        </p:nvSpPr>
        <p:spPr>
          <a:xfrm>
            <a:off x="6429375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DFC687-A07B-564A-8624-9153D7376B5C}"/>
              </a:ext>
            </a:extLst>
          </p:cNvPr>
          <p:cNvSpPr/>
          <p:nvPr userDrawn="1"/>
        </p:nvSpPr>
        <p:spPr>
          <a:xfrm>
            <a:off x="3876338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C682B1-041D-7948-9AE3-9847C12E6CA9}"/>
              </a:ext>
            </a:extLst>
          </p:cNvPr>
          <p:cNvSpPr/>
          <p:nvPr userDrawn="1"/>
        </p:nvSpPr>
        <p:spPr>
          <a:xfrm>
            <a:off x="3726636" y="6510847"/>
            <a:ext cx="108989" cy="1089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2D1D52-52A6-6C46-814A-08AEF41A77F7}"/>
              </a:ext>
            </a:extLst>
          </p:cNvPr>
          <p:cNvSpPr/>
          <p:nvPr userDrawn="1"/>
        </p:nvSpPr>
        <p:spPr>
          <a:xfrm>
            <a:off x="3576934" y="6510848"/>
            <a:ext cx="108989" cy="104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755BD8-C64E-294E-85E9-B0C5E7498C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772" y="5787736"/>
            <a:ext cx="1972341" cy="12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9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DE4D127-857B-46FB-9794-0CD418E990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254674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360" imgH="360" progId="TCLayout.ActiveDocument.1">
                  <p:embed/>
                </p:oleObj>
              </mc:Choice>
              <mc:Fallback>
                <p:oleObj name="think-cell Slide" r:id="rId33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DE4D127-857B-46FB-9794-0CD418E990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37FB9-A471-F94A-AE80-7DCA8341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24357-2871-374A-ABDB-D34AA1C4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363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5" r:id="rId3"/>
    <p:sldLayoutId id="2147483667" r:id="rId4"/>
    <p:sldLayoutId id="2147483671" r:id="rId5"/>
    <p:sldLayoutId id="2147483672" r:id="rId6"/>
    <p:sldLayoutId id="2147483650" r:id="rId7"/>
    <p:sldLayoutId id="2147483651" r:id="rId8"/>
    <p:sldLayoutId id="2147483661" r:id="rId9"/>
    <p:sldLayoutId id="2147483660" r:id="rId10"/>
    <p:sldLayoutId id="2147483663" r:id="rId11"/>
    <p:sldLayoutId id="2147483662" r:id="rId12"/>
    <p:sldLayoutId id="2147483655" r:id="rId13"/>
    <p:sldLayoutId id="2147483656" r:id="rId14"/>
    <p:sldLayoutId id="2147483657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58" r:id="rId28"/>
    <p:sldLayoutId id="2147483659" r:id="rId29"/>
    <p:sldLayoutId id="2147483685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C6EF32-5077-4F10-8AAE-89137B37E12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99157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DC6EF32-5077-4F10-8AAE-89137B37E1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1494E63-8C09-4DBF-88A3-2484846C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087" y="2001837"/>
            <a:ext cx="5653923" cy="1508125"/>
          </a:xfrm>
        </p:spPr>
        <p:txBody>
          <a:bodyPr vert="horz">
            <a:normAutofit/>
          </a:bodyPr>
          <a:lstStyle/>
          <a:p>
            <a:r>
              <a:rPr lang="en-US" sz="3600" dirty="0">
                <a:latin typeface="Noto Sans" panose="020B0502040504020204"/>
              </a:rPr>
              <a:t>Bank of South Sudan  </a:t>
            </a:r>
            <a:br>
              <a:rPr lang="en-US" sz="3600" dirty="0">
                <a:latin typeface="Noto Sans" panose="020B0502040504020204"/>
              </a:rPr>
            </a:br>
            <a:r>
              <a:rPr lang="en-US" sz="3600" dirty="0">
                <a:latin typeface="Noto Sans" panose="020B0502040504020204"/>
              </a:rPr>
              <a:t>Proof of Concept ( POC )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F764EAD-E216-47A5-9AFF-E9E463507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087" y="3602038"/>
            <a:ext cx="5653924" cy="150812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Michael Mbuthia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Regional Director East / South Africa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31</a:t>
            </a:r>
            <a:r>
              <a:rPr lang="en-US" sz="2000" baseline="30000" dirty="0"/>
              <a:t>st</a:t>
            </a:r>
            <a:r>
              <a:rPr lang="en-US" sz="2000" dirty="0"/>
              <a:t> October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2A80BC-73AA-13B6-37BA-C345E946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1" y="2743200"/>
            <a:ext cx="12192000" cy="932329"/>
          </a:xfrm>
        </p:spPr>
        <p:txBody>
          <a:bodyPr>
            <a:normAutofit/>
          </a:bodyPr>
          <a:lstStyle/>
          <a:p>
            <a:r>
              <a:rPr lang="en-US" dirty="0"/>
              <a:t>South Sudan Mojaloop POC Demo</a:t>
            </a:r>
          </a:p>
        </p:txBody>
      </p:sp>
    </p:spTree>
    <p:extLst>
      <p:ext uri="{BB962C8B-B14F-4D97-AF65-F5344CB8AC3E}">
        <p14:creationId xmlns:p14="http://schemas.microsoft.com/office/powerpoint/2010/main" val="228400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8339-C0E2-BA8C-E470-92D38350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7" y="242099"/>
            <a:ext cx="12192000" cy="685783"/>
          </a:xfrm>
        </p:spPr>
        <p:txBody>
          <a:bodyPr>
            <a:normAutofit fontScale="90000"/>
          </a:bodyPr>
          <a:lstStyle/>
          <a:p>
            <a:r>
              <a:rPr lang="en-US" dirty="0"/>
              <a:t>POC Success Factors</a:t>
            </a:r>
            <a:endParaRPr lang="en-KE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F65A3B8E-50DC-EF87-26EA-4436072C3478}"/>
              </a:ext>
            </a:extLst>
          </p:cNvPr>
          <p:cNvSpPr>
            <a:spLocks/>
          </p:cNvSpPr>
          <p:nvPr/>
        </p:nvSpPr>
        <p:spPr bwMode="auto">
          <a:xfrm>
            <a:off x="3914233" y="1581554"/>
            <a:ext cx="2090376" cy="2646531"/>
          </a:xfrm>
          <a:custGeom>
            <a:avLst/>
            <a:gdLst/>
            <a:ahLst/>
            <a:cxnLst>
              <a:cxn ang="0">
                <a:pos x="871" y="3"/>
              </a:cxn>
              <a:cxn ang="0">
                <a:pos x="987" y="20"/>
              </a:cxn>
              <a:cxn ang="0">
                <a:pos x="1097" y="51"/>
              </a:cxn>
              <a:cxn ang="0">
                <a:pos x="1199" y="99"/>
              </a:cxn>
              <a:cxn ang="0">
                <a:pos x="1108" y="162"/>
              </a:cxn>
              <a:cxn ang="0">
                <a:pos x="1027" y="236"/>
              </a:cxn>
              <a:cxn ang="0">
                <a:pos x="956" y="320"/>
              </a:cxn>
              <a:cxn ang="0">
                <a:pos x="897" y="414"/>
              </a:cxn>
              <a:cxn ang="0">
                <a:pos x="851" y="516"/>
              </a:cxn>
              <a:cxn ang="0">
                <a:pos x="819" y="624"/>
              </a:cxn>
              <a:cxn ang="0">
                <a:pos x="803" y="738"/>
              </a:cxn>
              <a:cxn ang="0">
                <a:pos x="802" y="838"/>
              </a:cxn>
              <a:cxn ang="0">
                <a:pos x="810" y="918"/>
              </a:cxn>
              <a:cxn ang="0">
                <a:pos x="716" y="982"/>
              </a:cxn>
              <a:cxn ang="0">
                <a:pos x="632" y="1058"/>
              </a:cxn>
              <a:cxn ang="0">
                <a:pos x="559" y="1145"/>
              </a:cxn>
              <a:cxn ang="0">
                <a:pos x="499" y="1242"/>
              </a:cxn>
              <a:cxn ang="0">
                <a:pos x="453" y="1347"/>
              </a:cxn>
              <a:cxn ang="0">
                <a:pos x="422" y="1459"/>
              </a:cxn>
              <a:cxn ang="0">
                <a:pos x="364" y="1488"/>
              </a:cxn>
              <a:cxn ang="0">
                <a:pos x="275" y="1420"/>
              </a:cxn>
              <a:cxn ang="0">
                <a:pos x="196" y="1340"/>
              </a:cxn>
              <a:cxn ang="0">
                <a:pos x="129" y="1250"/>
              </a:cxn>
              <a:cxn ang="0">
                <a:pos x="74" y="1150"/>
              </a:cxn>
              <a:cxn ang="0">
                <a:pos x="34" y="1044"/>
              </a:cxn>
              <a:cxn ang="0">
                <a:pos x="9" y="930"/>
              </a:cxn>
              <a:cxn ang="0">
                <a:pos x="0" y="811"/>
              </a:cxn>
              <a:cxn ang="0">
                <a:pos x="9" y="691"/>
              </a:cxn>
              <a:cxn ang="0">
                <a:pos x="34" y="577"/>
              </a:cxn>
              <a:cxn ang="0">
                <a:pos x="76" y="470"/>
              </a:cxn>
              <a:cxn ang="0">
                <a:pos x="130" y="370"/>
              </a:cxn>
              <a:cxn ang="0">
                <a:pos x="199" y="280"/>
              </a:cxn>
              <a:cxn ang="0">
                <a:pos x="279" y="200"/>
              </a:cxn>
              <a:cxn ang="0">
                <a:pos x="370" y="131"/>
              </a:cxn>
              <a:cxn ang="0">
                <a:pos x="469" y="76"/>
              </a:cxn>
              <a:cxn ang="0">
                <a:pos x="577" y="34"/>
              </a:cxn>
              <a:cxn ang="0">
                <a:pos x="691" y="9"/>
              </a:cxn>
              <a:cxn ang="0">
                <a:pos x="811" y="0"/>
              </a:cxn>
            </a:cxnLst>
            <a:rect l="0" t="0" r="r" b="b"/>
            <a:pathLst>
              <a:path w="1199" h="1518">
                <a:moveTo>
                  <a:pt x="811" y="0"/>
                </a:moveTo>
                <a:lnTo>
                  <a:pt x="871" y="3"/>
                </a:lnTo>
                <a:lnTo>
                  <a:pt x="930" y="8"/>
                </a:lnTo>
                <a:lnTo>
                  <a:pt x="987" y="20"/>
                </a:lnTo>
                <a:lnTo>
                  <a:pt x="1042" y="34"/>
                </a:lnTo>
                <a:lnTo>
                  <a:pt x="1097" y="51"/>
                </a:lnTo>
                <a:lnTo>
                  <a:pt x="1149" y="74"/>
                </a:lnTo>
                <a:lnTo>
                  <a:pt x="1199" y="99"/>
                </a:lnTo>
                <a:lnTo>
                  <a:pt x="1153" y="128"/>
                </a:lnTo>
                <a:lnTo>
                  <a:pt x="1108" y="162"/>
                </a:lnTo>
                <a:lnTo>
                  <a:pt x="1066" y="197"/>
                </a:lnTo>
                <a:lnTo>
                  <a:pt x="1027" y="236"/>
                </a:lnTo>
                <a:lnTo>
                  <a:pt x="990" y="277"/>
                </a:lnTo>
                <a:lnTo>
                  <a:pt x="956" y="320"/>
                </a:lnTo>
                <a:lnTo>
                  <a:pt x="925" y="366"/>
                </a:lnTo>
                <a:lnTo>
                  <a:pt x="897" y="414"/>
                </a:lnTo>
                <a:lnTo>
                  <a:pt x="873" y="464"/>
                </a:lnTo>
                <a:lnTo>
                  <a:pt x="851" y="516"/>
                </a:lnTo>
                <a:lnTo>
                  <a:pt x="833" y="569"/>
                </a:lnTo>
                <a:lnTo>
                  <a:pt x="819" y="624"/>
                </a:lnTo>
                <a:lnTo>
                  <a:pt x="809" y="681"/>
                </a:lnTo>
                <a:lnTo>
                  <a:pt x="803" y="738"/>
                </a:lnTo>
                <a:lnTo>
                  <a:pt x="801" y="797"/>
                </a:lnTo>
                <a:lnTo>
                  <a:pt x="802" y="838"/>
                </a:lnTo>
                <a:lnTo>
                  <a:pt x="805" y="878"/>
                </a:lnTo>
                <a:lnTo>
                  <a:pt x="810" y="918"/>
                </a:lnTo>
                <a:lnTo>
                  <a:pt x="762" y="948"/>
                </a:lnTo>
                <a:lnTo>
                  <a:pt x="716" y="982"/>
                </a:lnTo>
                <a:lnTo>
                  <a:pt x="672" y="1019"/>
                </a:lnTo>
                <a:lnTo>
                  <a:pt x="632" y="1058"/>
                </a:lnTo>
                <a:lnTo>
                  <a:pt x="594" y="1100"/>
                </a:lnTo>
                <a:lnTo>
                  <a:pt x="559" y="1145"/>
                </a:lnTo>
                <a:lnTo>
                  <a:pt x="528" y="1193"/>
                </a:lnTo>
                <a:lnTo>
                  <a:pt x="499" y="1242"/>
                </a:lnTo>
                <a:lnTo>
                  <a:pt x="474" y="1293"/>
                </a:lnTo>
                <a:lnTo>
                  <a:pt x="453" y="1347"/>
                </a:lnTo>
                <a:lnTo>
                  <a:pt x="435" y="1402"/>
                </a:lnTo>
                <a:lnTo>
                  <a:pt x="422" y="1459"/>
                </a:lnTo>
                <a:lnTo>
                  <a:pt x="412" y="1518"/>
                </a:lnTo>
                <a:lnTo>
                  <a:pt x="364" y="1488"/>
                </a:lnTo>
                <a:lnTo>
                  <a:pt x="318" y="1456"/>
                </a:lnTo>
                <a:lnTo>
                  <a:pt x="275" y="1420"/>
                </a:lnTo>
                <a:lnTo>
                  <a:pt x="234" y="1381"/>
                </a:lnTo>
                <a:lnTo>
                  <a:pt x="196" y="1340"/>
                </a:lnTo>
                <a:lnTo>
                  <a:pt x="161" y="1296"/>
                </a:lnTo>
                <a:lnTo>
                  <a:pt x="129" y="1250"/>
                </a:lnTo>
                <a:lnTo>
                  <a:pt x="100" y="1202"/>
                </a:lnTo>
                <a:lnTo>
                  <a:pt x="74" y="1150"/>
                </a:lnTo>
                <a:lnTo>
                  <a:pt x="52" y="1098"/>
                </a:lnTo>
                <a:lnTo>
                  <a:pt x="34" y="1044"/>
                </a:lnTo>
                <a:lnTo>
                  <a:pt x="19" y="988"/>
                </a:lnTo>
                <a:lnTo>
                  <a:pt x="9" y="930"/>
                </a:lnTo>
                <a:lnTo>
                  <a:pt x="2" y="871"/>
                </a:lnTo>
                <a:lnTo>
                  <a:pt x="0" y="811"/>
                </a:lnTo>
                <a:lnTo>
                  <a:pt x="2" y="751"/>
                </a:lnTo>
                <a:lnTo>
                  <a:pt x="9" y="691"/>
                </a:lnTo>
                <a:lnTo>
                  <a:pt x="19" y="634"/>
                </a:lnTo>
                <a:lnTo>
                  <a:pt x="34" y="577"/>
                </a:lnTo>
                <a:lnTo>
                  <a:pt x="53" y="522"/>
                </a:lnTo>
                <a:lnTo>
                  <a:pt x="76" y="470"/>
                </a:lnTo>
                <a:lnTo>
                  <a:pt x="102" y="419"/>
                </a:lnTo>
                <a:lnTo>
                  <a:pt x="130" y="370"/>
                </a:lnTo>
                <a:lnTo>
                  <a:pt x="163" y="323"/>
                </a:lnTo>
                <a:lnTo>
                  <a:pt x="199" y="280"/>
                </a:lnTo>
                <a:lnTo>
                  <a:pt x="238" y="238"/>
                </a:lnTo>
                <a:lnTo>
                  <a:pt x="279" y="200"/>
                </a:lnTo>
                <a:lnTo>
                  <a:pt x="323" y="164"/>
                </a:lnTo>
                <a:lnTo>
                  <a:pt x="370" y="131"/>
                </a:lnTo>
                <a:lnTo>
                  <a:pt x="419" y="102"/>
                </a:lnTo>
                <a:lnTo>
                  <a:pt x="469" y="76"/>
                </a:lnTo>
                <a:lnTo>
                  <a:pt x="522" y="54"/>
                </a:lnTo>
                <a:lnTo>
                  <a:pt x="577" y="34"/>
                </a:lnTo>
                <a:lnTo>
                  <a:pt x="633" y="20"/>
                </a:lnTo>
                <a:lnTo>
                  <a:pt x="691" y="9"/>
                </a:lnTo>
                <a:lnTo>
                  <a:pt x="751" y="3"/>
                </a:lnTo>
                <a:lnTo>
                  <a:pt x="81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6144CC4A-77AF-CF5F-DDE4-B232A5A4C358}"/>
              </a:ext>
            </a:extLst>
          </p:cNvPr>
          <p:cNvSpPr>
            <a:spLocks/>
          </p:cNvSpPr>
          <p:nvPr/>
        </p:nvSpPr>
        <p:spPr bwMode="auto">
          <a:xfrm>
            <a:off x="5990541" y="1557146"/>
            <a:ext cx="2133962" cy="2636070"/>
          </a:xfrm>
          <a:custGeom>
            <a:avLst/>
            <a:gdLst/>
            <a:ahLst/>
            <a:cxnLst>
              <a:cxn ang="0">
                <a:pos x="474" y="2"/>
              </a:cxn>
              <a:cxn ang="0">
                <a:pos x="591" y="20"/>
              </a:cxn>
              <a:cxn ang="0">
                <a:pos x="702" y="54"/>
              </a:cxn>
              <a:cxn ang="0">
                <a:pos x="806" y="102"/>
              </a:cxn>
              <a:cxn ang="0">
                <a:pos x="901" y="163"/>
              </a:cxn>
              <a:cxn ang="0">
                <a:pos x="987" y="238"/>
              </a:cxn>
              <a:cxn ang="0">
                <a:pos x="1061" y="323"/>
              </a:cxn>
              <a:cxn ang="0">
                <a:pos x="1123" y="419"/>
              </a:cxn>
              <a:cxn ang="0">
                <a:pos x="1171" y="522"/>
              </a:cxn>
              <a:cxn ang="0">
                <a:pos x="1205" y="633"/>
              </a:cxn>
              <a:cxn ang="0">
                <a:pos x="1222" y="750"/>
              </a:cxn>
              <a:cxn ang="0">
                <a:pos x="1222" y="870"/>
              </a:cxn>
              <a:cxn ang="0">
                <a:pos x="1206" y="986"/>
              </a:cxn>
              <a:cxn ang="0">
                <a:pos x="1173" y="1095"/>
              </a:cxn>
              <a:cxn ang="0">
                <a:pos x="1127" y="1197"/>
              </a:cxn>
              <a:cxn ang="0">
                <a:pos x="1067" y="1291"/>
              </a:cxn>
              <a:cxn ang="0">
                <a:pos x="995" y="1376"/>
              </a:cxn>
              <a:cxn ang="0">
                <a:pos x="912" y="1450"/>
              </a:cxn>
              <a:cxn ang="0">
                <a:pos x="821" y="1512"/>
              </a:cxn>
              <a:cxn ang="0">
                <a:pos x="795" y="1399"/>
              </a:cxn>
              <a:cxn ang="0">
                <a:pos x="755" y="1293"/>
              </a:cxn>
              <a:cxn ang="0">
                <a:pos x="701" y="1194"/>
              </a:cxn>
              <a:cxn ang="0">
                <a:pos x="633" y="1104"/>
              </a:cxn>
              <a:cxn ang="0">
                <a:pos x="554" y="1024"/>
              </a:cxn>
              <a:cxn ang="0">
                <a:pos x="465" y="956"/>
              </a:cxn>
              <a:cxn ang="0">
                <a:pos x="422" y="877"/>
              </a:cxn>
              <a:cxn ang="0">
                <a:pos x="421" y="765"/>
              </a:cxn>
              <a:cxn ang="0">
                <a:pos x="404" y="646"/>
              </a:cxn>
              <a:cxn ang="0">
                <a:pos x="370" y="534"/>
              </a:cxn>
              <a:cxn ang="0">
                <a:pos x="321" y="431"/>
              </a:cxn>
              <a:cxn ang="0">
                <a:pos x="258" y="334"/>
              </a:cxn>
              <a:cxn ang="0">
                <a:pos x="183" y="249"/>
              </a:cxn>
              <a:cxn ang="0">
                <a:pos x="97" y="174"/>
              </a:cxn>
              <a:cxn ang="0">
                <a:pos x="0" y="113"/>
              </a:cxn>
              <a:cxn ang="0">
                <a:pos x="95" y="65"/>
              </a:cxn>
              <a:cxn ang="0">
                <a:pos x="195" y="30"/>
              </a:cxn>
              <a:cxn ang="0">
                <a:pos x="302" y="8"/>
              </a:cxn>
              <a:cxn ang="0">
                <a:pos x="413" y="0"/>
              </a:cxn>
            </a:cxnLst>
            <a:rect l="0" t="0" r="r" b="b"/>
            <a:pathLst>
              <a:path w="1224" h="1512">
                <a:moveTo>
                  <a:pt x="413" y="0"/>
                </a:moveTo>
                <a:lnTo>
                  <a:pt x="474" y="2"/>
                </a:lnTo>
                <a:lnTo>
                  <a:pt x="533" y="9"/>
                </a:lnTo>
                <a:lnTo>
                  <a:pt x="591" y="20"/>
                </a:lnTo>
                <a:lnTo>
                  <a:pt x="647" y="34"/>
                </a:lnTo>
                <a:lnTo>
                  <a:pt x="702" y="54"/>
                </a:lnTo>
                <a:lnTo>
                  <a:pt x="755" y="76"/>
                </a:lnTo>
                <a:lnTo>
                  <a:pt x="806" y="102"/>
                </a:lnTo>
                <a:lnTo>
                  <a:pt x="855" y="131"/>
                </a:lnTo>
                <a:lnTo>
                  <a:pt x="901" y="163"/>
                </a:lnTo>
                <a:lnTo>
                  <a:pt x="946" y="199"/>
                </a:lnTo>
                <a:lnTo>
                  <a:pt x="987" y="238"/>
                </a:lnTo>
                <a:lnTo>
                  <a:pt x="1025" y="279"/>
                </a:lnTo>
                <a:lnTo>
                  <a:pt x="1061" y="323"/>
                </a:lnTo>
                <a:lnTo>
                  <a:pt x="1094" y="370"/>
                </a:lnTo>
                <a:lnTo>
                  <a:pt x="1123" y="419"/>
                </a:lnTo>
                <a:lnTo>
                  <a:pt x="1149" y="469"/>
                </a:lnTo>
                <a:lnTo>
                  <a:pt x="1171" y="522"/>
                </a:lnTo>
                <a:lnTo>
                  <a:pt x="1190" y="577"/>
                </a:lnTo>
                <a:lnTo>
                  <a:pt x="1205" y="633"/>
                </a:lnTo>
                <a:lnTo>
                  <a:pt x="1216" y="691"/>
                </a:lnTo>
                <a:lnTo>
                  <a:pt x="1222" y="750"/>
                </a:lnTo>
                <a:lnTo>
                  <a:pt x="1224" y="811"/>
                </a:lnTo>
                <a:lnTo>
                  <a:pt x="1222" y="870"/>
                </a:lnTo>
                <a:lnTo>
                  <a:pt x="1216" y="929"/>
                </a:lnTo>
                <a:lnTo>
                  <a:pt x="1206" y="986"/>
                </a:lnTo>
                <a:lnTo>
                  <a:pt x="1191" y="1041"/>
                </a:lnTo>
                <a:lnTo>
                  <a:pt x="1173" y="1095"/>
                </a:lnTo>
                <a:lnTo>
                  <a:pt x="1152" y="1147"/>
                </a:lnTo>
                <a:lnTo>
                  <a:pt x="1127" y="1197"/>
                </a:lnTo>
                <a:lnTo>
                  <a:pt x="1098" y="1245"/>
                </a:lnTo>
                <a:lnTo>
                  <a:pt x="1067" y="1291"/>
                </a:lnTo>
                <a:lnTo>
                  <a:pt x="1033" y="1335"/>
                </a:lnTo>
                <a:lnTo>
                  <a:pt x="995" y="1376"/>
                </a:lnTo>
                <a:lnTo>
                  <a:pt x="955" y="1414"/>
                </a:lnTo>
                <a:lnTo>
                  <a:pt x="912" y="1450"/>
                </a:lnTo>
                <a:lnTo>
                  <a:pt x="868" y="1483"/>
                </a:lnTo>
                <a:lnTo>
                  <a:pt x="821" y="1512"/>
                </a:lnTo>
                <a:lnTo>
                  <a:pt x="810" y="1455"/>
                </a:lnTo>
                <a:lnTo>
                  <a:pt x="795" y="1399"/>
                </a:lnTo>
                <a:lnTo>
                  <a:pt x="777" y="1345"/>
                </a:lnTo>
                <a:lnTo>
                  <a:pt x="755" y="1293"/>
                </a:lnTo>
                <a:lnTo>
                  <a:pt x="730" y="1242"/>
                </a:lnTo>
                <a:lnTo>
                  <a:pt x="701" y="1194"/>
                </a:lnTo>
                <a:lnTo>
                  <a:pt x="668" y="1148"/>
                </a:lnTo>
                <a:lnTo>
                  <a:pt x="633" y="1104"/>
                </a:lnTo>
                <a:lnTo>
                  <a:pt x="595" y="1063"/>
                </a:lnTo>
                <a:lnTo>
                  <a:pt x="554" y="1024"/>
                </a:lnTo>
                <a:lnTo>
                  <a:pt x="511" y="989"/>
                </a:lnTo>
                <a:lnTo>
                  <a:pt x="465" y="956"/>
                </a:lnTo>
                <a:lnTo>
                  <a:pt x="417" y="927"/>
                </a:lnTo>
                <a:lnTo>
                  <a:pt x="422" y="877"/>
                </a:lnTo>
                <a:lnTo>
                  <a:pt x="424" y="825"/>
                </a:lnTo>
                <a:lnTo>
                  <a:pt x="421" y="765"/>
                </a:lnTo>
                <a:lnTo>
                  <a:pt x="415" y="705"/>
                </a:lnTo>
                <a:lnTo>
                  <a:pt x="404" y="646"/>
                </a:lnTo>
                <a:lnTo>
                  <a:pt x="389" y="590"/>
                </a:lnTo>
                <a:lnTo>
                  <a:pt x="370" y="534"/>
                </a:lnTo>
                <a:lnTo>
                  <a:pt x="347" y="482"/>
                </a:lnTo>
                <a:lnTo>
                  <a:pt x="321" y="431"/>
                </a:lnTo>
                <a:lnTo>
                  <a:pt x="291" y="381"/>
                </a:lnTo>
                <a:lnTo>
                  <a:pt x="258" y="334"/>
                </a:lnTo>
                <a:lnTo>
                  <a:pt x="222" y="291"/>
                </a:lnTo>
                <a:lnTo>
                  <a:pt x="183" y="249"/>
                </a:lnTo>
                <a:lnTo>
                  <a:pt x="141" y="211"/>
                </a:lnTo>
                <a:lnTo>
                  <a:pt x="97" y="174"/>
                </a:lnTo>
                <a:lnTo>
                  <a:pt x="50" y="142"/>
                </a:lnTo>
                <a:lnTo>
                  <a:pt x="0" y="113"/>
                </a:lnTo>
                <a:lnTo>
                  <a:pt x="46" y="88"/>
                </a:lnTo>
                <a:lnTo>
                  <a:pt x="95" y="65"/>
                </a:lnTo>
                <a:lnTo>
                  <a:pt x="144" y="46"/>
                </a:lnTo>
                <a:lnTo>
                  <a:pt x="195" y="30"/>
                </a:lnTo>
                <a:lnTo>
                  <a:pt x="248" y="17"/>
                </a:lnTo>
                <a:lnTo>
                  <a:pt x="302" y="8"/>
                </a:lnTo>
                <a:lnTo>
                  <a:pt x="357" y="2"/>
                </a:lnTo>
                <a:lnTo>
                  <a:pt x="41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70FE6073-EE49-D143-3E4F-93484B6DDE59}"/>
              </a:ext>
            </a:extLst>
          </p:cNvPr>
          <p:cNvSpPr>
            <a:spLocks/>
          </p:cNvSpPr>
          <p:nvPr/>
        </p:nvSpPr>
        <p:spPr bwMode="auto">
          <a:xfrm>
            <a:off x="5310723" y="1754154"/>
            <a:ext cx="1433102" cy="1427871"/>
          </a:xfrm>
          <a:custGeom>
            <a:avLst/>
            <a:gdLst/>
            <a:ahLst/>
            <a:cxnLst>
              <a:cxn ang="0">
                <a:pos x="398" y="0"/>
              </a:cxn>
              <a:cxn ang="0">
                <a:pos x="448" y="29"/>
              </a:cxn>
              <a:cxn ang="0">
                <a:pos x="495" y="61"/>
              </a:cxn>
              <a:cxn ang="0">
                <a:pos x="539" y="98"/>
              </a:cxn>
              <a:cxn ang="0">
                <a:pos x="581" y="136"/>
              </a:cxn>
              <a:cxn ang="0">
                <a:pos x="620" y="178"/>
              </a:cxn>
              <a:cxn ang="0">
                <a:pos x="656" y="221"/>
              </a:cxn>
              <a:cxn ang="0">
                <a:pos x="689" y="268"/>
              </a:cxn>
              <a:cxn ang="0">
                <a:pos x="719" y="318"/>
              </a:cxn>
              <a:cxn ang="0">
                <a:pos x="745" y="369"/>
              </a:cxn>
              <a:cxn ang="0">
                <a:pos x="768" y="421"/>
              </a:cxn>
              <a:cxn ang="0">
                <a:pos x="787" y="477"/>
              </a:cxn>
              <a:cxn ang="0">
                <a:pos x="802" y="533"/>
              </a:cxn>
              <a:cxn ang="0">
                <a:pos x="813" y="592"/>
              </a:cxn>
              <a:cxn ang="0">
                <a:pos x="819" y="652"/>
              </a:cxn>
              <a:cxn ang="0">
                <a:pos x="822" y="712"/>
              </a:cxn>
              <a:cxn ang="0">
                <a:pos x="820" y="764"/>
              </a:cxn>
              <a:cxn ang="0">
                <a:pos x="815" y="814"/>
              </a:cxn>
              <a:cxn ang="0">
                <a:pos x="763" y="787"/>
              </a:cxn>
              <a:cxn ang="0">
                <a:pos x="710" y="764"/>
              </a:cxn>
              <a:cxn ang="0">
                <a:pos x="654" y="745"/>
              </a:cxn>
              <a:cxn ang="0">
                <a:pos x="597" y="729"/>
              </a:cxn>
              <a:cxn ang="0">
                <a:pos x="539" y="718"/>
              </a:cxn>
              <a:cxn ang="0">
                <a:pos x="478" y="712"/>
              </a:cxn>
              <a:cxn ang="0">
                <a:pos x="416" y="709"/>
              </a:cxn>
              <a:cxn ang="0">
                <a:pos x="361" y="712"/>
              </a:cxn>
              <a:cxn ang="0">
                <a:pos x="307" y="717"/>
              </a:cxn>
              <a:cxn ang="0">
                <a:pos x="253" y="726"/>
              </a:cxn>
              <a:cxn ang="0">
                <a:pos x="201" y="738"/>
              </a:cxn>
              <a:cxn ang="0">
                <a:pos x="151" y="754"/>
              </a:cxn>
              <a:cxn ang="0">
                <a:pos x="102" y="772"/>
              </a:cxn>
              <a:cxn ang="0">
                <a:pos x="55" y="794"/>
              </a:cxn>
              <a:cxn ang="0">
                <a:pos x="9" y="819"/>
              </a:cxn>
              <a:cxn ang="0">
                <a:pos x="4" y="779"/>
              </a:cxn>
              <a:cxn ang="0">
                <a:pos x="1" y="739"/>
              </a:cxn>
              <a:cxn ang="0">
                <a:pos x="0" y="698"/>
              </a:cxn>
              <a:cxn ang="0">
                <a:pos x="2" y="639"/>
              </a:cxn>
              <a:cxn ang="0">
                <a:pos x="8" y="582"/>
              </a:cxn>
              <a:cxn ang="0">
                <a:pos x="18" y="525"/>
              </a:cxn>
              <a:cxn ang="0">
                <a:pos x="32" y="470"/>
              </a:cxn>
              <a:cxn ang="0">
                <a:pos x="50" y="417"/>
              </a:cxn>
              <a:cxn ang="0">
                <a:pos x="72" y="365"/>
              </a:cxn>
              <a:cxn ang="0">
                <a:pos x="96" y="315"/>
              </a:cxn>
              <a:cxn ang="0">
                <a:pos x="124" y="267"/>
              </a:cxn>
              <a:cxn ang="0">
                <a:pos x="155" y="221"/>
              </a:cxn>
              <a:cxn ang="0">
                <a:pos x="189" y="178"/>
              </a:cxn>
              <a:cxn ang="0">
                <a:pos x="226" y="137"/>
              </a:cxn>
              <a:cxn ang="0">
                <a:pos x="265" y="98"/>
              </a:cxn>
              <a:cxn ang="0">
                <a:pos x="307" y="63"/>
              </a:cxn>
              <a:cxn ang="0">
                <a:pos x="352" y="29"/>
              </a:cxn>
              <a:cxn ang="0">
                <a:pos x="398" y="0"/>
              </a:cxn>
            </a:cxnLst>
            <a:rect l="0" t="0" r="r" b="b"/>
            <a:pathLst>
              <a:path w="822" h="819">
                <a:moveTo>
                  <a:pt x="398" y="0"/>
                </a:moveTo>
                <a:lnTo>
                  <a:pt x="448" y="29"/>
                </a:lnTo>
                <a:lnTo>
                  <a:pt x="495" y="61"/>
                </a:lnTo>
                <a:lnTo>
                  <a:pt x="539" y="98"/>
                </a:lnTo>
                <a:lnTo>
                  <a:pt x="581" y="136"/>
                </a:lnTo>
                <a:lnTo>
                  <a:pt x="620" y="178"/>
                </a:lnTo>
                <a:lnTo>
                  <a:pt x="656" y="221"/>
                </a:lnTo>
                <a:lnTo>
                  <a:pt x="689" y="268"/>
                </a:lnTo>
                <a:lnTo>
                  <a:pt x="719" y="318"/>
                </a:lnTo>
                <a:lnTo>
                  <a:pt x="745" y="369"/>
                </a:lnTo>
                <a:lnTo>
                  <a:pt x="768" y="421"/>
                </a:lnTo>
                <a:lnTo>
                  <a:pt x="787" y="477"/>
                </a:lnTo>
                <a:lnTo>
                  <a:pt x="802" y="533"/>
                </a:lnTo>
                <a:lnTo>
                  <a:pt x="813" y="592"/>
                </a:lnTo>
                <a:lnTo>
                  <a:pt x="819" y="652"/>
                </a:lnTo>
                <a:lnTo>
                  <a:pt x="822" y="712"/>
                </a:lnTo>
                <a:lnTo>
                  <a:pt x="820" y="764"/>
                </a:lnTo>
                <a:lnTo>
                  <a:pt x="815" y="814"/>
                </a:lnTo>
                <a:lnTo>
                  <a:pt x="763" y="787"/>
                </a:lnTo>
                <a:lnTo>
                  <a:pt x="710" y="764"/>
                </a:lnTo>
                <a:lnTo>
                  <a:pt x="654" y="745"/>
                </a:lnTo>
                <a:lnTo>
                  <a:pt x="597" y="729"/>
                </a:lnTo>
                <a:lnTo>
                  <a:pt x="539" y="718"/>
                </a:lnTo>
                <a:lnTo>
                  <a:pt x="478" y="712"/>
                </a:lnTo>
                <a:lnTo>
                  <a:pt x="416" y="709"/>
                </a:lnTo>
                <a:lnTo>
                  <a:pt x="361" y="712"/>
                </a:lnTo>
                <a:lnTo>
                  <a:pt x="307" y="717"/>
                </a:lnTo>
                <a:lnTo>
                  <a:pt x="253" y="726"/>
                </a:lnTo>
                <a:lnTo>
                  <a:pt x="201" y="738"/>
                </a:lnTo>
                <a:lnTo>
                  <a:pt x="151" y="754"/>
                </a:lnTo>
                <a:lnTo>
                  <a:pt x="102" y="772"/>
                </a:lnTo>
                <a:lnTo>
                  <a:pt x="55" y="794"/>
                </a:lnTo>
                <a:lnTo>
                  <a:pt x="9" y="819"/>
                </a:lnTo>
                <a:lnTo>
                  <a:pt x="4" y="779"/>
                </a:lnTo>
                <a:lnTo>
                  <a:pt x="1" y="739"/>
                </a:lnTo>
                <a:lnTo>
                  <a:pt x="0" y="698"/>
                </a:lnTo>
                <a:lnTo>
                  <a:pt x="2" y="639"/>
                </a:lnTo>
                <a:lnTo>
                  <a:pt x="8" y="582"/>
                </a:lnTo>
                <a:lnTo>
                  <a:pt x="18" y="525"/>
                </a:lnTo>
                <a:lnTo>
                  <a:pt x="32" y="470"/>
                </a:lnTo>
                <a:lnTo>
                  <a:pt x="50" y="417"/>
                </a:lnTo>
                <a:lnTo>
                  <a:pt x="72" y="365"/>
                </a:lnTo>
                <a:lnTo>
                  <a:pt x="96" y="315"/>
                </a:lnTo>
                <a:lnTo>
                  <a:pt x="124" y="267"/>
                </a:lnTo>
                <a:lnTo>
                  <a:pt x="155" y="221"/>
                </a:lnTo>
                <a:lnTo>
                  <a:pt x="189" y="178"/>
                </a:lnTo>
                <a:lnTo>
                  <a:pt x="226" y="137"/>
                </a:lnTo>
                <a:lnTo>
                  <a:pt x="265" y="98"/>
                </a:lnTo>
                <a:lnTo>
                  <a:pt x="307" y="63"/>
                </a:lnTo>
                <a:lnTo>
                  <a:pt x="352" y="29"/>
                </a:lnTo>
                <a:lnTo>
                  <a:pt x="398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2831D791-C8FE-85E4-70CB-9AE21ED5A00F}"/>
              </a:ext>
            </a:extLst>
          </p:cNvPr>
          <p:cNvSpPr>
            <a:spLocks/>
          </p:cNvSpPr>
          <p:nvPr/>
        </p:nvSpPr>
        <p:spPr bwMode="auto">
          <a:xfrm>
            <a:off x="4622067" y="4193216"/>
            <a:ext cx="2829592" cy="1624879"/>
          </a:xfrm>
          <a:custGeom>
            <a:avLst/>
            <a:gdLst/>
            <a:ahLst/>
            <a:cxnLst>
              <a:cxn ang="0">
                <a:pos x="1619" y="40"/>
              </a:cxn>
              <a:cxn ang="0">
                <a:pos x="1623" y="121"/>
              </a:cxn>
              <a:cxn ang="0">
                <a:pos x="1614" y="241"/>
              </a:cxn>
              <a:cxn ang="0">
                <a:pos x="1588" y="355"/>
              </a:cxn>
              <a:cxn ang="0">
                <a:pos x="1547" y="463"/>
              </a:cxn>
              <a:cxn ang="0">
                <a:pos x="1492" y="563"/>
              </a:cxn>
              <a:cxn ang="0">
                <a:pos x="1423" y="654"/>
              </a:cxn>
              <a:cxn ang="0">
                <a:pos x="1344" y="733"/>
              </a:cxn>
              <a:cxn ang="0">
                <a:pos x="1253" y="802"/>
              </a:cxn>
              <a:cxn ang="0">
                <a:pos x="1154" y="857"/>
              </a:cxn>
              <a:cxn ang="0">
                <a:pos x="1045" y="898"/>
              </a:cxn>
              <a:cxn ang="0">
                <a:pos x="931" y="923"/>
              </a:cxn>
              <a:cxn ang="0">
                <a:pos x="811" y="932"/>
              </a:cxn>
              <a:cxn ang="0">
                <a:pos x="691" y="923"/>
              </a:cxn>
              <a:cxn ang="0">
                <a:pos x="577" y="898"/>
              </a:cxn>
              <a:cxn ang="0">
                <a:pos x="469" y="857"/>
              </a:cxn>
              <a:cxn ang="0">
                <a:pos x="370" y="802"/>
              </a:cxn>
              <a:cxn ang="0">
                <a:pos x="279" y="733"/>
              </a:cxn>
              <a:cxn ang="0">
                <a:pos x="199" y="654"/>
              </a:cxn>
              <a:cxn ang="0">
                <a:pos x="130" y="563"/>
              </a:cxn>
              <a:cxn ang="0">
                <a:pos x="76" y="463"/>
              </a:cxn>
              <a:cxn ang="0">
                <a:pos x="34" y="355"/>
              </a:cxn>
              <a:cxn ang="0">
                <a:pos x="9" y="241"/>
              </a:cxn>
              <a:cxn ang="0">
                <a:pos x="0" y="121"/>
              </a:cxn>
              <a:cxn ang="0">
                <a:pos x="6" y="20"/>
              </a:cxn>
              <a:cxn ang="0">
                <a:pos x="111" y="70"/>
              </a:cxn>
              <a:cxn ang="0">
                <a:pos x="224" y="104"/>
              </a:cxn>
              <a:cxn ang="0">
                <a:pos x="344" y="123"/>
              </a:cxn>
              <a:cxn ang="0">
                <a:pos x="462" y="123"/>
              </a:cxn>
              <a:cxn ang="0">
                <a:pos x="570" y="108"/>
              </a:cxn>
              <a:cxn ang="0">
                <a:pos x="674" y="79"/>
              </a:cxn>
              <a:cxn ang="0">
                <a:pos x="772" y="37"/>
              </a:cxn>
              <a:cxn ang="0">
                <a:pos x="868" y="37"/>
              </a:cxn>
              <a:cxn ang="0">
                <a:pos x="975" y="77"/>
              </a:cxn>
              <a:cxn ang="0">
                <a:pos x="1088" y="102"/>
              </a:cxn>
              <a:cxn ang="0">
                <a:pos x="1206" y="110"/>
              </a:cxn>
              <a:cxn ang="0">
                <a:pos x="1316" y="103"/>
              </a:cxn>
              <a:cxn ang="0">
                <a:pos x="1420" y="81"/>
              </a:cxn>
              <a:cxn ang="0">
                <a:pos x="1520" y="47"/>
              </a:cxn>
              <a:cxn ang="0">
                <a:pos x="1614" y="0"/>
              </a:cxn>
            </a:cxnLst>
            <a:rect l="0" t="0" r="r" b="b"/>
            <a:pathLst>
              <a:path w="1623" h="932">
                <a:moveTo>
                  <a:pt x="1614" y="0"/>
                </a:moveTo>
                <a:lnTo>
                  <a:pt x="1619" y="40"/>
                </a:lnTo>
                <a:lnTo>
                  <a:pt x="1622" y="80"/>
                </a:lnTo>
                <a:lnTo>
                  <a:pt x="1623" y="121"/>
                </a:lnTo>
                <a:lnTo>
                  <a:pt x="1620" y="182"/>
                </a:lnTo>
                <a:lnTo>
                  <a:pt x="1614" y="241"/>
                </a:lnTo>
                <a:lnTo>
                  <a:pt x="1603" y="299"/>
                </a:lnTo>
                <a:lnTo>
                  <a:pt x="1588" y="355"/>
                </a:lnTo>
                <a:lnTo>
                  <a:pt x="1569" y="410"/>
                </a:lnTo>
                <a:lnTo>
                  <a:pt x="1547" y="463"/>
                </a:lnTo>
                <a:lnTo>
                  <a:pt x="1521" y="514"/>
                </a:lnTo>
                <a:lnTo>
                  <a:pt x="1492" y="563"/>
                </a:lnTo>
                <a:lnTo>
                  <a:pt x="1460" y="609"/>
                </a:lnTo>
                <a:lnTo>
                  <a:pt x="1423" y="654"/>
                </a:lnTo>
                <a:lnTo>
                  <a:pt x="1385" y="694"/>
                </a:lnTo>
                <a:lnTo>
                  <a:pt x="1344" y="733"/>
                </a:lnTo>
                <a:lnTo>
                  <a:pt x="1300" y="769"/>
                </a:lnTo>
                <a:lnTo>
                  <a:pt x="1253" y="802"/>
                </a:lnTo>
                <a:lnTo>
                  <a:pt x="1204" y="831"/>
                </a:lnTo>
                <a:lnTo>
                  <a:pt x="1154" y="857"/>
                </a:lnTo>
                <a:lnTo>
                  <a:pt x="1100" y="879"/>
                </a:lnTo>
                <a:lnTo>
                  <a:pt x="1045" y="898"/>
                </a:lnTo>
                <a:lnTo>
                  <a:pt x="989" y="913"/>
                </a:lnTo>
                <a:lnTo>
                  <a:pt x="931" y="923"/>
                </a:lnTo>
                <a:lnTo>
                  <a:pt x="872" y="930"/>
                </a:lnTo>
                <a:lnTo>
                  <a:pt x="811" y="932"/>
                </a:lnTo>
                <a:lnTo>
                  <a:pt x="751" y="930"/>
                </a:lnTo>
                <a:lnTo>
                  <a:pt x="691" y="923"/>
                </a:lnTo>
                <a:lnTo>
                  <a:pt x="633" y="913"/>
                </a:lnTo>
                <a:lnTo>
                  <a:pt x="577" y="898"/>
                </a:lnTo>
                <a:lnTo>
                  <a:pt x="522" y="879"/>
                </a:lnTo>
                <a:lnTo>
                  <a:pt x="469" y="857"/>
                </a:lnTo>
                <a:lnTo>
                  <a:pt x="419" y="831"/>
                </a:lnTo>
                <a:lnTo>
                  <a:pt x="370" y="802"/>
                </a:lnTo>
                <a:lnTo>
                  <a:pt x="323" y="769"/>
                </a:lnTo>
                <a:lnTo>
                  <a:pt x="279" y="733"/>
                </a:lnTo>
                <a:lnTo>
                  <a:pt x="238" y="694"/>
                </a:lnTo>
                <a:lnTo>
                  <a:pt x="199" y="654"/>
                </a:lnTo>
                <a:lnTo>
                  <a:pt x="163" y="609"/>
                </a:lnTo>
                <a:lnTo>
                  <a:pt x="130" y="563"/>
                </a:lnTo>
                <a:lnTo>
                  <a:pt x="102" y="514"/>
                </a:lnTo>
                <a:lnTo>
                  <a:pt x="76" y="463"/>
                </a:lnTo>
                <a:lnTo>
                  <a:pt x="53" y="410"/>
                </a:lnTo>
                <a:lnTo>
                  <a:pt x="34" y="355"/>
                </a:lnTo>
                <a:lnTo>
                  <a:pt x="19" y="299"/>
                </a:lnTo>
                <a:lnTo>
                  <a:pt x="9" y="241"/>
                </a:lnTo>
                <a:lnTo>
                  <a:pt x="2" y="182"/>
                </a:lnTo>
                <a:lnTo>
                  <a:pt x="0" y="121"/>
                </a:lnTo>
                <a:lnTo>
                  <a:pt x="1" y="70"/>
                </a:lnTo>
                <a:lnTo>
                  <a:pt x="6" y="20"/>
                </a:lnTo>
                <a:lnTo>
                  <a:pt x="58" y="46"/>
                </a:lnTo>
                <a:lnTo>
                  <a:pt x="111" y="70"/>
                </a:lnTo>
                <a:lnTo>
                  <a:pt x="167" y="89"/>
                </a:lnTo>
                <a:lnTo>
                  <a:pt x="224" y="104"/>
                </a:lnTo>
                <a:lnTo>
                  <a:pt x="283" y="116"/>
                </a:lnTo>
                <a:lnTo>
                  <a:pt x="344" y="123"/>
                </a:lnTo>
                <a:lnTo>
                  <a:pt x="405" y="125"/>
                </a:lnTo>
                <a:lnTo>
                  <a:pt x="462" y="123"/>
                </a:lnTo>
                <a:lnTo>
                  <a:pt x="516" y="117"/>
                </a:lnTo>
                <a:lnTo>
                  <a:pt x="570" y="108"/>
                </a:lnTo>
                <a:lnTo>
                  <a:pt x="623" y="95"/>
                </a:lnTo>
                <a:lnTo>
                  <a:pt x="674" y="79"/>
                </a:lnTo>
                <a:lnTo>
                  <a:pt x="724" y="60"/>
                </a:lnTo>
                <a:lnTo>
                  <a:pt x="772" y="37"/>
                </a:lnTo>
                <a:lnTo>
                  <a:pt x="818" y="12"/>
                </a:lnTo>
                <a:lnTo>
                  <a:pt x="868" y="37"/>
                </a:lnTo>
                <a:lnTo>
                  <a:pt x="921" y="59"/>
                </a:lnTo>
                <a:lnTo>
                  <a:pt x="975" y="77"/>
                </a:lnTo>
                <a:lnTo>
                  <a:pt x="1031" y="91"/>
                </a:lnTo>
                <a:lnTo>
                  <a:pt x="1088" y="102"/>
                </a:lnTo>
                <a:lnTo>
                  <a:pt x="1146" y="108"/>
                </a:lnTo>
                <a:lnTo>
                  <a:pt x="1206" y="110"/>
                </a:lnTo>
                <a:lnTo>
                  <a:pt x="1261" y="108"/>
                </a:lnTo>
                <a:lnTo>
                  <a:pt x="1316" y="103"/>
                </a:lnTo>
                <a:lnTo>
                  <a:pt x="1368" y="94"/>
                </a:lnTo>
                <a:lnTo>
                  <a:pt x="1420" y="81"/>
                </a:lnTo>
                <a:lnTo>
                  <a:pt x="1471" y="66"/>
                </a:lnTo>
                <a:lnTo>
                  <a:pt x="1520" y="47"/>
                </a:lnTo>
                <a:lnTo>
                  <a:pt x="1568" y="25"/>
                </a:lnTo>
                <a:lnTo>
                  <a:pt x="161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826EB319-A3DC-5A7C-45F7-F9D03F112B83}"/>
              </a:ext>
            </a:extLst>
          </p:cNvPr>
          <p:cNvSpPr>
            <a:spLocks/>
          </p:cNvSpPr>
          <p:nvPr/>
        </p:nvSpPr>
        <p:spPr bwMode="auto">
          <a:xfrm>
            <a:off x="4632528" y="3182025"/>
            <a:ext cx="1415667" cy="1229119"/>
          </a:xfrm>
          <a:custGeom>
            <a:avLst/>
            <a:gdLst/>
            <a:ahLst/>
            <a:cxnLst>
              <a:cxn ang="0">
                <a:pos x="398" y="0"/>
              </a:cxn>
              <a:cxn ang="0">
                <a:pos x="409" y="58"/>
              </a:cxn>
              <a:cxn ang="0">
                <a:pos x="424" y="115"/>
              </a:cxn>
              <a:cxn ang="0">
                <a:pos x="442" y="170"/>
              </a:cxn>
              <a:cxn ang="0">
                <a:pos x="465" y="223"/>
              </a:cxn>
              <a:cxn ang="0">
                <a:pos x="491" y="274"/>
              </a:cxn>
              <a:cxn ang="0">
                <a:pos x="521" y="324"/>
              </a:cxn>
              <a:cxn ang="0">
                <a:pos x="554" y="370"/>
              </a:cxn>
              <a:cxn ang="0">
                <a:pos x="590" y="414"/>
              </a:cxn>
              <a:cxn ang="0">
                <a:pos x="629" y="455"/>
              </a:cxn>
              <a:cxn ang="0">
                <a:pos x="671" y="494"/>
              </a:cxn>
              <a:cxn ang="0">
                <a:pos x="716" y="530"/>
              </a:cxn>
              <a:cxn ang="0">
                <a:pos x="762" y="563"/>
              </a:cxn>
              <a:cxn ang="0">
                <a:pos x="812" y="592"/>
              </a:cxn>
              <a:cxn ang="0">
                <a:pos x="766" y="617"/>
              </a:cxn>
              <a:cxn ang="0">
                <a:pos x="718" y="640"/>
              </a:cxn>
              <a:cxn ang="0">
                <a:pos x="668" y="659"/>
              </a:cxn>
              <a:cxn ang="0">
                <a:pos x="617" y="675"/>
              </a:cxn>
              <a:cxn ang="0">
                <a:pos x="564" y="688"/>
              </a:cxn>
              <a:cxn ang="0">
                <a:pos x="510" y="697"/>
              </a:cxn>
              <a:cxn ang="0">
                <a:pos x="456" y="703"/>
              </a:cxn>
              <a:cxn ang="0">
                <a:pos x="399" y="705"/>
              </a:cxn>
              <a:cxn ang="0">
                <a:pos x="338" y="703"/>
              </a:cxn>
              <a:cxn ang="0">
                <a:pos x="277" y="696"/>
              </a:cxn>
              <a:cxn ang="0">
                <a:pos x="218" y="684"/>
              </a:cxn>
              <a:cxn ang="0">
                <a:pos x="161" y="669"/>
              </a:cxn>
              <a:cxn ang="0">
                <a:pos x="105" y="650"/>
              </a:cxn>
              <a:cxn ang="0">
                <a:pos x="52" y="626"/>
              </a:cxn>
              <a:cxn ang="0">
                <a:pos x="0" y="600"/>
              </a:cxn>
              <a:cxn ang="0">
                <a:pos x="10" y="541"/>
              </a:cxn>
              <a:cxn ang="0">
                <a:pos x="23" y="484"/>
              </a:cxn>
              <a:cxn ang="0">
                <a:pos x="41" y="429"/>
              </a:cxn>
              <a:cxn ang="0">
                <a:pos x="62" y="375"/>
              </a:cxn>
              <a:cxn ang="0">
                <a:pos x="87" y="324"/>
              </a:cxn>
              <a:cxn ang="0">
                <a:pos x="116" y="275"/>
              </a:cxn>
              <a:cxn ang="0">
                <a:pos x="147" y="227"/>
              </a:cxn>
              <a:cxn ang="0">
                <a:pos x="182" y="182"/>
              </a:cxn>
              <a:cxn ang="0">
                <a:pos x="220" y="140"/>
              </a:cxn>
              <a:cxn ang="0">
                <a:pos x="260" y="101"/>
              </a:cxn>
              <a:cxn ang="0">
                <a:pos x="304" y="64"/>
              </a:cxn>
              <a:cxn ang="0">
                <a:pos x="350" y="30"/>
              </a:cxn>
              <a:cxn ang="0">
                <a:pos x="398" y="0"/>
              </a:cxn>
            </a:cxnLst>
            <a:rect l="0" t="0" r="r" b="b"/>
            <a:pathLst>
              <a:path w="812" h="705">
                <a:moveTo>
                  <a:pt x="398" y="0"/>
                </a:moveTo>
                <a:lnTo>
                  <a:pt x="409" y="58"/>
                </a:lnTo>
                <a:lnTo>
                  <a:pt x="424" y="115"/>
                </a:lnTo>
                <a:lnTo>
                  <a:pt x="442" y="170"/>
                </a:lnTo>
                <a:lnTo>
                  <a:pt x="465" y="223"/>
                </a:lnTo>
                <a:lnTo>
                  <a:pt x="491" y="274"/>
                </a:lnTo>
                <a:lnTo>
                  <a:pt x="521" y="324"/>
                </a:lnTo>
                <a:lnTo>
                  <a:pt x="554" y="370"/>
                </a:lnTo>
                <a:lnTo>
                  <a:pt x="590" y="414"/>
                </a:lnTo>
                <a:lnTo>
                  <a:pt x="629" y="455"/>
                </a:lnTo>
                <a:lnTo>
                  <a:pt x="671" y="494"/>
                </a:lnTo>
                <a:lnTo>
                  <a:pt x="716" y="530"/>
                </a:lnTo>
                <a:lnTo>
                  <a:pt x="762" y="563"/>
                </a:lnTo>
                <a:lnTo>
                  <a:pt x="812" y="592"/>
                </a:lnTo>
                <a:lnTo>
                  <a:pt x="766" y="617"/>
                </a:lnTo>
                <a:lnTo>
                  <a:pt x="718" y="640"/>
                </a:lnTo>
                <a:lnTo>
                  <a:pt x="668" y="659"/>
                </a:lnTo>
                <a:lnTo>
                  <a:pt x="617" y="675"/>
                </a:lnTo>
                <a:lnTo>
                  <a:pt x="564" y="688"/>
                </a:lnTo>
                <a:lnTo>
                  <a:pt x="510" y="697"/>
                </a:lnTo>
                <a:lnTo>
                  <a:pt x="456" y="703"/>
                </a:lnTo>
                <a:lnTo>
                  <a:pt x="399" y="705"/>
                </a:lnTo>
                <a:lnTo>
                  <a:pt x="338" y="703"/>
                </a:lnTo>
                <a:lnTo>
                  <a:pt x="277" y="696"/>
                </a:lnTo>
                <a:lnTo>
                  <a:pt x="218" y="684"/>
                </a:lnTo>
                <a:lnTo>
                  <a:pt x="161" y="669"/>
                </a:lnTo>
                <a:lnTo>
                  <a:pt x="105" y="650"/>
                </a:lnTo>
                <a:lnTo>
                  <a:pt x="52" y="626"/>
                </a:lnTo>
                <a:lnTo>
                  <a:pt x="0" y="600"/>
                </a:lnTo>
                <a:lnTo>
                  <a:pt x="10" y="541"/>
                </a:lnTo>
                <a:lnTo>
                  <a:pt x="23" y="484"/>
                </a:lnTo>
                <a:lnTo>
                  <a:pt x="41" y="429"/>
                </a:lnTo>
                <a:lnTo>
                  <a:pt x="62" y="375"/>
                </a:lnTo>
                <a:lnTo>
                  <a:pt x="87" y="324"/>
                </a:lnTo>
                <a:lnTo>
                  <a:pt x="116" y="275"/>
                </a:lnTo>
                <a:lnTo>
                  <a:pt x="147" y="227"/>
                </a:lnTo>
                <a:lnTo>
                  <a:pt x="182" y="182"/>
                </a:lnTo>
                <a:lnTo>
                  <a:pt x="220" y="140"/>
                </a:lnTo>
                <a:lnTo>
                  <a:pt x="260" y="101"/>
                </a:lnTo>
                <a:lnTo>
                  <a:pt x="304" y="64"/>
                </a:lnTo>
                <a:lnTo>
                  <a:pt x="350" y="30"/>
                </a:lnTo>
                <a:lnTo>
                  <a:pt x="39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42BD6AE7-6303-A3DD-4EFD-C3A26815A807}"/>
              </a:ext>
            </a:extLst>
          </p:cNvPr>
          <p:cNvSpPr>
            <a:spLocks/>
          </p:cNvSpPr>
          <p:nvPr/>
        </p:nvSpPr>
        <p:spPr bwMode="auto">
          <a:xfrm>
            <a:off x="6048196" y="3173308"/>
            <a:ext cx="1387773" cy="121168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440" y="29"/>
              </a:cxn>
              <a:cxn ang="0">
                <a:pos x="486" y="62"/>
              </a:cxn>
              <a:cxn ang="0">
                <a:pos x="529" y="97"/>
              </a:cxn>
              <a:cxn ang="0">
                <a:pos x="570" y="136"/>
              </a:cxn>
              <a:cxn ang="0">
                <a:pos x="608" y="177"/>
              </a:cxn>
              <a:cxn ang="0">
                <a:pos x="643" y="221"/>
              </a:cxn>
              <a:cxn ang="0">
                <a:pos x="676" y="267"/>
              </a:cxn>
              <a:cxn ang="0">
                <a:pos x="705" y="315"/>
              </a:cxn>
              <a:cxn ang="0">
                <a:pos x="730" y="366"/>
              </a:cxn>
              <a:cxn ang="0">
                <a:pos x="752" y="418"/>
              </a:cxn>
              <a:cxn ang="0">
                <a:pos x="770" y="472"/>
              </a:cxn>
              <a:cxn ang="0">
                <a:pos x="785" y="528"/>
              </a:cxn>
              <a:cxn ang="0">
                <a:pos x="796" y="585"/>
              </a:cxn>
              <a:cxn ang="0">
                <a:pos x="750" y="610"/>
              </a:cxn>
              <a:cxn ang="0">
                <a:pos x="702" y="632"/>
              </a:cxn>
              <a:cxn ang="0">
                <a:pos x="653" y="651"/>
              </a:cxn>
              <a:cxn ang="0">
                <a:pos x="602" y="666"/>
              </a:cxn>
              <a:cxn ang="0">
                <a:pos x="550" y="679"/>
              </a:cxn>
              <a:cxn ang="0">
                <a:pos x="498" y="688"/>
              </a:cxn>
              <a:cxn ang="0">
                <a:pos x="443" y="693"/>
              </a:cxn>
              <a:cxn ang="0">
                <a:pos x="388" y="695"/>
              </a:cxn>
              <a:cxn ang="0">
                <a:pos x="328" y="693"/>
              </a:cxn>
              <a:cxn ang="0">
                <a:pos x="270" y="687"/>
              </a:cxn>
              <a:cxn ang="0">
                <a:pos x="213" y="676"/>
              </a:cxn>
              <a:cxn ang="0">
                <a:pos x="157" y="662"/>
              </a:cxn>
              <a:cxn ang="0">
                <a:pos x="103" y="644"/>
              </a:cxn>
              <a:cxn ang="0">
                <a:pos x="50" y="622"/>
              </a:cxn>
              <a:cxn ang="0">
                <a:pos x="0" y="597"/>
              </a:cxn>
              <a:cxn ang="0">
                <a:pos x="47" y="566"/>
              </a:cxn>
              <a:cxn ang="0">
                <a:pos x="93" y="533"/>
              </a:cxn>
              <a:cxn ang="0">
                <a:pos x="136" y="496"/>
              </a:cxn>
              <a:cxn ang="0">
                <a:pos x="176" y="457"/>
              </a:cxn>
              <a:cxn ang="0">
                <a:pos x="213" y="415"/>
              </a:cxn>
              <a:cxn ang="0">
                <a:pos x="247" y="370"/>
              </a:cxn>
              <a:cxn ang="0">
                <a:pos x="279" y="323"/>
              </a:cxn>
              <a:cxn ang="0">
                <a:pos x="307" y="274"/>
              </a:cxn>
              <a:cxn ang="0">
                <a:pos x="331" y="223"/>
              </a:cxn>
              <a:cxn ang="0">
                <a:pos x="352" y="169"/>
              </a:cxn>
              <a:cxn ang="0">
                <a:pos x="370" y="114"/>
              </a:cxn>
              <a:cxn ang="0">
                <a:pos x="383" y="57"/>
              </a:cxn>
              <a:cxn ang="0">
                <a:pos x="392" y="0"/>
              </a:cxn>
            </a:cxnLst>
            <a:rect l="0" t="0" r="r" b="b"/>
            <a:pathLst>
              <a:path w="796" h="695">
                <a:moveTo>
                  <a:pt x="392" y="0"/>
                </a:moveTo>
                <a:lnTo>
                  <a:pt x="440" y="29"/>
                </a:lnTo>
                <a:lnTo>
                  <a:pt x="486" y="62"/>
                </a:lnTo>
                <a:lnTo>
                  <a:pt x="529" y="97"/>
                </a:lnTo>
                <a:lnTo>
                  <a:pt x="570" y="136"/>
                </a:lnTo>
                <a:lnTo>
                  <a:pt x="608" y="177"/>
                </a:lnTo>
                <a:lnTo>
                  <a:pt x="643" y="221"/>
                </a:lnTo>
                <a:lnTo>
                  <a:pt x="676" y="267"/>
                </a:lnTo>
                <a:lnTo>
                  <a:pt x="705" y="315"/>
                </a:lnTo>
                <a:lnTo>
                  <a:pt x="730" y="366"/>
                </a:lnTo>
                <a:lnTo>
                  <a:pt x="752" y="418"/>
                </a:lnTo>
                <a:lnTo>
                  <a:pt x="770" y="472"/>
                </a:lnTo>
                <a:lnTo>
                  <a:pt x="785" y="528"/>
                </a:lnTo>
                <a:lnTo>
                  <a:pt x="796" y="585"/>
                </a:lnTo>
                <a:lnTo>
                  <a:pt x="750" y="610"/>
                </a:lnTo>
                <a:lnTo>
                  <a:pt x="702" y="632"/>
                </a:lnTo>
                <a:lnTo>
                  <a:pt x="653" y="651"/>
                </a:lnTo>
                <a:lnTo>
                  <a:pt x="602" y="666"/>
                </a:lnTo>
                <a:lnTo>
                  <a:pt x="550" y="679"/>
                </a:lnTo>
                <a:lnTo>
                  <a:pt x="498" y="688"/>
                </a:lnTo>
                <a:lnTo>
                  <a:pt x="443" y="693"/>
                </a:lnTo>
                <a:lnTo>
                  <a:pt x="388" y="695"/>
                </a:lnTo>
                <a:lnTo>
                  <a:pt x="328" y="693"/>
                </a:lnTo>
                <a:lnTo>
                  <a:pt x="270" y="687"/>
                </a:lnTo>
                <a:lnTo>
                  <a:pt x="213" y="676"/>
                </a:lnTo>
                <a:lnTo>
                  <a:pt x="157" y="662"/>
                </a:lnTo>
                <a:lnTo>
                  <a:pt x="103" y="644"/>
                </a:lnTo>
                <a:lnTo>
                  <a:pt x="50" y="622"/>
                </a:lnTo>
                <a:lnTo>
                  <a:pt x="0" y="597"/>
                </a:lnTo>
                <a:lnTo>
                  <a:pt x="47" y="566"/>
                </a:lnTo>
                <a:lnTo>
                  <a:pt x="93" y="533"/>
                </a:lnTo>
                <a:lnTo>
                  <a:pt x="136" y="496"/>
                </a:lnTo>
                <a:lnTo>
                  <a:pt x="176" y="457"/>
                </a:lnTo>
                <a:lnTo>
                  <a:pt x="213" y="415"/>
                </a:lnTo>
                <a:lnTo>
                  <a:pt x="247" y="370"/>
                </a:lnTo>
                <a:lnTo>
                  <a:pt x="279" y="323"/>
                </a:lnTo>
                <a:lnTo>
                  <a:pt x="307" y="274"/>
                </a:lnTo>
                <a:lnTo>
                  <a:pt x="331" y="223"/>
                </a:lnTo>
                <a:lnTo>
                  <a:pt x="352" y="169"/>
                </a:lnTo>
                <a:lnTo>
                  <a:pt x="370" y="114"/>
                </a:lnTo>
                <a:lnTo>
                  <a:pt x="383" y="57"/>
                </a:lnTo>
                <a:lnTo>
                  <a:pt x="39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D3B6D77B-D8E5-E059-927A-F2E10B618476}"/>
              </a:ext>
            </a:extLst>
          </p:cNvPr>
          <p:cNvSpPr>
            <a:spLocks/>
          </p:cNvSpPr>
          <p:nvPr/>
        </p:nvSpPr>
        <p:spPr bwMode="auto">
          <a:xfrm>
            <a:off x="5326415" y="2990246"/>
            <a:ext cx="1405207" cy="1223890"/>
          </a:xfrm>
          <a:custGeom>
            <a:avLst/>
            <a:gdLst/>
            <a:ahLst/>
            <a:cxnLst>
              <a:cxn ang="0">
                <a:pos x="407" y="0"/>
              </a:cxn>
              <a:cxn ang="0">
                <a:pos x="469" y="3"/>
              </a:cxn>
              <a:cxn ang="0">
                <a:pos x="530" y="9"/>
              </a:cxn>
              <a:cxn ang="0">
                <a:pos x="588" y="20"/>
              </a:cxn>
              <a:cxn ang="0">
                <a:pos x="645" y="36"/>
              </a:cxn>
              <a:cxn ang="0">
                <a:pos x="701" y="55"/>
              </a:cxn>
              <a:cxn ang="0">
                <a:pos x="754" y="78"/>
              </a:cxn>
              <a:cxn ang="0">
                <a:pos x="806" y="105"/>
              </a:cxn>
              <a:cxn ang="0">
                <a:pos x="797" y="162"/>
              </a:cxn>
              <a:cxn ang="0">
                <a:pos x="784" y="219"/>
              </a:cxn>
              <a:cxn ang="0">
                <a:pos x="766" y="274"/>
              </a:cxn>
              <a:cxn ang="0">
                <a:pos x="745" y="328"/>
              </a:cxn>
              <a:cxn ang="0">
                <a:pos x="721" y="379"/>
              </a:cxn>
              <a:cxn ang="0">
                <a:pos x="693" y="428"/>
              </a:cxn>
              <a:cxn ang="0">
                <a:pos x="661" y="475"/>
              </a:cxn>
              <a:cxn ang="0">
                <a:pos x="627" y="520"/>
              </a:cxn>
              <a:cxn ang="0">
                <a:pos x="590" y="562"/>
              </a:cxn>
              <a:cxn ang="0">
                <a:pos x="550" y="601"/>
              </a:cxn>
              <a:cxn ang="0">
                <a:pos x="507" y="638"/>
              </a:cxn>
              <a:cxn ang="0">
                <a:pos x="461" y="671"/>
              </a:cxn>
              <a:cxn ang="0">
                <a:pos x="414" y="702"/>
              </a:cxn>
              <a:cxn ang="0">
                <a:pos x="364" y="673"/>
              </a:cxn>
              <a:cxn ang="0">
                <a:pos x="318" y="640"/>
              </a:cxn>
              <a:cxn ang="0">
                <a:pos x="273" y="604"/>
              </a:cxn>
              <a:cxn ang="0">
                <a:pos x="231" y="565"/>
              </a:cxn>
              <a:cxn ang="0">
                <a:pos x="192" y="524"/>
              </a:cxn>
              <a:cxn ang="0">
                <a:pos x="156" y="480"/>
              </a:cxn>
              <a:cxn ang="0">
                <a:pos x="123" y="434"/>
              </a:cxn>
              <a:cxn ang="0">
                <a:pos x="93" y="384"/>
              </a:cxn>
              <a:cxn ang="0">
                <a:pos x="67" y="333"/>
              </a:cxn>
              <a:cxn ang="0">
                <a:pos x="44" y="280"/>
              </a:cxn>
              <a:cxn ang="0">
                <a:pos x="26" y="225"/>
              </a:cxn>
              <a:cxn ang="0">
                <a:pos x="11" y="168"/>
              </a:cxn>
              <a:cxn ang="0">
                <a:pos x="0" y="110"/>
              </a:cxn>
              <a:cxn ang="0">
                <a:pos x="46" y="85"/>
              </a:cxn>
              <a:cxn ang="0">
                <a:pos x="93" y="63"/>
              </a:cxn>
              <a:cxn ang="0">
                <a:pos x="142" y="45"/>
              </a:cxn>
              <a:cxn ang="0">
                <a:pos x="192" y="29"/>
              </a:cxn>
              <a:cxn ang="0">
                <a:pos x="244" y="17"/>
              </a:cxn>
              <a:cxn ang="0">
                <a:pos x="298" y="8"/>
              </a:cxn>
              <a:cxn ang="0">
                <a:pos x="352" y="3"/>
              </a:cxn>
              <a:cxn ang="0">
                <a:pos x="407" y="0"/>
              </a:cxn>
            </a:cxnLst>
            <a:rect l="0" t="0" r="r" b="b"/>
            <a:pathLst>
              <a:path w="806" h="702">
                <a:moveTo>
                  <a:pt x="407" y="0"/>
                </a:moveTo>
                <a:lnTo>
                  <a:pt x="469" y="3"/>
                </a:lnTo>
                <a:lnTo>
                  <a:pt x="530" y="9"/>
                </a:lnTo>
                <a:lnTo>
                  <a:pt x="588" y="20"/>
                </a:lnTo>
                <a:lnTo>
                  <a:pt x="645" y="36"/>
                </a:lnTo>
                <a:lnTo>
                  <a:pt x="701" y="55"/>
                </a:lnTo>
                <a:lnTo>
                  <a:pt x="754" y="78"/>
                </a:lnTo>
                <a:lnTo>
                  <a:pt x="806" y="105"/>
                </a:lnTo>
                <a:lnTo>
                  <a:pt x="797" y="162"/>
                </a:lnTo>
                <a:lnTo>
                  <a:pt x="784" y="219"/>
                </a:lnTo>
                <a:lnTo>
                  <a:pt x="766" y="274"/>
                </a:lnTo>
                <a:lnTo>
                  <a:pt x="745" y="328"/>
                </a:lnTo>
                <a:lnTo>
                  <a:pt x="721" y="379"/>
                </a:lnTo>
                <a:lnTo>
                  <a:pt x="693" y="428"/>
                </a:lnTo>
                <a:lnTo>
                  <a:pt x="661" y="475"/>
                </a:lnTo>
                <a:lnTo>
                  <a:pt x="627" y="520"/>
                </a:lnTo>
                <a:lnTo>
                  <a:pt x="590" y="562"/>
                </a:lnTo>
                <a:lnTo>
                  <a:pt x="550" y="601"/>
                </a:lnTo>
                <a:lnTo>
                  <a:pt x="507" y="638"/>
                </a:lnTo>
                <a:lnTo>
                  <a:pt x="461" y="671"/>
                </a:lnTo>
                <a:lnTo>
                  <a:pt x="414" y="702"/>
                </a:lnTo>
                <a:lnTo>
                  <a:pt x="364" y="673"/>
                </a:lnTo>
                <a:lnTo>
                  <a:pt x="318" y="640"/>
                </a:lnTo>
                <a:lnTo>
                  <a:pt x="273" y="604"/>
                </a:lnTo>
                <a:lnTo>
                  <a:pt x="231" y="565"/>
                </a:lnTo>
                <a:lnTo>
                  <a:pt x="192" y="524"/>
                </a:lnTo>
                <a:lnTo>
                  <a:pt x="156" y="480"/>
                </a:lnTo>
                <a:lnTo>
                  <a:pt x="123" y="434"/>
                </a:lnTo>
                <a:lnTo>
                  <a:pt x="93" y="384"/>
                </a:lnTo>
                <a:lnTo>
                  <a:pt x="67" y="333"/>
                </a:lnTo>
                <a:lnTo>
                  <a:pt x="44" y="280"/>
                </a:lnTo>
                <a:lnTo>
                  <a:pt x="26" y="225"/>
                </a:lnTo>
                <a:lnTo>
                  <a:pt x="11" y="168"/>
                </a:lnTo>
                <a:lnTo>
                  <a:pt x="0" y="110"/>
                </a:lnTo>
                <a:lnTo>
                  <a:pt x="46" y="85"/>
                </a:lnTo>
                <a:lnTo>
                  <a:pt x="93" y="63"/>
                </a:lnTo>
                <a:lnTo>
                  <a:pt x="142" y="45"/>
                </a:lnTo>
                <a:lnTo>
                  <a:pt x="192" y="29"/>
                </a:lnTo>
                <a:lnTo>
                  <a:pt x="244" y="17"/>
                </a:lnTo>
                <a:lnTo>
                  <a:pt x="298" y="8"/>
                </a:lnTo>
                <a:lnTo>
                  <a:pt x="352" y="3"/>
                </a:lnTo>
                <a:lnTo>
                  <a:pt x="40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8AFB0A-16D5-6435-E499-2387FDB53F49}"/>
              </a:ext>
            </a:extLst>
          </p:cNvPr>
          <p:cNvGrpSpPr/>
          <p:nvPr/>
        </p:nvGrpSpPr>
        <p:grpSpPr>
          <a:xfrm>
            <a:off x="4166434" y="2612431"/>
            <a:ext cx="1246876" cy="830997"/>
            <a:chOff x="4256187" y="2699886"/>
            <a:chExt cx="993613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F8BB35-5662-B399-34E3-BAABF3D56AEB}"/>
                </a:ext>
              </a:extLst>
            </p:cNvPr>
            <p:cNvSpPr txBox="1"/>
            <p:nvPr/>
          </p:nvSpPr>
          <p:spPr>
            <a:xfrm>
              <a:off x="4256187" y="2968823"/>
              <a:ext cx="147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33A5FC-8138-1792-FCD4-B66022D163D0}"/>
                </a:ext>
              </a:extLst>
            </p:cNvPr>
            <p:cNvSpPr txBox="1"/>
            <p:nvPr/>
          </p:nvSpPr>
          <p:spPr>
            <a:xfrm>
              <a:off x="4267221" y="2699886"/>
              <a:ext cx="9825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Strong </a:t>
              </a:r>
            </a:p>
            <a:p>
              <a:r>
                <a:rPr lang="en-US" sz="16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Regulatory </a:t>
              </a:r>
            </a:p>
            <a:p>
              <a:r>
                <a:rPr lang="en-US" sz="16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Support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7720D-5B05-5610-072F-1FAF5638666D}"/>
              </a:ext>
            </a:extLst>
          </p:cNvPr>
          <p:cNvGrpSpPr/>
          <p:nvPr/>
        </p:nvGrpSpPr>
        <p:grpSpPr>
          <a:xfrm>
            <a:off x="6731341" y="2615888"/>
            <a:ext cx="1475789" cy="677015"/>
            <a:chOff x="6822371" y="2703344"/>
            <a:chExt cx="1475789" cy="6770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3374C1-6A5A-793A-C308-42A9F63DA6E0}"/>
                </a:ext>
              </a:extLst>
            </p:cNvPr>
            <p:cNvSpPr txBox="1"/>
            <p:nvPr/>
          </p:nvSpPr>
          <p:spPr>
            <a:xfrm>
              <a:off x="7098120" y="3011027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Partner </a:t>
              </a:r>
              <a:r>
                <a:rPr lang="en-US" sz="14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8EECA1-3D0B-F7B6-C839-6C94F2280FCC}"/>
                </a:ext>
              </a:extLst>
            </p:cNvPr>
            <p:cNvSpPr txBox="1"/>
            <p:nvPr/>
          </p:nvSpPr>
          <p:spPr>
            <a:xfrm>
              <a:off x="6822371" y="2703344"/>
              <a:ext cx="1475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Strong Tech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4F3472-3E71-ED32-1709-F5C3AB17A947}"/>
              </a:ext>
            </a:extLst>
          </p:cNvPr>
          <p:cNvGrpSpPr/>
          <p:nvPr/>
        </p:nvGrpSpPr>
        <p:grpSpPr>
          <a:xfrm>
            <a:off x="5012782" y="4577159"/>
            <a:ext cx="2313454" cy="646331"/>
            <a:chOff x="5103812" y="4664614"/>
            <a:chExt cx="2313454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4306A7-F384-1EC7-A1A7-67396C5F89DC}"/>
                </a:ext>
              </a:extLst>
            </p:cNvPr>
            <p:cNvSpPr txBox="1"/>
            <p:nvPr/>
          </p:nvSpPr>
          <p:spPr>
            <a:xfrm>
              <a:off x="5185277" y="498231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FF886C-899E-D0CF-4035-D67EC0B0BC80}"/>
                </a:ext>
              </a:extLst>
            </p:cNvPr>
            <p:cNvSpPr txBox="1"/>
            <p:nvPr/>
          </p:nvSpPr>
          <p:spPr>
            <a:xfrm>
              <a:off x="5103812" y="4664614"/>
              <a:ext cx="2313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Strong System / Hub</a:t>
              </a:r>
            </a:p>
            <a:p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Operator </a:t>
              </a:r>
              <a:r>
                <a:rPr lang="en-US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D3FD06-D2D0-7ECF-A9A3-DFB6CA3182C8}"/>
              </a:ext>
            </a:extLst>
          </p:cNvPr>
          <p:cNvSpPr txBox="1"/>
          <p:nvPr/>
        </p:nvSpPr>
        <p:spPr>
          <a:xfrm>
            <a:off x="4622067" y="6202485"/>
            <a:ext cx="303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TRINITY TECHNOLOGIES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2E623-5C5E-9416-A7B3-C5924072C14A}"/>
              </a:ext>
            </a:extLst>
          </p:cNvPr>
          <p:cNvSpPr txBox="1"/>
          <p:nvPr/>
        </p:nvSpPr>
        <p:spPr>
          <a:xfrm>
            <a:off x="5499466" y="3185624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DPG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Mojaloop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2F5C3A-4EEC-8060-401E-B6B28C523AC1}"/>
              </a:ext>
            </a:extLst>
          </p:cNvPr>
          <p:cNvCxnSpPr>
            <a:cxnSpLocks/>
          </p:cNvCxnSpPr>
          <p:nvPr/>
        </p:nvCxnSpPr>
        <p:spPr>
          <a:xfrm flipH="1">
            <a:off x="6004609" y="5901652"/>
            <a:ext cx="7034" cy="34566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940F89-FED8-D371-D3F1-B47EEF46D94D}"/>
              </a:ext>
            </a:extLst>
          </p:cNvPr>
          <p:cNvSpPr txBox="1"/>
          <p:nvPr/>
        </p:nvSpPr>
        <p:spPr>
          <a:xfrm>
            <a:off x="9172508" y="2665924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THITSA WORKS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01DD7C-02FF-8B86-FA9A-1F410C34C041}"/>
              </a:ext>
            </a:extLst>
          </p:cNvPr>
          <p:cNvCxnSpPr>
            <a:cxnSpLocks/>
          </p:cNvCxnSpPr>
          <p:nvPr/>
        </p:nvCxnSpPr>
        <p:spPr>
          <a:xfrm flipV="1">
            <a:off x="8073966" y="2884273"/>
            <a:ext cx="1181169" cy="63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EDDAF4-DA7C-2AA0-049B-C366C0C77036}"/>
              </a:ext>
            </a:extLst>
          </p:cNvPr>
          <p:cNvSpPr txBox="1"/>
          <p:nvPr/>
        </p:nvSpPr>
        <p:spPr>
          <a:xfrm>
            <a:off x="495640" y="284830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BANK OF SOUTH </a:t>
            </a:r>
          </a:p>
          <a:p>
            <a:pPr algn="ctr"/>
            <a:r>
              <a: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SUDAN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2247A6-8580-81AE-29D3-F9E684961EB4}"/>
              </a:ext>
            </a:extLst>
          </p:cNvPr>
          <p:cNvCxnSpPr>
            <a:cxnSpLocks/>
          </p:cNvCxnSpPr>
          <p:nvPr/>
        </p:nvCxnSpPr>
        <p:spPr>
          <a:xfrm flipH="1">
            <a:off x="2710754" y="3045859"/>
            <a:ext cx="107235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1EED8A-48B3-E321-A7F2-0B11C5B0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29" y="1147481"/>
            <a:ext cx="8355106" cy="50919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F7A543-54F7-5E9B-4F3C-49DF3F76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50440"/>
            <a:ext cx="12192001" cy="80010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Thank you!.. How its going.. Coffee with H.E Governor </a:t>
            </a:r>
          </a:p>
        </p:txBody>
      </p:sp>
    </p:spTree>
    <p:extLst>
      <p:ext uri="{BB962C8B-B14F-4D97-AF65-F5344CB8AC3E}">
        <p14:creationId xmlns:p14="http://schemas.microsoft.com/office/powerpoint/2010/main" val="76376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2A80BC-73AA-13B6-37BA-C345E946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470"/>
            <a:ext cx="12192000" cy="506027"/>
          </a:xfrm>
        </p:spPr>
        <p:txBody>
          <a:bodyPr>
            <a:normAutofit fontScale="90000"/>
          </a:bodyPr>
          <a:lstStyle/>
          <a:p>
            <a:r>
              <a:rPr lang="en-US" dirty="0"/>
              <a:t>South Sudan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A56E9-945D-EA6A-C38C-8132BA28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" y="787671"/>
            <a:ext cx="5689546" cy="5568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F9A1D5-9195-41A4-9D39-689664F60413}"/>
              </a:ext>
            </a:extLst>
          </p:cNvPr>
          <p:cNvSpPr txBox="1"/>
          <p:nvPr/>
        </p:nvSpPr>
        <p:spPr>
          <a:xfrm>
            <a:off x="5912224" y="1056109"/>
            <a:ext cx="614082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kern="1200" dirty="0">
                <a:solidFill>
                  <a:srgbClr val="191919"/>
                </a:solidFill>
                <a:latin typeface="Poppins Bold" panose="00000800000000000000" pitchFamily="2" charset="0"/>
              </a:rPr>
              <a:t>Area                = </a:t>
            </a:r>
            <a:r>
              <a:rPr lang="en-US" sz="3500" dirty="0">
                <a:solidFill>
                  <a:srgbClr val="040C28"/>
                </a:solidFill>
                <a:latin typeface="Calibri" panose="020F0502020204030204" pitchFamily="34" charset="0"/>
              </a:rPr>
              <a:t>619,745 KMs</a:t>
            </a:r>
          </a:p>
          <a:p>
            <a:r>
              <a:rPr lang="en-US" sz="3500" kern="1200" dirty="0">
                <a:solidFill>
                  <a:srgbClr val="191919"/>
                </a:solidFill>
                <a:latin typeface="Poppins Bold" panose="00000800000000000000" pitchFamily="2" charset="0"/>
              </a:rPr>
              <a:t>Population = </a:t>
            </a:r>
            <a:r>
              <a:rPr lang="en-US" sz="3500" dirty="0">
                <a:solidFill>
                  <a:srgbClr val="040C28"/>
                </a:solidFill>
                <a:latin typeface="Calibri" panose="020F0502020204030204" pitchFamily="34" charset="0"/>
              </a:rPr>
              <a:t>+10 Million </a:t>
            </a:r>
          </a:p>
          <a:p>
            <a:r>
              <a:rPr lang="en-US" sz="3500" kern="1200" dirty="0">
                <a:solidFill>
                  <a:srgbClr val="191919"/>
                </a:solidFill>
                <a:latin typeface="Poppins Bold" panose="00000800000000000000" pitchFamily="2" charset="0"/>
              </a:rPr>
              <a:t>Resources  =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40C28"/>
                </a:solidFill>
                <a:latin typeface="Calibri" panose="020F0502020204030204" pitchFamily="34" charset="0"/>
              </a:rPr>
              <a:t>Petroleu</a:t>
            </a:r>
            <a:r>
              <a:rPr lang="en-US" sz="3500" kern="1200" dirty="0">
                <a:solidFill>
                  <a:srgbClr val="040C28"/>
                </a:solidFill>
                <a:latin typeface="Calibri" panose="020F0502020204030204" pitchFamily="34" charset="0"/>
              </a:rPr>
              <a:t>m,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40C28"/>
                </a:solidFill>
                <a:latin typeface="Calibri" panose="020F0502020204030204" pitchFamily="34" charset="0"/>
              </a:rPr>
              <a:t>I</a:t>
            </a:r>
            <a:r>
              <a:rPr lang="en-US" sz="3500" kern="1200" dirty="0">
                <a:solidFill>
                  <a:srgbClr val="040C28"/>
                </a:solidFill>
                <a:latin typeface="Calibri" panose="020F0502020204030204" pitchFamily="34" charset="0"/>
              </a:rPr>
              <a:t>ron ore,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40C28"/>
                </a:solidFill>
                <a:latin typeface="Calibri" panose="020F0502020204030204" pitchFamily="34" charset="0"/>
              </a:rPr>
              <a:t>C</a:t>
            </a:r>
            <a:r>
              <a:rPr lang="en-US" sz="3500" kern="1200" dirty="0">
                <a:solidFill>
                  <a:srgbClr val="040C28"/>
                </a:solidFill>
                <a:latin typeface="Calibri" panose="020F0502020204030204" pitchFamily="34" charset="0"/>
              </a:rPr>
              <a:t>opper,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40C28"/>
                </a:solidFill>
                <a:latin typeface="Calibri" panose="020F0502020204030204" pitchFamily="34" charset="0"/>
              </a:rPr>
              <a:t>C</a:t>
            </a:r>
            <a:r>
              <a:rPr lang="en-US" sz="3500" kern="1200" dirty="0">
                <a:solidFill>
                  <a:srgbClr val="040C28"/>
                </a:solidFill>
                <a:latin typeface="Calibri" panose="020F0502020204030204" pitchFamily="34" charset="0"/>
              </a:rPr>
              <a:t>hromium ore,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kern="1200" dirty="0">
                <a:solidFill>
                  <a:srgbClr val="040C28"/>
                </a:solidFill>
                <a:latin typeface="Calibri" panose="020F0502020204030204" pitchFamily="34" charset="0"/>
              </a:rPr>
              <a:t>Zinc, tungsten, mica, silver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40C28"/>
                </a:solidFill>
                <a:latin typeface="Calibri" panose="020F0502020204030204" pitchFamily="34" charset="0"/>
              </a:rPr>
              <a:t>G</a:t>
            </a:r>
            <a:r>
              <a:rPr lang="en-US" sz="3500" kern="1200" dirty="0">
                <a:solidFill>
                  <a:srgbClr val="040C28"/>
                </a:solidFill>
                <a:latin typeface="Calibri" panose="020F0502020204030204" pitchFamily="34" charset="0"/>
              </a:rPr>
              <a:t>old in Kapoeta area of Eastern Equatoria</a:t>
            </a:r>
            <a:r>
              <a:rPr lang="en-US" sz="3500" kern="1200" dirty="0">
                <a:solidFill>
                  <a:srgbClr val="191919"/>
                </a:solidFill>
                <a:latin typeface="Poppins Bold" panose="00000800000000000000" pitchFamily="2" charset="0"/>
              </a:rPr>
              <a:t> </a:t>
            </a:r>
            <a:endParaRPr lang="en-KE" sz="3500" dirty="0"/>
          </a:p>
        </p:txBody>
      </p:sp>
    </p:spTree>
    <p:extLst>
      <p:ext uri="{BB962C8B-B14F-4D97-AF65-F5344CB8AC3E}">
        <p14:creationId xmlns:p14="http://schemas.microsoft.com/office/powerpoint/2010/main" val="3715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2A80BC-73AA-13B6-37BA-C345E946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505"/>
            <a:ext cx="12192000" cy="506027"/>
          </a:xfrm>
        </p:spPr>
        <p:txBody>
          <a:bodyPr>
            <a:normAutofit fontScale="90000"/>
          </a:bodyPr>
          <a:lstStyle/>
          <a:p>
            <a:r>
              <a:rPr lang="en-US" dirty="0"/>
              <a:t>How it Started.. Coffee at Java   </a:t>
            </a:r>
          </a:p>
        </p:txBody>
      </p:sp>
      <p:pic>
        <p:nvPicPr>
          <p:cNvPr id="3" name="Picture 2" descr="A group of men sitting at a table&#10;&#10;Description automatically generated">
            <a:extLst>
              <a:ext uri="{FF2B5EF4-FFF2-40B4-BE49-F238E27FC236}">
                <a16:creationId xmlns:a16="http://schemas.microsoft.com/office/drawing/2014/main" id="{50605A8C-E8CC-D6D0-4C65-6C8F0B44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88" y="726139"/>
            <a:ext cx="9144000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5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03AB-502A-5E12-50D9-9BDF46CE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622"/>
            <a:ext cx="12192000" cy="687202"/>
          </a:xfrm>
        </p:spPr>
        <p:txBody>
          <a:bodyPr>
            <a:normAutofit fontScale="90000"/>
          </a:bodyPr>
          <a:lstStyle/>
          <a:p>
            <a:r>
              <a:rPr lang="en-US" dirty="0"/>
              <a:t>Land Scape Over-View ( The Opportunity )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542A-1459-8A0F-4045-32F86AF2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0" y="806824"/>
            <a:ext cx="8166848" cy="5836023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South Sudanese economy functions mainly on a cash basis. </a:t>
            </a:r>
            <a:r>
              <a:rPr lang="en-029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use of cheque is low, 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here limited interbank money market,  except for the manual cheques clearing house.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absence of an electronic system for handling inter-bank transactions, clearing banks meet at the Bank of South Sudan Clearing House to exchange paper instruments and establish their net settlement positions. Settlement is then effected on a deferred basis.</a:t>
            </a:r>
            <a:endParaRPr lang="en-K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Currently Banks are the main providers of payment services in South Sudan.  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Twenty-eight Commercial Banks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licensed to operate, six of which are foreign-owned. 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Regulations have been drafted and two strong mobile players are present in the market I.e. MTN Momo and MGurush ( Operated by Trinity Technologies ) with MTN Momo having the largest market share. </a:t>
            </a:r>
            <a:endParaRPr lang="en-KE" sz="2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0DC12-043B-EFB1-5785-E1017A1E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2" y="959224"/>
            <a:ext cx="3605448" cy="544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4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ED92-008A-F970-7E26-53551C6C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510"/>
            <a:ext cx="12192000" cy="800100"/>
          </a:xfrm>
        </p:spPr>
        <p:txBody>
          <a:bodyPr>
            <a:normAutofit fontScale="90000"/>
          </a:bodyPr>
          <a:lstStyle/>
          <a:p>
            <a:r>
              <a:rPr lang="en-US" dirty="0"/>
              <a:t>BOSS National Payments Status 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2CCF-440A-0D39-930F-002FEB88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47" y="1093694"/>
            <a:ext cx="7530353" cy="5764306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6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Republic of South Sudan (RSS) is in the process of developing National Payment System (NPS) and has a number of payment and settlement systems under development.</a:t>
            </a:r>
            <a:endParaRPr lang="en-KE" sz="6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en-KE" sz="6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6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National Payment Systems objectives initiatives completed include;</a:t>
            </a:r>
            <a:endParaRPr lang="en-KE" sz="6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6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Development of NPS Vision and Strategy Framework.</a:t>
            </a:r>
            <a:endParaRPr lang="en-KE" sz="6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6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 of South Sudan Legal and Regulatory framework for payment systems.</a:t>
            </a:r>
            <a:endParaRPr lang="en-KE" sz="6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6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Development of NPS Oversight Framework and capacity building activities. </a:t>
            </a:r>
            <a:endParaRPr lang="en-KE" sz="6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6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procurement of an Automated Transfer Systems (ATS) - Hybrid system comprising of three components (RTGS, ACH and CSD) which is currently under implementation.</a:t>
            </a:r>
            <a:endParaRPr lang="en-KE" sz="6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571500" lvl="0" indent="-342900">
              <a:buFont typeface="Symbol" panose="05050102010706020507" pitchFamily="18" charset="2"/>
              <a:buChar char=""/>
            </a:pPr>
            <a:r>
              <a:rPr lang="en-US" sz="6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Setting up of a Tier 3 Data Center, business continuity plans and disaster recovery sites at BOSS.</a:t>
            </a:r>
            <a:endParaRPr lang="en-KE" sz="62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EFD6A-CDEA-4085-0BAD-D462B552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" y="1093694"/>
            <a:ext cx="4442888" cy="53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8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C8ED3C-2504-5B7A-FBE1-E7792EADE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24" y="1371600"/>
            <a:ext cx="4612706" cy="498633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70B49-5855-A83A-329B-8E22D90F5E66}"/>
              </a:ext>
            </a:extLst>
          </p:cNvPr>
          <p:cNvSpPr txBox="1">
            <a:spLocks/>
          </p:cNvSpPr>
          <p:nvPr/>
        </p:nvSpPr>
        <p:spPr>
          <a:xfrm>
            <a:off x="4903694" y="1371600"/>
            <a:ext cx="7207624" cy="5271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Bef>
                <a:spcPts val="1200"/>
              </a:spcBef>
            </a:pPr>
            <a:endParaRPr lang="en-KE" sz="2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59A21-42DD-8563-06A8-34E99A412B31}"/>
              </a:ext>
            </a:extLst>
          </p:cNvPr>
          <p:cNvSpPr txBox="1"/>
          <p:nvPr/>
        </p:nvSpPr>
        <p:spPr>
          <a:xfrm>
            <a:off x="4742330" y="900113"/>
            <a:ext cx="7320046" cy="5450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 Mojaloop Hub in action for selected use cases and business processes at production security grade via on-premise or cloud hosting. </a:t>
            </a:r>
          </a:p>
          <a:p>
            <a:pPr lvl="0" algn="just">
              <a:lnSpc>
                <a:spcPct val="115000"/>
              </a:lnSpc>
              <a:buSzPts val="1000"/>
              <a:tabLst>
                <a:tab pos="457200" algn="l"/>
              </a:tabLst>
            </a:pPr>
            <a:endParaRPr lang="en-K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Conduct User acceptance testing of core hub processes in action with selected financial services participants.</a:t>
            </a:r>
          </a:p>
          <a:p>
            <a:pPr lvl="0" algn="just">
              <a:lnSpc>
                <a:spcPct val="115000"/>
              </a:lnSpc>
              <a:buSzPts val="1000"/>
              <a:tabLst>
                <a:tab pos="457200" algn="l"/>
              </a:tabLst>
            </a:pPr>
            <a:endParaRPr lang="en-K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 Bank of South Sudan to connect at least 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four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“4” financial services participants to the cloud environment and on-premises infrastructure; and checklist the integration process to make it future repeatable efficiently and independently.  </a:t>
            </a:r>
          </a:p>
          <a:p>
            <a:pPr lvl="0" algn="just">
              <a:lnSpc>
                <a:spcPct val="115000"/>
              </a:lnSpc>
              <a:buSzPts val="1000"/>
              <a:tabLst>
                <a:tab pos="457200" algn="l"/>
              </a:tabLst>
            </a:pPr>
            <a:endParaRPr lang="en-K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 financial services participants to deliver a user experience demo around initial person to person use case in an interoperable manner that instantly clears funds and facilitates net settlement between participants. </a:t>
            </a:r>
            <a:endParaRPr lang="en-K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1180706-AE10-0888-E23E-778F750E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013"/>
            <a:ext cx="12192000" cy="800100"/>
          </a:xfrm>
        </p:spPr>
        <p:txBody>
          <a:bodyPr>
            <a:normAutofit fontScale="90000"/>
          </a:bodyPr>
          <a:lstStyle/>
          <a:p>
            <a:r>
              <a:rPr lang="en-US" dirty="0"/>
              <a:t>POC Objectives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0006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0867-62CA-1EBA-ABF3-BCDCE0B7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111"/>
            <a:ext cx="12192000" cy="648070"/>
          </a:xfrm>
        </p:spPr>
        <p:txBody>
          <a:bodyPr>
            <a:normAutofit fontScale="90000"/>
          </a:bodyPr>
          <a:lstStyle/>
          <a:p>
            <a:r>
              <a:rPr lang="en-US" dirty="0"/>
              <a:t>Technical Design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8D498-E916-96C8-B03E-1B1415E3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651"/>
            <a:ext cx="12192000" cy="5238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2D0143-D232-93CC-562F-17F81F7E6FEC}"/>
              </a:ext>
            </a:extLst>
          </p:cNvPr>
          <p:cNvSpPr/>
          <p:nvPr/>
        </p:nvSpPr>
        <p:spPr>
          <a:xfrm>
            <a:off x="5211191" y="1553592"/>
            <a:ext cx="1766657" cy="754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Mojaloop Core Platform Hosted on AWS 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D18B8D-463C-EBA7-EAE5-F7B669B1A995}"/>
              </a:ext>
            </a:extLst>
          </p:cNvPr>
          <p:cNvSpPr/>
          <p:nvPr/>
        </p:nvSpPr>
        <p:spPr>
          <a:xfrm>
            <a:off x="5930282" y="2405848"/>
            <a:ext cx="328473" cy="239697"/>
          </a:xfrm>
          <a:prstGeom prst="downArrow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5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E3A3-2475-BFDC-FA5E-632121F6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651"/>
            <a:ext cx="12192000" cy="800100"/>
          </a:xfrm>
        </p:spPr>
        <p:txBody>
          <a:bodyPr>
            <a:normAutofit fontScale="90000"/>
          </a:bodyPr>
          <a:lstStyle/>
          <a:p>
            <a:r>
              <a:rPr lang="en-US" dirty="0"/>
              <a:t>Governance Structure 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EC3E-D808-4489-2856-7B7487E9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" y="1102659"/>
            <a:ext cx="11940988" cy="53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2">
            <a:extLst>
              <a:ext uri="{FF2B5EF4-FFF2-40B4-BE49-F238E27FC236}">
                <a16:creationId xmlns:a16="http://schemas.microsoft.com/office/drawing/2014/main" id="{C6941FF1-1D9E-1C9E-AC72-63BB43A79BE2}"/>
              </a:ext>
            </a:extLst>
          </p:cNvPr>
          <p:cNvSpPr/>
          <p:nvPr/>
        </p:nvSpPr>
        <p:spPr>
          <a:xfrm>
            <a:off x="274931" y="1202927"/>
            <a:ext cx="10700929" cy="48342"/>
          </a:xfrm>
          <a:prstGeom prst="rect">
            <a:avLst/>
          </a:prstGeom>
          <a:solidFill>
            <a:srgbClr val="191919"/>
          </a:solidFill>
        </p:spPr>
        <p:txBody>
          <a:bodyPr/>
          <a:lstStyle/>
          <a:p>
            <a:endParaRPr lang="en-KE" dirty="0"/>
          </a:p>
        </p:txBody>
      </p:sp>
      <p:grpSp>
        <p:nvGrpSpPr>
          <p:cNvPr id="18" name="Group 3">
            <a:extLst>
              <a:ext uri="{FF2B5EF4-FFF2-40B4-BE49-F238E27FC236}">
                <a16:creationId xmlns:a16="http://schemas.microsoft.com/office/drawing/2014/main" id="{3E7E8933-7188-B550-161E-FE6DB2133AD2}"/>
              </a:ext>
            </a:extLst>
          </p:cNvPr>
          <p:cNvGrpSpPr/>
          <p:nvPr/>
        </p:nvGrpSpPr>
        <p:grpSpPr>
          <a:xfrm>
            <a:off x="5042130" y="1889976"/>
            <a:ext cx="5926586" cy="165043"/>
            <a:chOff x="0" y="0"/>
            <a:chExt cx="39721933" cy="1106170"/>
          </a:xfrm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09682B9A-7CA6-256B-3048-1A4594464542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20" name="Group 5">
            <a:extLst>
              <a:ext uri="{FF2B5EF4-FFF2-40B4-BE49-F238E27FC236}">
                <a16:creationId xmlns:a16="http://schemas.microsoft.com/office/drawing/2014/main" id="{55505468-D876-67D5-E746-A4931FF53646}"/>
              </a:ext>
            </a:extLst>
          </p:cNvPr>
          <p:cNvGrpSpPr/>
          <p:nvPr/>
        </p:nvGrpSpPr>
        <p:grpSpPr>
          <a:xfrm>
            <a:off x="5018972" y="2331927"/>
            <a:ext cx="5926586" cy="165043"/>
            <a:chOff x="0" y="0"/>
            <a:chExt cx="39721933" cy="1106170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47D41AA-2D7D-7408-010F-40E48887E274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9BA420D3-EE48-35D8-1761-FE05B7FF2F39}"/>
              </a:ext>
            </a:extLst>
          </p:cNvPr>
          <p:cNvGrpSpPr/>
          <p:nvPr/>
        </p:nvGrpSpPr>
        <p:grpSpPr>
          <a:xfrm>
            <a:off x="5042130" y="2773877"/>
            <a:ext cx="5926586" cy="165043"/>
            <a:chOff x="0" y="0"/>
            <a:chExt cx="39721933" cy="1106170"/>
          </a:xfrm>
        </p:grpSpPr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B63CF6C5-5FE2-2BA8-55F6-528AA6E2E93C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FBB70D61-BE79-0D72-4E32-1B9A9C141865}"/>
              </a:ext>
            </a:extLst>
          </p:cNvPr>
          <p:cNvGrpSpPr/>
          <p:nvPr/>
        </p:nvGrpSpPr>
        <p:grpSpPr>
          <a:xfrm>
            <a:off x="5039831" y="3215827"/>
            <a:ext cx="5926586" cy="165043"/>
            <a:chOff x="0" y="0"/>
            <a:chExt cx="39721933" cy="1106170"/>
          </a:xfrm>
        </p:grpSpPr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1088330D-54FA-39C8-E668-6C4A5285A5E6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7543A54-AB96-2A93-D522-4BDAA873A2D6}"/>
              </a:ext>
            </a:extLst>
          </p:cNvPr>
          <p:cNvGrpSpPr/>
          <p:nvPr/>
        </p:nvGrpSpPr>
        <p:grpSpPr>
          <a:xfrm>
            <a:off x="5049273" y="3657778"/>
            <a:ext cx="5926586" cy="165043"/>
            <a:chOff x="0" y="0"/>
            <a:chExt cx="39721933" cy="1106170"/>
          </a:xfrm>
        </p:grpSpPr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41CC4A69-635C-DCDC-8DBC-F8859008D448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28" name="Group 13">
            <a:extLst>
              <a:ext uri="{FF2B5EF4-FFF2-40B4-BE49-F238E27FC236}">
                <a16:creationId xmlns:a16="http://schemas.microsoft.com/office/drawing/2014/main" id="{44829892-4B8D-3B4B-9768-F2157FA9B859}"/>
              </a:ext>
            </a:extLst>
          </p:cNvPr>
          <p:cNvGrpSpPr/>
          <p:nvPr/>
        </p:nvGrpSpPr>
        <p:grpSpPr>
          <a:xfrm>
            <a:off x="5049273" y="4099729"/>
            <a:ext cx="5926586" cy="165043"/>
            <a:chOff x="0" y="0"/>
            <a:chExt cx="39721933" cy="1106170"/>
          </a:xfrm>
        </p:grpSpPr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9C4D8012-04E8-2F64-2858-C6D4C3D3C68B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sp>
        <p:nvSpPr>
          <p:cNvPr id="30" name="AutoShape 15">
            <a:extLst>
              <a:ext uri="{FF2B5EF4-FFF2-40B4-BE49-F238E27FC236}">
                <a16:creationId xmlns:a16="http://schemas.microsoft.com/office/drawing/2014/main" id="{4CABD090-3444-2656-3A23-A9ED9846AFC1}"/>
              </a:ext>
            </a:extLst>
          </p:cNvPr>
          <p:cNvSpPr/>
          <p:nvPr/>
        </p:nvSpPr>
        <p:spPr>
          <a:xfrm rot="-5400000">
            <a:off x="7142357" y="2849415"/>
            <a:ext cx="4639110" cy="45719"/>
          </a:xfrm>
          <a:prstGeom prst="rect">
            <a:avLst/>
          </a:prstGeom>
          <a:solidFill>
            <a:srgbClr val="191919">
              <a:alpha val="8627"/>
            </a:srgbClr>
          </a:solidFill>
        </p:spPr>
        <p:txBody>
          <a:bodyPr/>
          <a:lstStyle/>
          <a:p>
            <a:endParaRPr lang="en-KE" dirty="0"/>
          </a:p>
        </p:txBody>
      </p:sp>
      <p:sp>
        <p:nvSpPr>
          <p:cNvPr id="31" name="AutoShape 16">
            <a:extLst>
              <a:ext uri="{FF2B5EF4-FFF2-40B4-BE49-F238E27FC236}">
                <a16:creationId xmlns:a16="http://schemas.microsoft.com/office/drawing/2014/main" id="{A67F5600-756A-629A-AE50-E09D0B6CEBF7}"/>
              </a:ext>
            </a:extLst>
          </p:cNvPr>
          <p:cNvSpPr/>
          <p:nvPr/>
        </p:nvSpPr>
        <p:spPr>
          <a:xfrm rot="-5400000">
            <a:off x="5660711" y="2849415"/>
            <a:ext cx="4639110" cy="45719"/>
          </a:xfrm>
          <a:prstGeom prst="rect">
            <a:avLst/>
          </a:prstGeom>
          <a:solidFill>
            <a:srgbClr val="191919">
              <a:alpha val="8627"/>
            </a:srgbClr>
          </a:solidFill>
        </p:spPr>
        <p:txBody>
          <a:bodyPr/>
          <a:lstStyle/>
          <a:p>
            <a:endParaRPr lang="en-KE" dirty="0"/>
          </a:p>
        </p:txBody>
      </p:sp>
      <p:sp>
        <p:nvSpPr>
          <p:cNvPr id="32" name="AutoShape 17">
            <a:extLst>
              <a:ext uri="{FF2B5EF4-FFF2-40B4-BE49-F238E27FC236}">
                <a16:creationId xmlns:a16="http://schemas.microsoft.com/office/drawing/2014/main" id="{D4019AE9-403B-9C07-6DD2-67096B9EB59A}"/>
              </a:ext>
            </a:extLst>
          </p:cNvPr>
          <p:cNvSpPr/>
          <p:nvPr/>
        </p:nvSpPr>
        <p:spPr>
          <a:xfrm rot="-5400000" flipV="1">
            <a:off x="4224783" y="2849415"/>
            <a:ext cx="4639110" cy="45719"/>
          </a:xfrm>
          <a:prstGeom prst="rect">
            <a:avLst/>
          </a:prstGeom>
          <a:solidFill>
            <a:srgbClr val="191919">
              <a:alpha val="8627"/>
            </a:srgbClr>
          </a:solidFill>
        </p:spPr>
        <p:txBody>
          <a:bodyPr/>
          <a:lstStyle/>
          <a:p>
            <a:endParaRPr lang="en-KE" dirty="0"/>
          </a:p>
        </p:txBody>
      </p:sp>
      <p:sp>
        <p:nvSpPr>
          <p:cNvPr id="37" name="AutoShape 18">
            <a:extLst>
              <a:ext uri="{FF2B5EF4-FFF2-40B4-BE49-F238E27FC236}">
                <a16:creationId xmlns:a16="http://schemas.microsoft.com/office/drawing/2014/main" id="{57CEE94F-10AE-3AA4-D5EA-AFFD97249657}"/>
              </a:ext>
            </a:extLst>
          </p:cNvPr>
          <p:cNvSpPr/>
          <p:nvPr/>
        </p:nvSpPr>
        <p:spPr>
          <a:xfrm>
            <a:off x="6510719" y="548757"/>
            <a:ext cx="1481647" cy="671557"/>
          </a:xfrm>
          <a:prstGeom prst="rect">
            <a:avLst/>
          </a:prstGeom>
          <a:solidFill>
            <a:srgbClr val="2C92D5"/>
          </a:solidFill>
        </p:spPr>
        <p:txBody>
          <a:bodyPr/>
          <a:lstStyle/>
          <a:p>
            <a:endParaRPr lang="en-KE" dirty="0"/>
          </a:p>
        </p:txBody>
      </p:sp>
      <p:sp>
        <p:nvSpPr>
          <p:cNvPr id="38" name="AutoShape 19">
            <a:extLst>
              <a:ext uri="{FF2B5EF4-FFF2-40B4-BE49-F238E27FC236}">
                <a16:creationId xmlns:a16="http://schemas.microsoft.com/office/drawing/2014/main" id="{53691E8B-3314-9A75-1C9F-986ACB422F48}"/>
              </a:ext>
            </a:extLst>
          </p:cNvPr>
          <p:cNvSpPr/>
          <p:nvPr/>
        </p:nvSpPr>
        <p:spPr>
          <a:xfrm>
            <a:off x="5018972" y="548757"/>
            <a:ext cx="1481647" cy="671557"/>
          </a:xfrm>
          <a:prstGeom prst="rect">
            <a:avLst/>
          </a:prstGeom>
          <a:solidFill>
            <a:srgbClr val="03989E"/>
          </a:solidFill>
        </p:spPr>
        <p:txBody>
          <a:bodyPr/>
          <a:lstStyle/>
          <a:p>
            <a:endParaRPr lang="en-KE" dirty="0"/>
          </a:p>
        </p:txBody>
      </p:sp>
      <p:sp>
        <p:nvSpPr>
          <p:cNvPr id="39" name="AutoShape 20">
            <a:extLst>
              <a:ext uri="{FF2B5EF4-FFF2-40B4-BE49-F238E27FC236}">
                <a16:creationId xmlns:a16="http://schemas.microsoft.com/office/drawing/2014/main" id="{D568A9D2-2863-3467-7303-F7CAC57780CD}"/>
              </a:ext>
            </a:extLst>
          </p:cNvPr>
          <p:cNvSpPr/>
          <p:nvPr/>
        </p:nvSpPr>
        <p:spPr>
          <a:xfrm>
            <a:off x="8002465" y="548757"/>
            <a:ext cx="1481647" cy="671557"/>
          </a:xfrm>
          <a:prstGeom prst="rect">
            <a:avLst/>
          </a:prstGeom>
          <a:solidFill>
            <a:srgbClr val="03989E"/>
          </a:solidFill>
        </p:spPr>
        <p:txBody>
          <a:bodyPr/>
          <a:lstStyle/>
          <a:p>
            <a:endParaRPr lang="en-KE" dirty="0"/>
          </a:p>
        </p:txBody>
      </p:sp>
      <p:sp>
        <p:nvSpPr>
          <p:cNvPr id="40" name="AutoShape 21">
            <a:extLst>
              <a:ext uri="{FF2B5EF4-FFF2-40B4-BE49-F238E27FC236}">
                <a16:creationId xmlns:a16="http://schemas.microsoft.com/office/drawing/2014/main" id="{4A202F38-FD80-85C5-9BFE-703E2D84E0DC}"/>
              </a:ext>
            </a:extLst>
          </p:cNvPr>
          <p:cNvSpPr/>
          <p:nvPr/>
        </p:nvSpPr>
        <p:spPr>
          <a:xfrm>
            <a:off x="9494212" y="548757"/>
            <a:ext cx="1481647" cy="671557"/>
          </a:xfrm>
          <a:prstGeom prst="rect">
            <a:avLst/>
          </a:prstGeom>
          <a:solidFill>
            <a:srgbClr val="2C92D5"/>
          </a:solidFill>
        </p:spPr>
        <p:txBody>
          <a:bodyPr/>
          <a:lstStyle/>
          <a:p>
            <a:endParaRPr lang="en-KE" dirty="0"/>
          </a:p>
        </p:txBody>
      </p:sp>
      <p:grpSp>
        <p:nvGrpSpPr>
          <p:cNvPr id="41" name="Group 22">
            <a:extLst>
              <a:ext uri="{FF2B5EF4-FFF2-40B4-BE49-F238E27FC236}">
                <a16:creationId xmlns:a16="http://schemas.microsoft.com/office/drawing/2014/main" id="{94C67AE0-244F-38F3-60F6-FC28C268FC03}"/>
              </a:ext>
            </a:extLst>
          </p:cNvPr>
          <p:cNvGrpSpPr/>
          <p:nvPr/>
        </p:nvGrpSpPr>
        <p:grpSpPr>
          <a:xfrm>
            <a:off x="5039831" y="1448026"/>
            <a:ext cx="5926586" cy="165043"/>
            <a:chOff x="0" y="0"/>
            <a:chExt cx="39721933" cy="1106170"/>
          </a:xfrm>
        </p:grpSpPr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6C7F0750-370F-901D-8A6A-4DD5F4C5A045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43" name="Group 24">
            <a:extLst>
              <a:ext uri="{FF2B5EF4-FFF2-40B4-BE49-F238E27FC236}">
                <a16:creationId xmlns:a16="http://schemas.microsoft.com/office/drawing/2014/main" id="{CA338BBB-1ADD-4CE9-8E43-3DFF389EABDC}"/>
              </a:ext>
            </a:extLst>
          </p:cNvPr>
          <p:cNvGrpSpPr/>
          <p:nvPr/>
        </p:nvGrpSpPr>
        <p:grpSpPr>
          <a:xfrm>
            <a:off x="5042130" y="1448026"/>
            <a:ext cx="1902134" cy="186402"/>
            <a:chOff x="0" y="0"/>
            <a:chExt cx="12228536" cy="476360"/>
          </a:xfrm>
          <a:solidFill>
            <a:srgbClr val="00B050"/>
          </a:solidFill>
        </p:grpSpPr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7B2D9776-C081-0724-BBBC-B88FE2ECBA02}"/>
                </a:ext>
              </a:extLst>
            </p:cNvPr>
            <p:cNvSpPr/>
            <p:nvPr/>
          </p:nvSpPr>
          <p:spPr>
            <a:xfrm>
              <a:off x="0" y="0"/>
              <a:ext cx="12229806" cy="476360"/>
            </a:xfrm>
            <a:custGeom>
              <a:avLst/>
              <a:gdLst/>
              <a:ahLst/>
              <a:cxnLst/>
              <a:rect l="l" t="t" r="r" b="b"/>
              <a:pathLst>
                <a:path w="12229806" h="476360">
                  <a:moveTo>
                    <a:pt x="11676086" y="476360"/>
                  </a:moveTo>
                  <a:lnTo>
                    <a:pt x="553720" y="476360"/>
                  </a:lnTo>
                  <a:cubicBezTo>
                    <a:pt x="247650" y="476360"/>
                    <a:pt x="0" y="369623"/>
                    <a:pt x="0" y="238396"/>
                  </a:cubicBezTo>
                  <a:cubicBezTo>
                    <a:pt x="0" y="106622"/>
                    <a:pt x="247650" y="0"/>
                    <a:pt x="553720" y="0"/>
                  </a:cubicBezTo>
                  <a:lnTo>
                    <a:pt x="11676086" y="0"/>
                  </a:lnTo>
                  <a:cubicBezTo>
                    <a:pt x="11982155" y="0"/>
                    <a:pt x="12229805" y="106622"/>
                    <a:pt x="12229805" y="238396"/>
                  </a:cubicBezTo>
                  <a:cubicBezTo>
                    <a:pt x="12228536" y="369623"/>
                    <a:pt x="11980886" y="476360"/>
                    <a:pt x="11676086" y="47636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KE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9" name="Group 30">
            <a:extLst>
              <a:ext uri="{FF2B5EF4-FFF2-40B4-BE49-F238E27FC236}">
                <a16:creationId xmlns:a16="http://schemas.microsoft.com/office/drawing/2014/main" id="{08BE2CC7-876A-D06D-75CE-2AFE1FBE8C0E}"/>
              </a:ext>
            </a:extLst>
          </p:cNvPr>
          <p:cNvGrpSpPr/>
          <p:nvPr/>
        </p:nvGrpSpPr>
        <p:grpSpPr>
          <a:xfrm>
            <a:off x="6502613" y="2325576"/>
            <a:ext cx="594787" cy="165043"/>
            <a:chOff x="0" y="0"/>
            <a:chExt cx="6147936" cy="646466"/>
          </a:xfrm>
        </p:grpSpPr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E1DE6CB9-A4CC-45E5-7353-19153EC4537A}"/>
                </a:ext>
              </a:extLst>
            </p:cNvPr>
            <p:cNvSpPr/>
            <p:nvPr/>
          </p:nvSpPr>
          <p:spPr>
            <a:xfrm>
              <a:off x="0" y="0"/>
              <a:ext cx="6149206" cy="646466"/>
            </a:xfrm>
            <a:custGeom>
              <a:avLst/>
              <a:gdLst/>
              <a:ahLst/>
              <a:cxnLst/>
              <a:rect l="l" t="t" r="r" b="b"/>
              <a:pathLst>
                <a:path w="6149206" h="646466">
                  <a:moveTo>
                    <a:pt x="5595486" y="646466"/>
                  </a:moveTo>
                  <a:lnTo>
                    <a:pt x="553720" y="646466"/>
                  </a:lnTo>
                  <a:cubicBezTo>
                    <a:pt x="247650" y="646466"/>
                    <a:pt x="0" y="501670"/>
                    <a:pt x="0" y="323562"/>
                  </a:cubicBezTo>
                  <a:cubicBezTo>
                    <a:pt x="0" y="144712"/>
                    <a:pt x="247650" y="0"/>
                    <a:pt x="553720" y="0"/>
                  </a:cubicBezTo>
                  <a:lnTo>
                    <a:pt x="5595486" y="0"/>
                  </a:lnTo>
                  <a:cubicBezTo>
                    <a:pt x="5901556" y="0"/>
                    <a:pt x="6149206" y="144712"/>
                    <a:pt x="6149206" y="323562"/>
                  </a:cubicBezTo>
                  <a:cubicBezTo>
                    <a:pt x="6147936" y="501670"/>
                    <a:pt x="5900286" y="646466"/>
                    <a:pt x="5595486" y="646466"/>
                  </a:cubicBezTo>
                  <a:close/>
                </a:path>
              </a:pathLst>
            </a:custGeom>
            <a:solidFill>
              <a:srgbClr val="00B050"/>
            </a:solidFill>
          </p:spPr>
          <p:txBody>
            <a:bodyPr/>
            <a:lstStyle/>
            <a:p>
              <a:endParaRPr lang="en-KE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1" name="Group 32">
            <a:extLst>
              <a:ext uri="{FF2B5EF4-FFF2-40B4-BE49-F238E27FC236}">
                <a16:creationId xmlns:a16="http://schemas.microsoft.com/office/drawing/2014/main" id="{23DE9B37-6D4F-FA89-C10C-C88BA984635C}"/>
              </a:ext>
            </a:extLst>
          </p:cNvPr>
          <p:cNvGrpSpPr/>
          <p:nvPr/>
        </p:nvGrpSpPr>
        <p:grpSpPr>
          <a:xfrm>
            <a:off x="7097647" y="2767525"/>
            <a:ext cx="862127" cy="194949"/>
            <a:chOff x="0" y="0"/>
            <a:chExt cx="5913982" cy="1106170"/>
          </a:xfrm>
          <a:solidFill>
            <a:srgbClr val="00B050"/>
          </a:solidFill>
        </p:grpSpPr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A5040696-602A-1110-CCAF-C5D5DCAEA6BE}"/>
                </a:ext>
              </a:extLst>
            </p:cNvPr>
            <p:cNvSpPr/>
            <p:nvPr/>
          </p:nvSpPr>
          <p:spPr>
            <a:xfrm>
              <a:off x="0" y="0"/>
              <a:ext cx="5915252" cy="1106170"/>
            </a:xfrm>
            <a:custGeom>
              <a:avLst/>
              <a:gdLst/>
              <a:ahLst/>
              <a:cxnLst/>
              <a:rect l="l" t="t" r="r" b="b"/>
              <a:pathLst>
                <a:path w="5915252" h="1106170">
                  <a:moveTo>
                    <a:pt x="536153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5361532" y="0"/>
                  </a:lnTo>
                  <a:cubicBezTo>
                    <a:pt x="5667602" y="0"/>
                    <a:pt x="5915252" y="247650"/>
                    <a:pt x="5915252" y="553720"/>
                  </a:cubicBezTo>
                  <a:cubicBezTo>
                    <a:pt x="5913982" y="858520"/>
                    <a:pt x="5666332" y="1106170"/>
                    <a:pt x="5361532" y="110617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55" name="Group 36">
            <a:extLst>
              <a:ext uri="{FF2B5EF4-FFF2-40B4-BE49-F238E27FC236}">
                <a16:creationId xmlns:a16="http://schemas.microsoft.com/office/drawing/2014/main" id="{752972B5-4BBF-374A-401B-CE8B9EF7648F}"/>
              </a:ext>
            </a:extLst>
          </p:cNvPr>
          <p:cNvGrpSpPr/>
          <p:nvPr/>
        </p:nvGrpSpPr>
        <p:grpSpPr>
          <a:xfrm>
            <a:off x="5062322" y="1883626"/>
            <a:ext cx="1902332" cy="177744"/>
            <a:chOff x="0" y="0"/>
            <a:chExt cx="14451569" cy="675774"/>
          </a:xfrm>
          <a:solidFill>
            <a:srgbClr val="00B050"/>
          </a:solidFill>
        </p:grpSpPr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C1C0A2B6-C7AB-E64D-E0E7-012D6C1CF0DE}"/>
                </a:ext>
              </a:extLst>
            </p:cNvPr>
            <p:cNvSpPr/>
            <p:nvPr/>
          </p:nvSpPr>
          <p:spPr>
            <a:xfrm>
              <a:off x="0" y="0"/>
              <a:ext cx="14452839" cy="675774"/>
            </a:xfrm>
            <a:custGeom>
              <a:avLst/>
              <a:gdLst/>
              <a:ahLst/>
              <a:cxnLst/>
              <a:rect l="l" t="t" r="r" b="b"/>
              <a:pathLst>
                <a:path w="14452839" h="675774">
                  <a:moveTo>
                    <a:pt x="13899119" y="675774"/>
                  </a:moveTo>
                  <a:lnTo>
                    <a:pt x="553720" y="675774"/>
                  </a:lnTo>
                  <a:cubicBezTo>
                    <a:pt x="247650" y="675774"/>
                    <a:pt x="0" y="524420"/>
                    <a:pt x="0" y="338235"/>
                  </a:cubicBezTo>
                  <a:cubicBezTo>
                    <a:pt x="0" y="151275"/>
                    <a:pt x="247650" y="0"/>
                    <a:pt x="553720" y="0"/>
                  </a:cubicBezTo>
                  <a:lnTo>
                    <a:pt x="13899119" y="0"/>
                  </a:lnTo>
                  <a:cubicBezTo>
                    <a:pt x="14205189" y="0"/>
                    <a:pt x="14452839" y="151275"/>
                    <a:pt x="14452839" y="338235"/>
                  </a:cubicBezTo>
                  <a:cubicBezTo>
                    <a:pt x="14451569" y="524420"/>
                    <a:pt x="14203919" y="675774"/>
                    <a:pt x="13899119" y="675774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KE" dirty="0"/>
            </a:p>
          </p:txBody>
        </p:sp>
      </p:grpSp>
      <p:sp>
        <p:nvSpPr>
          <p:cNvPr id="59" name="TextBox 40">
            <a:extLst>
              <a:ext uri="{FF2B5EF4-FFF2-40B4-BE49-F238E27FC236}">
                <a16:creationId xmlns:a16="http://schemas.microsoft.com/office/drawing/2014/main" id="{DA6B9448-0EC4-498D-733E-9E887AD5B54D}"/>
              </a:ext>
            </a:extLst>
          </p:cNvPr>
          <p:cNvSpPr txBox="1"/>
          <p:nvPr/>
        </p:nvSpPr>
        <p:spPr>
          <a:xfrm>
            <a:off x="5151894" y="748118"/>
            <a:ext cx="1114484" cy="22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6"/>
              </a:lnSpc>
              <a:spcBef>
                <a:spcPct val="0"/>
              </a:spcBef>
            </a:pPr>
            <a:r>
              <a:rPr lang="en-US" sz="1400" spc="54" dirty="0">
                <a:solidFill>
                  <a:srgbClr val="FFFFFF"/>
                </a:solidFill>
                <a:latin typeface="Poppins Bold"/>
              </a:rPr>
              <a:t>September</a:t>
            </a:r>
          </a:p>
        </p:txBody>
      </p:sp>
      <p:sp>
        <p:nvSpPr>
          <p:cNvPr id="60" name="TextBox 41">
            <a:extLst>
              <a:ext uri="{FF2B5EF4-FFF2-40B4-BE49-F238E27FC236}">
                <a16:creationId xmlns:a16="http://schemas.microsoft.com/office/drawing/2014/main" id="{195743E7-5D7A-2CF7-C2C7-AC0F9C3CAC2E}"/>
              </a:ext>
            </a:extLst>
          </p:cNvPr>
          <p:cNvSpPr txBox="1"/>
          <p:nvPr/>
        </p:nvSpPr>
        <p:spPr>
          <a:xfrm>
            <a:off x="6777472" y="743440"/>
            <a:ext cx="988542" cy="22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6"/>
              </a:lnSpc>
              <a:spcBef>
                <a:spcPct val="0"/>
              </a:spcBef>
            </a:pPr>
            <a:r>
              <a:rPr lang="en-US" sz="1400" spc="54" dirty="0">
                <a:solidFill>
                  <a:srgbClr val="FFFFFF"/>
                </a:solidFill>
                <a:latin typeface="Poppins Bold"/>
              </a:rPr>
              <a:t>October</a:t>
            </a:r>
          </a:p>
        </p:txBody>
      </p:sp>
      <p:sp>
        <p:nvSpPr>
          <p:cNvPr id="61" name="TextBox 42">
            <a:extLst>
              <a:ext uri="{FF2B5EF4-FFF2-40B4-BE49-F238E27FC236}">
                <a16:creationId xmlns:a16="http://schemas.microsoft.com/office/drawing/2014/main" id="{AC205FEC-B50F-3060-2C46-0ED271B08CCB}"/>
              </a:ext>
            </a:extLst>
          </p:cNvPr>
          <p:cNvSpPr txBox="1"/>
          <p:nvPr/>
        </p:nvSpPr>
        <p:spPr>
          <a:xfrm>
            <a:off x="8232758" y="748118"/>
            <a:ext cx="1092452" cy="22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6"/>
              </a:lnSpc>
              <a:spcBef>
                <a:spcPct val="0"/>
              </a:spcBef>
            </a:pPr>
            <a:r>
              <a:rPr lang="en-US" sz="1400" spc="54" dirty="0">
                <a:solidFill>
                  <a:srgbClr val="FFFFFF"/>
                </a:solidFill>
                <a:latin typeface="Poppins Bold"/>
              </a:rPr>
              <a:t>November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153CD19E-2A9D-3F6B-2873-B219C71D04B6}"/>
              </a:ext>
            </a:extLst>
          </p:cNvPr>
          <p:cNvSpPr txBox="1"/>
          <p:nvPr/>
        </p:nvSpPr>
        <p:spPr>
          <a:xfrm>
            <a:off x="9740765" y="748118"/>
            <a:ext cx="1061279" cy="22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6"/>
              </a:lnSpc>
              <a:spcBef>
                <a:spcPct val="0"/>
              </a:spcBef>
            </a:pPr>
            <a:r>
              <a:rPr lang="en-US" sz="1400" spc="54" dirty="0">
                <a:solidFill>
                  <a:srgbClr val="FFFFFF"/>
                </a:solidFill>
                <a:latin typeface="Poppins Bold"/>
              </a:rPr>
              <a:t>December</a:t>
            </a:r>
          </a:p>
        </p:txBody>
      </p:sp>
      <p:sp>
        <p:nvSpPr>
          <p:cNvPr id="63" name="TextBox 44">
            <a:extLst>
              <a:ext uri="{FF2B5EF4-FFF2-40B4-BE49-F238E27FC236}">
                <a16:creationId xmlns:a16="http://schemas.microsoft.com/office/drawing/2014/main" id="{A6799160-8561-9EEF-4E29-479F085BB987}"/>
              </a:ext>
            </a:extLst>
          </p:cNvPr>
          <p:cNvSpPr txBox="1"/>
          <p:nvPr/>
        </p:nvSpPr>
        <p:spPr>
          <a:xfrm>
            <a:off x="274931" y="782335"/>
            <a:ext cx="3336475" cy="23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91"/>
              </a:lnSpc>
              <a:spcBef>
                <a:spcPct val="0"/>
              </a:spcBef>
            </a:pPr>
            <a:r>
              <a:rPr lang="en-US" sz="1466" spc="57" dirty="0">
                <a:solidFill>
                  <a:srgbClr val="191919"/>
                </a:solidFill>
                <a:latin typeface="Poppins Bold"/>
              </a:rPr>
              <a:t>Q4 ACTIVITIES</a:t>
            </a:r>
          </a:p>
        </p:txBody>
      </p:sp>
      <p:sp>
        <p:nvSpPr>
          <p:cNvPr id="64" name="TextBox 45">
            <a:extLst>
              <a:ext uri="{FF2B5EF4-FFF2-40B4-BE49-F238E27FC236}">
                <a16:creationId xmlns:a16="http://schemas.microsoft.com/office/drawing/2014/main" id="{7E3F3B5C-D19F-9FF3-D502-F350D419236C}"/>
              </a:ext>
            </a:extLst>
          </p:cNvPr>
          <p:cNvSpPr txBox="1"/>
          <p:nvPr/>
        </p:nvSpPr>
        <p:spPr>
          <a:xfrm>
            <a:off x="313148" y="1452821"/>
            <a:ext cx="3336475" cy="192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00B050"/>
                </a:solidFill>
                <a:latin typeface="Poppins"/>
              </a:rPr>
              <a:t>1. Contracting ( TTL &amp; ThistaWorks ) </a:t>
            </a:r>
          </a:p>
        </p:txBody>
      </p:sp>
      <p:sp>
        <p:nvSpPr>
          <p:cNvPr id="65" name="TextBox 46">
            <a:extLst>
              <a:ext uri="{FF2B5EF4-FFF2-40B4-BE49-F238E27FC236}">
                <a16:creationId xmlns:a16="http://schemas.microsoft.com/office/drawing/2014/main" id="{8703F57F-7077-7B90-BB97-1E81B3824EE2}"/>
              </a:ext>
            </a:extLst>
          </p:cNvPr>
          <p:cNvSpPr txBox="1"/>
          <p:nvPr/>
        </p:nvSpPr>
        <p:spPr>
          <a:xfrm>
            <a:off x="289921" y="1854053"/>
            <a:ext cx="3336475" cy="192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00B050"/>
                </a:solidFill>
                <a:latin typeface="Poppins"/>
              </a:rPr>
              <a:t>2. Proof of Concept Environment Setup </a:t>
            </a:r>
          </a:p>
        </p:txBody>
      </p:sp>
      <p:sp>
        <p:nvSpPr>
          <p:cNvPr id="66" name="TextBox 47">
            <a:extLst>
              <a:ext uri="{FF2B5EF4-FFF2-40B4-BE49-F238E27FC236}">
                <a16:creationId xmlns:a16="http://schemas.microsoft.com/office/drawing/2014/main" id="{5309B32A-1C2C-3141-8985-CAB0C4F90D6F}"/>
              </a:ext>
            </a:extLst>
          </p:cNvPr>
          <p:cNvSpPr txBox="1"/>
          <p:nvPr/>
        </p:nvSpPr>
        <p:spPr>
          <a:xfrm>
            <a:off x="289921" y="2306075"/>
            <a:ext cx="4021965" cy="192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00B050"/>
                </a:solidFill>
                <a:latin typeface="Poppins"/>
              </a:rPr>
              <a:t>3. Governance Setup ( Project &amp; Technical Teams ) </a:t>
            </a:r>
          </a:p>
        </p:txBody>
      </p:sp>
      <p:sp>
        <p:nvSpPr>
          <p:cNvPr id="67" name="TextBox 48">
            <a:extLst>
              <a:ext uri="{FF2B5EF4-FFF2-40B4-BE49-F238E27FC236}">
                <a16:creationId xmlns:a16="http://schemas.microsoft.com/office/drawing/2014/main" id="{8D1C4AC7-FF5B-DC35-0EF5-6E4B1641CD8D}"/>
              </a:ext>
            </a:extLst>
          </p:cNvPr>
          <p:cNvSpPr txBox="1"/>
          <p:nvPr/>
        </p:nvSpPr>
        <p:spPr>
          <a:xfrm>
            <a:off x="274931" y="2758097"/>
            <a:ext cx="4556925" cy="192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00B050"/>
                </a:solidFill>
                <a:latin typeface="Poppins"/>
              </a:rPr>
              <a:t>4. Mojaloop Technical Training(TTL-Thistaworks-AN-BOSS) </a:t>
            </a:r>
          </a:p>
        </p:txBody>
      </p:sp>
      <p:sp>
        <p:nvSpPr>
          <p:cNvPr id="68" name="TextBox 49">
            <a:extLst>
              <a:ext uri="{FF2B5EF4-FFF2-40B4-BE49-F238E27FC236}">
                <a16:creationId xmlns:a16="http://schemas.microsoft.com/office/drawing/2014/main" id="{B2C00D66-74CC-2112-C881-CA8D41FE102F}"/>
              </a:ext>
            </a:extLst>
          </p:cNvPr>
          <p:cNvSpPr txBox="1"/>
          <p:nvPr/>
        </p:nvSpPr>
        <p:spPr>
          <a:xfrm>
            <a:off x="288341" y="3636964"/>
            <a:ext cx="4664547" cy="192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191919"/>
                </a:solidFill>
                <a:latin typeface="Poppins"/>
              </a:rPr>
              <a:t>6</a:t>
            </a:r>
            <a:r>
              <a:rPr lang="en-US" sz="1066" spc="53" dirty="0">
                <a:solidFill>
                  <a:srgbClr val="191919"/>
                </a:solidFill>
                <a:latin typeface="Poppins"/>
              </a:rPr>
              <a:t>. L1P Training ( TTL-Thistaworks-AN-BOSSHQ-AN-Glenbrook  )  </a:t>
            </a:r>
          </a:p>
        </p:txBody>
      </p:sp>
      <p:sp>
        <p:nvSpPr>
          <p:cNvPr id="69" name="TextBox 50">
            <a:extLst>
              <a:ext uri="{FF2B5EF4-FFF2-40B4-BE49-F238E27FC236}">
                <a16:creationId xmlns:a16="http://schemas.microsoft.com/office/drawing/2014/main" id="{43B661FC-58BB-7EB5-DB19-F734C61287E3}"/>
              </a:ext>
            </a:extLst>
          </p:cNvPr>
          <p:cNvSpPr txBox="1"/>
          <p:nvPr/>
        </p:nvSpPr>
        <p:spPr>
          <a:xfrm>
            <a:off x="295256" y="4061041"/>
            <a:ext cx="4170682" cy="192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191919"/>
                </a:solidFill>
                <a:latin typeface="Poppins"/>
              </a:rPr>
              <a:t>7. </a:t>
            </a:r>
            <a:r>
              <a:rPr lang="en-US" sz="1066" spc="53" dirty="0">
                <a:solidFill>
                  <a:srgbClr val="191919"/>
                </a:solidFill>
                <a:latin typeface="Poppins"/>
              </a:rPr>
              <a:t>Onboarding Digital Financial Services Providers (x3)</a:t>
            </a:r>
          </a:p>
        </p:txBody>
      </p:sp>
      <p:sp>
        <p:nvSpPr>
          <p:cNvPr id="73" name="TextBox 44">
            <a:extLst>
              <a:ext uri="{FF2B5EF4-FFF2-40B4-BE49-F238E27FC236}">
                <a16:creationId xmlns:a16="http://schemas.microsoft.com/office/drawing/2014/main" id="{1A78A358-B475-056C-219A-46B4BEC3C866}"/>
              </a:ext>
            </a:extLst>
          </p:cNvPr>
          <p:cNvSpPr txBox="1"/>
          <p:nvPr/>
        </p:nvSpPr>
        <p:spPr>
          <a:xfrm>
            <a:off x="136933" y="5471568"/>
            <a:ext cx="3336475" cy="23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91"/>
              </a:lnSpc>
              <a:spcBef>
                <a:spcPct val="0"/>
              </a:spcBef>
            </a:pPr>
            <a:r>
              <a:rPr lang="en-US" sz="1466" spc="57" dirty="0">
                <a:solidFill>
                  <a:srgbClr val="191919"/>
                </a:solidFill>
                <a:latin typeface="Poppins Bold"/>
              </a:rPr>
              <a:t>October Week 3-4 Activities</a:t>
            </a:r>
          </a:p>
        </p:txBody>
      </p:sp>
      <p:sp>
        <p:nvSpPr>
          <p:cNvPr id="74" name="TextBox 44">
            <a:extLst>
              <a:ext uri="{FF2B5EF4-FFF2-40B4-BE49-F238E27FC236}">
                <a16:creationId xmlns:a16="http://schemas.microsoft.com/office/drawing/2014/main" id="{C7789A8E-E96A-B206-1BF0-9E77845B5027}"/>
              </a:ext>
            </a:extLst>
          </p:cNvPr>
          <p:cNvSpPr txBox="1"/>
          <p:nvPr/>
        </p:nvSpPr>
        <p:spPr>
          <a:xfrm>
            <a:off x="6593467" y="5441028"/>
            <a:ext cx="5059366" cy="235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91"/>
              </a:lnSpc>
              <a:spcBef>
                <a:spcPct val="0"/>
              </a:spcBef>
            </a:pPr>
            <a:r>
              <a:rPr lang="en-US" sz="1466" spc="57" dirty="0">
                <a:solidFill>
                  <a:srgbClr val="191919"/>
                </a:solidFill>
                <a:latin typeface="Poppins Bold"/>
              </a:rPr>
              <a:t>November -  December Week 1 Activities </a:t>
            </a:r>
          </a:p>
        </p:txBody>
      </p:sp>
      <p:sp>
        <p:nvSpPr>
          <p:cNvPr id="75" name="TextBox 48">
            <a:extLst>
              <a:ext uri="{FF2B5EF4-FFF2-40B4-BE49-F238E27FC236}">
                <a16:creationId xmlns:a16="http://schemas.microsoft.com/office/drawing/2014/main" id="{574C1DB8-A401-A6DA-6DB7-AD7831D7C375}"/>
              </a:ext>
            </a:extLst>
          </p:cNvPr>
          <p:cNvSpPr txBox="1"/>
          <p:nvPr/>
        </p:nvSpPr>
        <p:spPr>
          <a:xfrm>
            <a:off x="274931" y="3158713"/>
            <a:ext cx="4677957" cy="397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00B050"/>
                </a:solidFill>
                <a:latin typeface="Poppins"/>
              </a:rPr>
              <a:t>5. Onboarding API Technical Training (TTL-Thistaworks-AN-BOSSHQ) </a:t>
            </a:r>
          </a:p>
        </p:txBody>
      </p:sp>
      <p:grpSp>
        <p:nvGrpSpPr>
          <p:cNvPr id="76" name="Group 32">
            <a:extLst>
              <a:ext uri="{FF2B5EF4-FFF2-40B4-BE49-F238E27FC236}">
                <a16:creationId xmlns:a16="http://schemas.microsoft.com/office/drawing/2014/main" id="{544C2F92-7D69-AC29-42A9-A348BC8B2E76}"/>
              </a:ext>
            </a:extLst>
          </p:cNvPr>
          <p:cNvGrpSpPr/>
          <p:nvPr/>
        </p:nvGrpSpPr>
        <p:grpSpPr>
          <a:xfrm>
            <a:off x="7150533" y="3170335"/>
            <a:ext cx="822101" cy="194949"/>
            <a:chOff x="0" y="0"/>
            <a:chExt cx="5913982" cy="1106170"/>
          </a:xfrm>
          <a:solidFill>
            <a:srgbClr val="00B050"/>
          </a:solidFill>
        </p:grpSpPr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F621BBFC-60FD-7EFF-F19D-2384C217A98C}"/>
                </a:ext>
              </a:extLst>
            </p:cNvPr>
            <p:cNvSpPr/>
            <p:nvPr/>
          </p:nvSpPr>
          <p:spPr>
            <a:xfrm>
              <a:off x="0" y="0"/>
              <a:ext cx="5915252" cy="1106170"/>
            </a:xfrm>
            <a:custGeom>
              <a:avLst/>
              <a:gdLst/>
              <a:ahLst/>
              <a:cxnLst/>
              <a:rect l="l" t="t" r="r" b="b"/>
              <a:pathLst>
                <a:path w="5915252" h="1106170">
                  <a:moveTo>
                    <a:pt x="536153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5361532" y="0"/>
                  </a:lnTo>
                  <a:cubicBezTo>
                    <a:pt x="5667602" y="0"/>
                    <a:pt x="5915252" y="247650"/>
                    <a:pt x="5915252" y="553720"/>
                  </a:cubicBezTo>
                  <a:cubicBezTo>
                    <a:pt x="5913982" y="858520"/>
                    <a:pt x="5666332" y="1106170"/>
                    <a:pt x="5361532" y="110617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78" name="Group 32">
            <a:extLst>
              <a:ext uri="{FF2B5EF4-FFF2-40B4-BE49-F238E27FC236}">
                <a16:creationId xmlns:a16="http://schemas.microsoft.com/office/drawing/2014/main" id="{FF7688B2-0D05-3F3F-FFEB-31E845F6C366}"/>
              </a:ext>
            </a:extLst>
          </p:cNvPr>
          <p:cNvGrpSpPr/>
          <p:nvPr/>
        </p:nvGrpSpPr>
        <p:grpSpPr>
          <a:xfrm>
            <a:off x="7942848" y="3654208"/>
            <a:ext cx="538697" cy="194949"/>
            <a:chOff x="0" y="0"/>
            <a:chExt cx="5913982" cy="1106170"/>
          </a:xfrm>
          <a:solidFill>
            <a:srgbClr val="FFC000"/>
          </a:solidFill>
        </p:grpSpPr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3DC7093B-5BDD-D60A-7029-B0B7719CCF6E}"/>
                </a:ext>
              </a:extLst>
            </p:cNvPr>
            <p:cNvSpPr/>
            <p:nvPr/>
          </p:nvSpPr>
          <p:spPr>
            <a:xfrm>
              <a:off x="0" y="0"/>
              <a:ext cx="5915252" cy="1106170"/>
            </a:xfrm>
            <a:custGeom>
              <a:avLst/>
              <a:gdLst/>
              <a:ahLst/>
              <a:cxnLst/>
              <a:rect l="l" t="t" r="r" b="b"/>
              <a:pathLst>
                <a:path w="5915252" h="1106170">
                  <a:moveTo>
                    <a:pt x="536153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5361532" y="0"/>
                  </a:lnTo>
                  <a:cubicBezTo>
                    <a:pt x="5667602" y="0"/>
                    <a:pt x="5915252" y="247650"/>
                    <a:pt x="5915252" y="553720"/>
                  </a:cubicBezTo>
                  <a:cubicBezTo>
                    <a:pt x="5913982" y="858520"/>
                    <a:pt x="5666332" y="1106170"/>
                    <a:pt x="5361532" y="110617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80" name="Group 32">
            <a:extLst>
              <a:ext uri="{FF2B5EF4-FFF2-40B4-BE49-F238E27FC236}">
                <a16:creationId xmlns:a16="http://schemas.microsoft.com/office/drawing/2014/main" id="{0D538DC1-BA63-C6D7-96EE-8B0133DB234F}"/>
              </a:ext>
            </a:extLst>
          </p:cNvPr>
          <p:cNvGrpSpPr/>
          <p:nvPr/>
        </p:nvGrpSpPr>
        <p:grpSpPr>
          <a:xfrm>
            <a:off x="7825899" y="4122495"/>
            <a:ext cx="769647" cy="165280"/>
            <a:chOff x="0" y="0"/>
            <a:chExt cx="5913982" cy="1106170"/>
          </a:xfrm>
          <a:solidFill>
            <a:srgbClr val="FFC000"/>
          </a:solidFill>
        </p:grpSpPr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C00CEEDC-F78F-ACBE-3FAA-9BDDE6E0183E}"/>
                </a:ext>
              </a:extLst>
            </p:cNvPr>
            <p:cNvSpPr/>
            <p:nvPr/>
          </p:nvSpPr>
          <p:spPr>
            <a:xfrm>
              <a:off x="0" y="0"/>
              <a:ext cx="5915252" cy="1106170"/>
            </a:xfrm>
            <a:custGeom>
              <a:avLst/>
              <a:gdLst/>
              <a:ahLst/>
              <a:cxnLst/>
              <a:rect l="l" t="t" r="r" b="b"/>
              <a:pathLst>
                <a:path w="5915252" h="1106170">
                  <a:moveTo>
                    <a:pt x="536153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5361532" y="0"/>
                  </a:lnTo>
                  <a:cubicBezTo>
                    <a:pt x="5667602" y="0"/>
                    <a:pt x="5915252" y="247650"/>
                    <a:pt x="5915252" y="553720"/>
                  </a:cubicBezTo>
                  <a:cubicBezTo>
                    <a:pt x="5913982" y="858520"/>
                    <a:pt x="5666332" y="1106170"/>
                    <a:pt x="5361532" y="110617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KE" dirty="0"/>
            </a:p>
          </p:txBody>
        </p:sp>
      </p:grpSp>
      <p:sp>
        <p:nvSpPr>
          <p:cNvPr id="82" name="TextBox 50">
            <a:extLst>
              <a:ext uri="{FF2B5EF4-FFF2-40B4-BE49-F238E27FC236}">
                <a16:creationId xmlns:a16="http://schemas.microsoft.com/office/drawing/2014/main" id="{C53CF9C6-00E8-BE5A-8A40-FD7369C08D53}"/>
              </a:ext>
            </a:extLst>
          </p:cNvPr>
          <p:cNvSpPr txBox="1"/>
          <p:nvPr/>
        </p:nvSpPr>
        <p:spPr>
          <a:xfrm>
            <a:off x="315895" y="4439841"/>
            <a:ext cx="4170682" cy="192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191919"/>
                </a:solidFill>
                <a:latin typeface="Poppins"/>
              </a:rPr>
              <a:t>8. </a:t>
            </a:r>
            <a:r>
              <a:rPr lang="en-US" sz="1066" spc="53" dirty="0">
                <a:solidFill>
                  <a:srgbClr val="191919"/>
                </a:solidFill>
                <a:latin typeface="Poppins"/>
              </a:rPr>
              <a:t>Operational E2E Testing </a:t>
            </a:r>
          </a:p>
        </p:txBody>
      </p:sp>
      <p:grpSp>
        <p:nvGrpSpPr>
          <p:cNvPr id="85" name="Group 13">
            <a:extLst>
              <a:ext uri="{FF2B5EF4-FFF2-40B4-BE49-F238E27FC236}">
                <a16:creationId xmlns:a16="http://schemas.microsoft.com/office/drawing/2014/main" id="{E9E25F07-8ADE-5823-E39A-FE57E379C8D2}"/>
              </a:ext>
            </a:extLst>
          </p:cNvPr>
          <p:cNvGrpSpPr/>
          <p:nvPr/>
        </p:nvGrpSpPr>
        <p:grpSpPr>
          <a:xfrm>
            <a:off x="5062322" y="4526149"/>
            <a:ext cx="5926586" cy="165043"/>
            <a:chOff x="0" y="0"/>
            <a:chExt cx="39721933" cy="1106170"/>
          </a:xfrm>
        </p:grpSpPr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D064C197-131E-F263-C126-F9B47438A612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87" name="Group 28">
            <a:extLst>
              <a:ext uri="{FF2B5EF4-FFF2-40B4-BE49-F238E27FC236}">
                <a16:creationId xmlns:a16="http://schemas.microsoft.com/office/drawing/2014/main" id="{B47AC4F6-BC40-9623-A854-82FC65B2DCAE}"/>
              </a:ext>
            </a:extLst>
          </p:cNvPr>
          <p:cNvGrpSpPr/>
          <p:nvPr/>
        </p:nvGrpSpPr>
        <p:grpSpPr>
          <a:xfrm>
            <a:off x="8261705" y="4557104"/>
            <a:ext cx="1479060" cy="165043"/>
            <a:chOff x="0" y="0"/>
            <a:chExt cx="10942509" cy="1027803"/>
          </a:xfrm>
          <a:solidFill>
            <a:srgbClr val="FFC000"/>
          </a:solidFill>
        </p:grpSpPr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2BD70691-6A9E-D882-9F21-3579E418EA8C}"/>
                </a:ext>
              </a:extLst>
            </p:cNvPr>
            <p:cNvSpPr/>
            <p:nvPr/>
          </p:nvSpPr>
          <p:spPr>
            <a:xfrm>
              <a:off x="0" y="0"/>
              <a:ext cx="10943779" cy="1027803"/>
            </a:xfrm>
            <a:custGeom>
              <a:avLst/>
              <a:gdLst/>
              <a:ahLst/>
              <a:cxnLst/>
              <a:rect l="l" t="t" r="r" b="b"/>
              <a:pathLst>
                <a:path w="10943779" h="1027803">
                  <a:moveTo>
                    <a:pt x="10390059" y="1027803"/>
                  </a:moveTo>
                  <a:lnTo>
                    <a:pt x="553720" y="1027803"/>
                  </a:lnTo>
                  <a:cubicBezTo>
                    <a:pt x="247650" y="1027803"/>
                    <a:pt x="0" y="797686"/>
                    <a:pt x="0" y="514484"/>
                  </a:cubicBezTo>
                  <a:cubicBezTo>
                    <a:pt x="0" y="230102"/>
                    <a:pt x="247650" y="0"/>
                    <a:pt x="553720" y="0"/>
                  </a:cubicBezTo>
                  <a:lnTo>
                    <a:pt x="10390059" y="0"/>
                  </a:lnTo>
                  <a:cubicBezTo>
                    <a:pt x="10696129" y="0"/>
                    <a:pt x="10943779" y="230102"/>
                    <a:pt x="10943779" y="514484"/>
                  </a:cubicBezTo>
                  <a:cubicBezTo>
                    <a:pt x="10942509" y="797686"/>
                    <a:pt x="10694859" y="1027803"/>
                    <a:pt x="10390059" y="1027803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89" name="Group 13">
            <a:extLst>
              <a:ext uri="{FF2B5EF4-FFF2-40B4-BE49-F238E27FC236}">
                <a16:creationId xmlns:a16="http://schemas.microsoft.com/office/drawing/2014/main" id="{3DC0B435-05E7-33A5-E003-36FCAE33608B}"/>
              </a:ext>
            </a:extLst>
          </p:cNvPr>
          <p:cNvGrpSpPr/>
          <p:nvPr/>
        </p:nvGrpSpPr>
        <p:grpSpPr>
          <a:xfrm>
            <a:off x="5062511" y="4928840"/>
            <a:ext cx="5926586" cy="165043"/>
            <a:chOff x="0" y="0"/>
            <a:chExt cx="39721933" cy="1106170"/>
          </a:xfrm>
        </p:grpSpPr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2BC51707-2882-456F-F298-C815B4061881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sp>
        <p:nvSpPr>
          <p:cNvPr id="91" name="TextBox 50">
            <a:extLst>
              <a:ext uri="{FF2B5EF4-FFF2-40B4-BE49-F238E27FC236}">
                <a16:creationId xmlns:a16="http://schemas.microsoft.com/office/drawing/2014/main" id="{E99A3E76-AD2B-FCA8-B156-CFE62E193602}"/>
              </a:ext>
            </a:extLst>
          </p:cNvPr>
          <p:cNvSpPr txBox="1"/>
          <p:nvPr/>
        </p:nvSpPr>
        <p:spPr>
          <a:xfrm>
            <a:off x="308494" y="4849209"/>
            <a:ext cx="4170682" cy="192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191919"/>
                </a:solidFill>
                <a:latin typeface="Poppins"/>
              </a:rPr>
              <a:t>9. </a:t>
            </a:r>
            <a:r>
              <a:rPr lang="en-US" sz="1066" spc="53" dirty="0">
                <a:solidFill>
                  <a:srgbClr val="191919"/>
                </a:solidFill>
                <a:latin typeface="Poppins"/>
              </a:rPr>
              <a:t>POC Documentation – Validation </a:t>
            </a:r>
          </a:p>
        </p:txBody>
      </p:sp>
      <p:grpSp>
        <p:nvGrpSpPr>
          <p:cNvPr id="92" name="Group 28">
            <a:extLst>
              <a:ext uri="{FF2B5EF4-FFF2-40B4-BE49-F238E27FC236}">
                <a16:creationId xmlns:a16="http://schemas.microsoft.com/office/drawing/2014/main" id="{D1ADFD50-DA28-8E3B-2BD4-3784DED85280}"/>
              </a:ext>
            </a:extLst>
          </p:cNvPr>
          <p:cNvGrpSpPr/>
          <p:nvPr/>
        </p:nvGrpSpPr>
        <p:grpSpPr>
          <a:xfrm>
            <a:off x="7634377" y="4933986"/>
            <a:ext cx="2967487" cy="159898"/>
            <a:chOff x="0" y="0"/>
            <a:chExt cx="10942509" cy="1027803"/>
          </a:xfrm>
          <a:solidFill>
            <a:srgbClr val="FFC000"/>
          </a:solidFill>
        </p:grpSpPr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954C3FF9-4DF6-0D18-B458-D5B8577F6FEB}"/>
                </a:ext>
              </a:extLst>
            </p:cNvPr>
            <p:cNvSpPr/>
            <p:nvPr/>
          </p:nvSpPr>
          <p:spPr>
            <a:xfrm>
              <a:off x="0" y="0"/>
              <a:ext cx="10943779" cy="1027803"/>
            </a:xfrm>
            <a:custGeom>
              <a:avLst/>
              <a:gdLst/>
              <a:ahLst/>
              <a:cxnLst/>
              <a:rect l="l" t="t" r="r" b="b"/>
              <a:pathLst>
                <a:path w="10943779" h="1027803">
                  <a:moveTo>
                    <a:pt x="10390059" y="1027803"/>
                  </a:moveTo>
                  <a:lnTo>
                    <a:pt x="553720" y="1027803"/>
                  </a:lnTo>
                  <a:cubicBezTo>
                    <a:pt x="247650" y="1027803"/>
                    <a:pt x="0" y="797686"/>
                    <a:pt x="0" y="514484"/>
                  </a:cubicBezTo>
                  <a:cubicBezTo>
                    <a:pt x="0" y="230102"/>
                    <a:pt x="247650" y="0"/>
                    <a:pt x="553720" y="0"/>
                  </a:cubicBezTo>
                  <a:lnTo>
                    <a:pt x="10390059" y="0"/>
                  </a:lnTo>
                  <a:cubicBezTo>
                    <a:pt x="10696129" y="0"/>
                    <a:pt x="10943779" y="230102"/>
                    <a:pt x="10943779" y="514484"/>
                  </a:cubicBezTo>
                  <a:cubicBezTo>
                    <a:pt x="10942509" y="797686"/>
                    <a:pt x="10694859" y="1027803"/>
                    <a:pt x="10390059" y="1027803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KE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783D0C0-5F81-DF0E-4A25-137B95C15145}"/>
              </a:ext>
            </a:extLst>
          </p:cNvPr>
          <p:cNvSpPr txBox="1"/>
          <p:nvPr/>
        </p:nvSpPr>
        <p:spPr>
          <a:xfrm>
            <a:off x="48075" y="5857687"/>
            <a:ext cx="6850667" cy="107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242424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66" b="1" spc="53" dirty="0">
                <a:solidFill>
                  <a:srgbClr val="FF0000"/>
                </a:solidFill>
                <a:latin typeface="Poppins"/>
                <a:ea typeface="+mn-ea"/>
                <a:cs typeface="+mn-cs"/>
              </a:rPr>
              <a:t>1. Mojaloop Technical Training</a:t>
            </a:r>
            <a:r>
              <a:rPr lang="en-KE" sz="1066" b="1" spc="53" dirty="0">
                <a:solidFill>
                  <a:srgbClr val="FF0000"/>
                </a:solidFill>
                <a:latin typeface="Poppins"/>
                <a:ea typeface="+mn-ea"/>
                <a:cs typeface="+mn-cs"/>
              </a:rPr>
              <a:t> </a:t>
            </a:r>
          </a:p>
          <a:p>
            <a:r>
              <a:rPr lang="en-US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   - Date: </a:t>
            </a:r>
            <a:r>
              <a:rPr lang="en-KE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17th October 2023 (Tuesday)</a:t>
            </a:r>
            <a:r>
              <a:rPr lang="en-US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 - Time: </a:t>
            </a:r>
            <a:r>
              <a:rPr lang="en-KE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10:00 AM to 11:30 AM (Juba Time)</a:t>
            </a:r>
            <a:endParaRPr lang="en-US" sz="1066" spc="53" dirty="0">
              <a:solidFill>
                <a:srgbClr val="191919"/>
              </a:solidFill>
              <a:latin typeface="Poppins"/>
              <a:ea typeface="+mn-ea"/>
              <a:cs typeface="+mn-cs"/>
            </a:endParaRPr>
          </a:p>
          <a:p>
            <a:endParaRPr lang="en-US" sz="1066" spc="53" dirty="0">
              <a:solidFill>
                <a:srgbClr val="191919"/>
              </a:solidFill>
              <a:latin typeface="Poppins"/>
              <a:ea typeface="+mn-ea"/>
              <a:cs typeface="+mn-cs"/>
            </a:endParaRPr>
          </a:p>
          <a:p>
            <a:r>
              <a:rPr lang="en-US" sz="1066" b="1" spc="53" dirty="0">
                <a:solidFill>
                  <a:srgbClr val="FF0000"/>
                </a:solidFill>
                <a:latin typeface="Poppins"/>
                <a:ea typeface="+mn-ea"/>
                <a:cs typeface="+mn-cs"/>
              </a:rPr>
              <a:t>2. DSFP Onboarding Process Training</a:t>
            </a:r>
            <a:r>
              <a:rPr lang="en-KE" sz="1066" b="1" spc="53" dirty="0">
                <a:solidFill>
                  <a:srgbClr val="FF0000"/>
                </a:solidFill>
                <a:latin typeface="Poppins"/>
                <a:ea typeface="+mn-ea"/>
                <a:cs typeface="+mn-cs"/>
              </a:rPr>
              <a:t> </a:t>
            </a:r>
          </a:p>
          <a:p>
            <a:r>
              <a:rPr lang="en-US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   - Date: </a:t>
            </a:r>
            <a:r>
              <a:rPr lang="en-KE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20th October 2023 (Friday)  </a:t>
            </a:r>
            <a:r>
              <a:rPr lang="en-US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   - Time: </a:t>
            </a:r>
            <a:r>
              <a:rPr lang="en-KE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10:00 AM to 11:30 AM (Juba Time) </a:t>
            </a:r>
          </a:p>
          <a:p>
            <a:r>
              <a:rPr lang="en-KE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 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73DC9CD-3949-A625-262E-1BD880CE9B82}"/>
              </a:ext>
            </a:extLst>
          </p:cNvPr>
          <p:cNvSpPr/>
          <p:nvPr/>
        </p:nvSpPr>
        <p:spPr>
          <a:xfrm>
            <a:off x="48076" y="5325104"/>
            <a:ext cx="6292340" cy="15328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19E2E3-F156-D39E-C1FC-0D34ECC1C493}"/>
              </a:ext>
            </a:extLst>
          </p:cNvPr>
          <p:cNvSpPr txBox="1"/>
          <p:nvPr/>
        </p:nvSpPr>
        <p:spPr>
          <a:xfrm>
            <a:off x="6521478" y="5776625"/>
            <a:ext cx="6094562" cy="25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66" b="1" spc="53" dirty="0">
                <a:solidFill>
                  <a:srgbClr val="FF0000"/>
                </a:solidFill>
                <a:latin typeface="Poppins"/>
              </a:rPr>
              <a:t>1. L1P Payment Training ( BOSS, TTL, AN, Glenbrook, AfricaNenda ) </a:t>
            </a:r>
            <a:endParaRPr lang="en-KE" sz="1066" b="1" spc="53" dirty="0">
              <a:solidFill>
                <a:srgbClr val="FF0000"/>
              </a:solidFill>
              <a:latin typeface="Poppin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078D756-237A-1FB3-1DB5-8BA574DCEB6C}"/>
              </a:ext>
            </a:extLst>
          </p:cNvPr>
          <p:cNvSpPr/>
          <p:nvPr/>
        </p:nvSpPr>
        <p:spPr>
          <a:xfrm>
            <a:off x="6521478" y="5306604"/>
            <a:ext cx="5646857" cy="15328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104" name="TextBox 45">
            <a:extLst>
              <a:ext uri="{FF2B5EF4-FFF2-40B4-BE49-F238E27FC236}">
                <a16:creationId xmlns:a16="http://schemas.microsoft.com/office/drawing/2014/main" id="{1D475C98-0D35-1DF5-DE95-B04DA7070024}"/>
              </a:ext>
            </a:extLst>
          </p:cNvPr>
          <p:cNvSpPr txBox="1"/>
          <p:nvPr/>
        </p:nvSpPr>
        <p:spPr>
          <a:xfrm rot="5400000">
            <a:off x="10883259" y="1300923"/>
            <a:ext cx="671558" cy="196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200" b="1" spc="53" dirty="0">
                <a:solidFill>
                  <a:srgbClr val="191919"/>
                </a:solidFill>
                <a:latin typeface="Poppins"/>
              </a:rPr>
              <a:t>1.</a:t>
            </a:r>
            <a:r>
              <a:rPr lang="en-US" sz="1200" b="1" spc="53" dirty="0">
                <a:solidFill>
                  <a:srgbClr val="00B050"/>
                </a:solidFill>
                <a:latin typeface="Poppins"/>
              </a:rPr>
              <a:t>Setup</a:t>
            </a:r>
            <a:endParaRPr lang="en-US" sz="1200" spc="53" dirty="0">
              <a:solidFill>
                <a:srgbClr val="00B050"/>
              </a:solidFill>
              <a:latin typeface="Poppins"/>
            </a:endParaRPr>
          </a:p>
        </p:txBody>
      </p:sp>
      <p:sp>
        <p:nvSpPr>
          <p:cNvPr id="105" name="TextBox 45">
            <a:extLst>
              <a:ext uri="{FF2B5EF4-FFF2-40B4-BE49-F238E27FC236}">
                <a16:creationId xmlns:a16="http://schemas.microsoft.com/office/drawing/2014/main" id="{A6E2F61C-0BAF-9C42-F35D-8EF2EF4D2F28}"/>
              </a:ext>
            </a:extLst>
          </p:cNvPr>
          <p:cNvSpPr txBox="1"/>
          <p:nvPr/>
        </p:nvSpPr>
        <p:spPr>
          <a:xfrm rot="5400000">
            <a:off x="10992205" y="2273239"/>
            <a:ext cx="1129087" cy="192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100" b="1" spc="53" dirty="0">
                <a:solidFill>
                  <a:srgbClr val="00B050"/>
                </a:solidFill>
                <a:latin typeface="Poppins"/>
              </a:rPr>
              <a:t>2.Governance </a:t>
            </a:r>
            <a:endParaRPr lang="en-US" sz="1100" spc="53" dirty="0">
              <a:solidFill>
                <a:srgbClr val="00B050"/>
              </a:solidFill>
              <a:latin typeface="Poppins"/>
            </a:endParaRPr>
          </a:p>
        </p:txBody>
      </p:sp>
      <p:sp>
        <p:nvSpPr>
          <p:cNvPr id="106" name="TextBox 45">
            <a:extLst>
              <a:ext uri="{FF2B5EF4-FFF2-40B4-BE49-F238E27FC236}">
                <a16:creationId xmlns:a16="http://schemas.microsoft.com/office/drawing/2014/main" id="{BC7BF90B-B07B-F930-4402-2212FC462E56}"/>
              </a:ext>
            </a:extLst>
          </p:cNvPr>
          <p:cNvSpPr txBox="1"/>
          <p:nvPr/>
        </p:nvSpPr>
        <p:spPr>
          <a:xfrm rot="5400000">
            <a:off x="10647941" y="3371114"/>
            <a:ext cx="1129087" cy="193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100" b="1" spc="53" dirty="0">
                <a:solidFill>
                  <a:srgbClr val="191919"/>
                </a:solidFill>
                <a:latin typeface="Poppins"/>
              </a:rPr>
              <a:t>3.Training </a:t>
            </a:r>
            <a:endParaRPr lang="en-US" sz="1100" spc="53" dirty="0">
              <a:solidFill>
                <a:srgbClr val="191919"/>
              </a:solidFill>
              <a:latin typeface="Poppins"/>
            </a:endParaRPr>
          </a:p>
        </p:txBody>
      </p:sp>
      <p:sp>
        <p:nvSpPr>
          <p:cNvPr id="107" name="Double Brace 106">
            <a:extLst>
              <a:ext uri="{FF2B5EF4-FFF2-40B4-BE49-F238E27FC236}">
                <a16:creationId xmlns:a16="http://schemas.microsoft.com/office/drawing/2014/main" id="{1C36080F-B2FE-F0EC-2987-CDFBC92CEA3D}"/>
              </a:ext>
            </a:extLst>
          </p:cNvPr>
          <p:cNvSpPr/>
          <p:nvPr/>
        </p:nvSpPr>
        <p:spPr>
          <a:xfrm>
            <a:off x="10998476" y="1051508"/>
            <a:ext cx="406416" cy="63870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108" name="Double Brace 107">
            <a:extLst>
              <a:ext uri="{FF2B5EF4-FFF2-40B4-BE49-F238E27FC236}">
                <a16:creationId xmlns:a16="http://schemas.microsoft.com/office/drawing/2014/main" id="{E556F36D-4CB4-F5E9-2C68-61ED06DC07F0}"/>
              </a:ext>
            </a:extLst>
          </p:cNvPr>
          <p:cNvSpPr/>
          <p:nvPr/>
        </p:nvSpPr>
        <p:spPr>
          <a:xfrm>
            <a:off x="11315171" y="1800923"/>
            <a:ext cx="473918" cy="95717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109" name="Double Brace 108">
            <a:extLst>
              <a:ext uri="{FF2B5EF4-FFF2-40B4-BE49-F238E27FC236}">
                <a16:creationId xmlns:a16="http://schemas.microsoft.com/office/drawing/2014/main" id="{072AFD27-02C2-9F6A-42D6-622EBCB6FBFE}"/>
              </a:ext>
            </a:extLst>
          </p:cNvPr>
          <p:cNvSpPr/>
          <p:nvPr/>
        </p:nvSpPr>
        <p:spPr>
          <a:xfrm>
            <a:off x="10995208" y="2863666"/>
            <a:ext cx="406416" cy="914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110" name="Double Brace 109">
            <a:extLst>
              <a:ext uri="{FF2B5EF4-FFF2-40B4-BE49-F238E27FC236}">
                <a16:creationId xmlns:a16="http://schemas.microsoft.com/office/drawing/2014/main" id="{A85B64B3-45CB-C04E-DD3E-A6035B80DFD6}"/>
              </a:ext>
            </a:extLst>
          </p:cNvPr>
          <p:cNvSpPr/>
          <p:nvPr/>
        </p:nvSpPr>
        <p:spPr>
          <a:xfrm>
            <a:off x="11070719" y="4069752"/>
            <a:ext cx="406416" cy="120816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111" name="TextBox 45">
            <a:extLst>
              <a:ext uri="{FF2B5EF4-FFF2-40B4-BE49-F238E27FC236}">
                <a16:creationId xmlns:a16="http://schemas.microsoft.com/office/drawing/2014/main" id="{2118B102-6893-85CE-B7BA-AE0AD5544C2E}"/>
              </a:ext>
            </a:extLst>
          </p:cNvPr>
          <p:cNvSpPr txBox="1"/>
          <p:nvPr/>
        </p:nvSpPr>
        <p:spPr>
          <a:xfrm rot="5400000">
            <a:off x="10705940" y="4590346"/>
            <a:ext cx="1129087" cy="193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100" b="1" spc="53" dirty="0">
                <a:solidFill>
                  <a:srgbClr val="191919"/>
                </a:solidFill>
                <a:latin typeface="Poppins"/>
              </a:rPr>
              <a:t>5.Deployment</a:t>
            </a:r>
            <a:endParaRPr lang="en-US" sz="1100" spc="53" dirty="0">
              <a:solidFill>
                <a:srgbClr val="191919"/>
              </a:solidFill>
              <a:latin typeface="Poppi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8A5531-CD95-8353-0BBB-753EEE69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665" y="18042"/>
            <a:ext cx="7949013" cy="600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7DAB1A-BA8C-DFC2-055E-711C2EE2EB3C}"/>
              </a:ext>
            </a:extLst>
          </p:cNvPr>
          <p:cNvSpPr txBox="1"/>
          <p:nvPr/>
        </p:nvSpPr>
        <p:spPr>
          <a:xfrm>
            <a:off x="6521478" y="6027638"/>
            <a:ext cx="6094562" cy="25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66" b="1" spc="53" dirty="0">
                <a:solidFill>
                  <a:srgbClr val="FF0000"/>
                </a:solidFill>
                <a:latin typeface="Poppins"/>
              </a:rPr>
              <a:t>2. DFSP onboarding</a:t>
            </a:r>
            <a:endParaRPr lang="en-KE" sz="1066" b="1" spc="53" dirty="0">
              <a:solidFill>
                <a:srgbClr val="FF0000"/>
              </a:solidFill>
              <a:latin typeface="Poppi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A1DA6-438F-329A-AE1D-AE8983E555EF}"/>
              </a:ext>
            </a:extLst>
          </p:cNvPr>
          <p:cNvSpPr txBox="1"/>
          <p:nvPr/>
        </p:nvSpPr>
        <p:spPr>
          <a:xfrm>
            <a:off x="6521478" y="6267735"/>
            <a:ext cx="6094562" cy="25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66" b="1" spc="53" dirty="0">
                <a:solidFill>
                  <a:srgbClr val="FF0000"/>
                </a:solidFill>
                <a:latin typeface="Poppins"/>
              </a:rPr>
              <a:t>3. E2E Testing </a:t>
            </a:r>
            <a:endParaRPr lang="en-KE" sz="1066" b="1" spc="53" dirty="0">
              <a:solidFill>
                <a:srgbClr val="FF0000"/>
              </a:solidFill>
              <a:latin typeface="Poppi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D7705-25CB-A002-D9D9-C8642EFF1D6B}"/>
              </a:ext>
            </a:extLst>
          </p:cNvPr>
          <p:cNvSpPr txBox="1"/>
          <p:nvPr/>
        </p:nvSpPr>
        <p:spPr>
          <a:xfrm>
            <a:off x="6521478" y="6509506"/>
            <a:ext cx="6094562" cy="25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66" b="1" spc="53" dirty="0">
                <a:solidFill>
                  <a:srgbClr val="FF0000"/>
                </a:solidFill>
                <a:latin typeface="Poppins"/>
              </a:rPr>
              <a:t>4. Poc Documentation &amp; Validation  </a:t>
            </a:r>
            <a:endParaRPr lang="en-KE" sz="1066" b="1" spc="53" dirty="0">
              <a:solidFill>
                <a:srgbClr val="FF0000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30115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602&quot;/&gt;&lt;CPresentation id=&quot;1&quot;&gt;&lt;m_precDefaultNumber&gt;&lt;m_bNumberIsYear val=&quot;1&quot;/&gt;&lt;m_chMinusSymbol&gt;-&lt;/m_chMinusSymbol&gt;&lt;m_chDecimalSymbol17909&gt;.&lt;/m_chDecimalSymbol17909&gt;&lt;m_nGroupingDigits17909 val=&quot;2147483647&quot;/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9&quot;&gt;&lt;elem m_fUsage=&quot;1.54688769900000022695E+00&quot;&gt;&lt;m_msothmcolidx val=&quot;0&quot;/&gt;&lt;m_rgb r=&quot;FE&quot; g=&quot;F5&quot; b=&quot;D9&quot;/&gt;&lt;/elem&gt;&lt;elem m_fUsage=&quot;1.47038779093334359693E+00&quot;&gt;&lt;m_msothmcolidx val=&quot;0&quot;/&gt;&lt;m_rgb r=&quot;DB&quot; g=&quot;F3&quot; b=&quot;F3&quot;/&gt;&lt;/elem&gt;&lt;elem m_fUsage=&quot;1.00973789999999996603E+00&quot;&gt;&lt;m_msothmcolidx val=&quot;0&quot;/&gt;&lt;m_rgb r=&quot;C5&quot; g=&quot;EB&quot; b=&quot;EB&quot;/&gt;&lt;/elem&gt;&lt;elem m_fUsage=&quot;1.00000000000000000000E+00&quot;&gt;&lt;m_msothmcolidx val=&quot;0&quot;/&gt;&lt;m_rgb r=&quot;E1&quot; g=&quot;F2&quot; b=&quot;E3&quot;/&gt;&lt;/elem&gt;&lt;elem m_fUsage=&quot;9.00000000000000022204E-01&quot;&gt;&lt;m_msothmcolidx val=&quot;0&quot;/&gt;&lt;m_rgb r=&quot;9B&quot; g=&quot;D5&quot; b=&quot;A4&quot;/&gt;&lt;/elem&gt;&lt;elem m_fUsage=&quot;8.10000000000000053291E-01&quot;&gt;&lt;m_msothmcolidx val=&quot;0&quot;/&gt;&lt;m_rgb r=&quot;73&quot; g=&quot;CE&quot; b=&quot;CE&quot;/&gt;&lt;/elem&gt;&lt;elem m_fUsage=&quot;6.56100000000000127542E-01&quot;&gt;&lt;m_msothmcolidx val=&quot;0&quot;/&gt;&lt;m_rgb r=&quot;D0&quot; g=&quot;EE&quot; b=&quot;EE&quot;/&gt;&lt;/elem&gt;&lt;elem m_fUsage=&quot;5.90490000000000181402E-01&quot;&gt;&lt;m_msothmcolidx val=&quot;0&quot;/&gt;&lt;m_rgb r=&quot;A0&quot; g=&quot;DE&quot; b=&quot;DE&quot;/&gt;&lt;/elem&gt;&lt;elem m_fUsage=&quot;3.48678440100000153201E-01&quot;&gt;&lt;m_msothmcolidx val=&quot;0&quot;/&gt;&lt;m_rgb r=&quot;CE&quot; g=&quot;EA&quot; b=&quot;D2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ACC41"/>
      </a:accent1>
      <a:accent2>
        <a:srgbClr val="F89C5B"/>
      </a:accent2>
      <a:accent3>
        <a:srgbClr val="65BF73"/>
      </a:accent3>
      <a:accent4>
        <a:srgbClr val="0B3856"/>
      </a:accent4>
      <a:accent5>
        <a:srgbClr val="4DC1C1"/>
      </a:accent5>
      <a:accent6>
        <a:srgbClr val="65BE73"/>
      </a:accent6>
      <a:hlink>
        <a:srgbClr val="4EC2C2"/>
      </a:hlink>
      <a:folHlink>
        <a:srgbClr val="F79C5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F514B10FEDEE4A94BC9DD3F06A45B6" ma:contentTypeVersion="12" ma:contentTypeDescription="Create a new document." ma:contentTypeScope="" ma:versionID="e541af99530961fd1c6d7608a81aa032">
  <xsd:schema xmlns:xsd="http://www.w3.org/2001/XMLSchema" xmlns:xs="http://www.w3.org/2001/XMLSchema" xmlns:p="http://schemas.microsoft.com/office/2006/metadata/properties" xmlns:ns2="d2d8d207-b7bc-4fe5-8c5d-816bbc94a847" xmlns:ns3="06493e93-6701-4753-a310-0449845f632d" targetNamespace="http://schemas.microsoft.com/office/2006/metadata/properties" ma:root="true" ma:fieldsID="97cea0a62bdddc7b1b731896ad3dac5b" ns2:_="" ns3:_="">
    <xsd:import namespace="d2d8d207-b7bc-4fe5-8c5d-816bbc94a847"/>
    <xsd:import namespace="06493e93-6701-4753-a310-0449845f63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8d207-b7bc-4fe5-8c5d-816bbc94a8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93e93-6701-4753-a310-0449845f632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0CD528-106B-4A3B-8723-062BA7F45EE9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d2d8d207-b7bc-4fe5-8c5d-816bbc94a847"/>
    <ds:schemaRef ds:uri="06493e93-6701-4753-a310-0449845f632d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4C8DD0D-10CD-409D-915E-42FF239FB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d8d207-b7bc-4fe5-8c5d-816bbc94a847"/>
    <ds:schemaRef ds:uri="06493e93-6701-4753-a310-0449845f63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C4D397-3E38-479F-8A50-CA1916B215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684</Words>
  <Application>Microsoft Office PowerPoint</Application>
  <PresentationFormat>Widescreen</PresentationFormat>
  <Paragraphs>89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Helvetica Light</vt:lpstr>
      <vt:lpstr>Noto Sans</vt:lpstr>
      <vt:lpstr>Poppins</vt:lpstr>
      <vt:lpstr>Poppins Bold</vt:lpstr>
      <vt:lpstr>Symbol</vt:lpstr>
      <vt:lpstr>Office Theme</vt:lpstr>
      <vt:lpstr>think-cell Slide</vt:lpstr>
      <vt:lpstr>Bank of South Sudan   Proof of Concept ( POC )</vt:lpstr>
      <vt:lpstr>South Sudan </vt:lpstr>
      <vt:lpstr>How it Started.. Coffee at Java   </vt:lpstr>
      <vt:lpstr>Land Scape Over-View ( The Opportunity ) </vt:lpstr>
      <vt:lpstr>BOSS National Payments Status  </vt:lpstr>
      <vt:lpstr>POC Objectives </vt:lpstr>
      <vt:lpstr>Technical Design </vt:lpstr>
      <vt:lpstr>Governance Structure </vt:lpstr>
      <vt:lpstr>PowerPoint Presentation</vt:lpstr>
      <vt:lpstr>South Sudan Mojaloop POC Demo</vt:lpstr>
      <vt:lpstr>POC Success Factors</vt:lpstr>
      <vt:lpstr>Thank you!.. How its going.. Coffee with H.E Governor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Mbuthia</dc:creator>
  <cp:lastModifiedBy>Michael Mbuthia</cp:lastModifiedBy>
  <cp:revision>18</cp:revision>
  <dcterms:created xsi:type="dcterms:W3CDTF">2021-06-29T12:24:08Z</dcterms:created>
  <dcterms:modified xsi:type="dcterms:W3CDTF">2023-10-31T10:23:55Z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0x010100AEF514B10FEDEE4A94BC9DD3F06A45B6</vt:lpwstr>
  </property>
</Properties>
</file>