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3_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wUzXwpZUETOy9OLYZdypqHiO0L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E1065C-0572-4D22-D5E9-4F8A543373B1}" name="Julie Guetta" initials="JG" userId="S::julie.guetta@partior.com::b3c0ed57-8ea7-4f12-b568-0580c26013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32" d="100"/>
          <a:sy n="32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Guetta" userId="b3c0ed57-8ea7-4f12-b568-0580c260134e" providerId="ADAL" clId="{7B016669-9610-4BE1-BC95-7ECA5D027B56}"/>
    <pc:docChg chg="custSel modSld">
      <pc:chgData name="Julie Guetta" userId="b3c0ed57-8ea7-4f12-b568-0580c260134e" providerId="ADAL" clId="{7B016669-9610-4BE1-BC95-7ECA5D027B56}" dt="2023-03-07T01:28:58.324" v="228" actId="20577"/>
      <pc:docMkLst>
        <pc:docMk/>
      </pc:docMkLst>
      <pc:sldChg chg="modSp mod">
        <pc:chgData name="Julie Guetta" userId="b3c0ed57-8ea7-4f12-b568-0580c260134e" providerId="ADAL" clId="{7B016669-9610-4BE1-BC95-7ECA5D027B56}" dt="2023-03-07T01:26:48.681" v="84" actId="20577"/>
        <pc:sldMkLst>
          <pc:docMk/>
          <pc:sldMk cId="0" sldId="257"/>
        </pc:sldMkLst>
        <pc:spChg chg="mod">
          <ac:chgData name="Julie Guetta" userId="b3c0ed57-8ea7-4f12-b568-0580c260134e" providerId="ADAL" clId="{7B016669-9610-4BE1-BC95-7ECA5D027B56}" dt="2023-03-07T01:26:48.681" v="84" actId="20577"/>
          <ac:spMkLst>
            <pc:docMk/>
            <pc:sldMk cId="0" sldId="257"/>
            <ac:spMk id="99" creationId="{00000000-0000-0000-0000-000000000000}"/>
          </ac:spMkLst>
        </pc:spChg>
      </pc:sldChg>
      <pc:sldChg chg="modSp mod">
        <pc:chgData name="Julie Guetta" userId="b3c0ed57-8ea7-4f12-b568-0580c260134e" providerId="ADAL" clId="{7B016669-9610-4BE1-BC95-7ECA5D027B56}" dt="2023-03-07T01:28:58.324" v="228" actId="20577"/>
        <pc:sldMkLst>
          <pc:docMk/>
          <pc:sldMk cId="0" sldId="258"/>
        </pc:sldMkLst>
        <pc:spChg chg="mod">
          <ac:chgData name="Julie Guetta" userId="b3c0ed57-8ea7-4f12-b568-0580c260134e" providerId="ADAL" clId="{7B016669-9610-4BE1-BC95-7ECA5D027B56}" dt="2023-03-07T01:28:58.324" v="228" actId="20577"/>
          <ac:spMkLst>
            <pc:docMk/>
            <pc:sldMk cId="0" sldId="258"/>
            <ac:spMk id="106" creationId="{00000000-0000-0000-0000-000000000000}"/>
          </ac:spMkLst>
        </pc:spChg>
      </pc:sldChg>
      <pc:sldChg chg="modSp mod modCm">
        <pc:chgData name="Julie Guetta" userId="b3c0ed57-8ea7-4f12-b568-0580c260134e" providerId="ADAL" clId="{7B016669-9610-4BE1-BC95-7ECA5D027B56}" dt="2023-03-07T01:25:51.086" v="33" actId="20577"/>
        <pc:sldMkLst>
          <pc:docMk/>
          <pc:sldMk cId="0" sldId="259"/>
        </pc:sldMkLst>
        <pc:spChg chg="mod">
          <ac:chgData name="Julie Guetta" userId="b3c0ed57-8ea7-4f12-b568-0580c260134e" providerId="ADAL" clId="{7B016669-9610-4BE1-BC95-7ECA5D027B56}" dt="2023-03-07T01:25:51.086" v="33" actId="20577"/>
          <ac:spMkLst>
            <pc:docMk/>
            <pc:sldMk cId="0" sldId="259"/>
            <ac:spMk id="113" creationId="{00000000-0000-0000-0000-000000000000}"/>
          </ac:spMkLst>
        </pc:spChg>
      </pc:sldChg>
    </pc:docChg>
  </pc:docChgLst>
</pc:chgInfo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714290-6ECF-4BA7-8EB5-4DBDB78ED3B3}" authorId="{59E1065C-0572-4D22-D5E9-4F8A543373B1}" created="2023-03-07T01:22:58.0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113" creationId="{00000000-0000-0000-0000-000000000000}"/>
      <ac:txMk cp="229" len="27">
        <ac:context len="624" hash="1609592483"/>
      </ac:txMk>
    </ac:txMkLst>
    <p188:pos x="16655986" y="3797765"/>
    <p188:txBody>
      <a:bodyPr/>
      <a:lstStyle/>
      <a:p>
        <a:r>
          <a:rPr lang="en-SG"/>
          <a:t>I know we have done it with Visa but trying to say let's try to integrate with somebody else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No dispute about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77e325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f077e325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77e325b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f077e325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/>
          <p:nvPr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9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4678293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dirty="0"/>
              <a:t>Settlement Challenges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/>
              <a:t>Name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4200" dirty="0"/>
              <a:t>Cross-border payments are still too costly, not transparently enough, too slow and with too limited access, resulting to high fees for the consumers and often lack of customer protection</a:t>
            </a:r>
          </a:p>
          <a:p>
            <a:pPr marL="711200" lvl="2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endParaRPr lang="en-US" sz="3400" dirty="0"/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4200" dirty="0"/>
              <a:t>Actually the cost of processing cross-border payments is quite high, hence generally the high fees charged being charged to the customers</a:t>
            </a:r>
          </a:p>
          <a:p>
            <a:pPr lvl="2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3400" dirty="0"/>
              <a:t>The banks need to maintain relationships with other banks</a:t>
            </a:r>
          </a:p>
          <a:p>
            <a:pPr lvl="2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3400" dirty="0"/>
              <a:t>The banks need to have access to liquidity to settle transactions, which can be very tricky particularly for illiquid currencies</a:t>
            </a:r>
          </a:p>
          <a:p>
            <a:pPr lvl="2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3400" dirty="0"/>
              <a:t>The banks need to protect themselves against settlement risk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77e325b9_0_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What if we do nothing</a:t>
            </a:r>
            <a:endParaRPr/>
          </a:p>
        </p:txBody>
      </p:sp>
      <p:sp>
        <p:nvSpPr>
          <p:cNvPr id="106" name="Google Shape;106;g1f077e325b9_0_0"/>
          <p:cNvSpPr txBox="1">
            <a:spLocks noGrp="1"/>
          </p:cNvSpPr>
          <p:nvPr>
            <p:ph type="body" idx="1"/>
          </p:nvPr>
        </p:nvSpPr>
        <p:spPr>
          <a:xfrm>
            <a:off x="1676543" y="2949501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5000" b="1" dirty="0"/>
              <a:t>If we don’t change how transactions are settled: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 lang="en-US" sz="5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5000" b="1" dirty="0"/>
              <a:t>Consequence 1: Break on the G20 quantitative KPIs published (Probably: High/Impact: High)</a:t>
            </a:r>
          </a:p>
          <a:p>
            <a:pPr marL="685800" indent="-6858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5000" dirty="0"/>
              <a:t>With the extracting methodology leveraged by banks to settle cross-border payments, it will be a real challenge for banks to limit the cost of cross-border payments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endParaRPr lang="en-US" sz="5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r>
              <a:rPr lang="en-US" sz="5000" b="1" dirty="0"/>
              <a:t>Consequence 2: Potential increase of fragmentation (Probably: High/Impact: High)</a:t>
            </a:r>
          </a:p>
          <a:p>
            <a:pPr marL="685800" indent="-6858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5000" dirty="0"/>
              <a:t>To achieve the G20 quantitative KPIs, banks may only focus on commercially viable corridors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endParaRPr lang="en-US" sz="5000" b="1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r>
              <a:rPr lang="en-US" sz="5000" b="1" dirty="0"/>
              <a:t>Consequence 3: Increased systemic risks as usage of alternative rails, and particularly non-sovereign currencies ramp up</a:t>
            </a:r>
            <a:r>
              <a:rPr lang="en-US" sz="5000" dirty="0"/>
              <a:t> </a:t>
            </a:r>
            <a:r>
              <a:rPr lang="en-US" sz="5000" b="1" dirty="0"/>
              <a:t>(Probably: High/Impact: High)</a:t>
            </a:r>
            <a:endParaRPr lang="en-US" sz="5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r>
              <a:rPr lang="en-US" sz="5000" dirty="0"/>
              <a:t>Example: crypto rails which are less regulated with: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 dirty="0"/>
              <a:t>Increase financial stability </a:t>
            </a:r>
            <a:r>
              <a:rPr lang="en-SG" sz="5000" dirty="0"/>
              <a:t>risk as providers are less regulated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SG" sz="5000" dirty="0"/>
              <a:t>Increase risks for the customers who seriously lack customer protection when they use these rails.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lang="en-SG" sz="5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r>
              <a:rPr lang="en-SG" sz="5000" dirty="0"/>
              <a:t>Now that the revised FSB roadmap has been re-focused on policy alignment and interoperability</a:t>
            </a:r>
            <a:r>
              <a:rPr lang="en-SG" sz="5000"/>
              <a:t>, itis </a:t>
            </a:r>
            <a:r>
              <a:rPr lang="en-SG" sz="5000" dirty="0"/>
              <a:t>all the more so critical for us to tackle the settlement challenges.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endParaRPr sz="50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07" name="Google Shape;107;g1f077e325b9_0_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77e325b9_0_6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What approach are we recommending</a:t>
            </a:r>
            <a:endParaRPr dirty="0"/>
          </a:p>
        </p:txBody>
      </p:sp>
      <p:sp>
        <p:nvSpPr>
          <p:cNvPr id="113" name="Google Shape;113;g1f077e325b9_0_6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SG" sz="5000" dirty="0"/>
              <a:t>Understand how settlement can be done differently across different jurisdictions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SG" sz="4200" dirty="0"/>
              <a:t>Option 1: Working on reginal CBDC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SG" sz="4200" dirty="0"/>
              <a:t>Option 2: Integrating a settlement layer within Mojaloop and test a regional settlement with a pre-funded scheme, leveraging e-payments rails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SG" sz="4200" dirty="0"/>
              <a:t>Option 3: Accelerate integration with regional projects that include a settlement layer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SG" sz="4200" dirty="0"/>
              <a:t>Option 4: Investigate how Mojaloop can be used as a bridge between omnibus accounts</a:t>
            </a:r>
            <a:endParaRPr sz="4200" dirty="0"/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lang="en-US" sz="5000" dirty="0"/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 dirty="0"/>
              <a:t>Hypotheses we would like to prove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4200" dirty="0"/>
              <a:t>Settlement can be done with fewer intermediaries so that the cost and risks are reduced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US" sz="4200" dirty="0"/>
              <a:t>Settlement can be done </a:t>
            </a:r>
            <a:r>
              <a:rPr lang="en-SG" sz="4200" dirty="0"/>
              <a:t>with limited involvement of a settlement bank</a:t>
            </a:r>
          </a:p>
          <a:p>
            <a:pPr marL="254000" lvl="1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endParaRPr lang="en-SG" sz="4200" dirty="0"/>
          </a:p>
          <a:p>
            <a:pPr marL="254000" lvl="1" indent="0">
              <a:lnSpc>
                <a:spcPct val="115000"/>
              </a:lnSpc>
              <a:spcBef>
                <a:spcPts val="0"/>
              </a:spcBef>
              <a:buSzPts val="5000"/>
              <a:buNone/>
            </a:pPr>
            <a:endParaRPr sz="42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14" name="Google Shape;114;g1f077e325b9_0_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391</Words>
  <Application>Microsoft Office PowerPoint</Application>
  <PresentationFormat>Custom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Settlement Challenges</vt:lpstr>
      <vt:lpstr>Problem Statement</vt:lpstr>
      <vt:lpstr>What if we do nothing</vt:lpstr>
      <vt:lpstr>What approach are we recommending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Settlement Challenges</dc:title>
  <dc:creator>Tudor Vedeanu</dc:creator>
  <cp:lastModifiedBy>Julie Guetta</cp:lastModifiedBy>
  <cp:revision>2</cp:revision>
  <dcterms:created xsi:type="dcterms:W3CDTF">2020-01-08T21:13:28Z</dcterms:created>
  <dcterms:modified xsi:type="dcterms:W3CDTF">2023-03-07T01:29:00Z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MSIP_Label_c9ea4ae8-adbf-4235-9b16-63b6955575fc_Enabled">
    <vt:lpwstr>true</vt:lpwstr>
  </property>
  <property fmtid="{D5CDD505-2E9C-101B-9397-08002B2CF9AE}" pid="4" name="MSIP_Label_c9ea4ae8-adbf-4235-9b16-63b6955575fc_SetDate">
    <vt:lpwstr>2023-02-24T06:56:00Z</vt:lpwstr>
  </property>
  <property fmtid="{D5CDD505-2E9C-101B-9397-08002B2CF9AE}" pid="5" name="MSIP_Label_c9ea4ae8-adbf-4235-9b16-63b6955575fc_Method">
    <vt:lpwstr>Privileged</vt:lpwstr>
  </property>
  <property fmtid="{D5CDD505-2E9C-101B-9397-08002B2CF9AE}" pid="6" name="MSIP_Label_c9ea4ae8-adbf-4235-9b16-63b6955575fc_Name">
    <vt:lpwstr>Sensitive</vt:lpwstr>
  </property>
  <property fmtid="{D5CDD505-2E9C-101B-9397-08002B2CF9AE}" pid="7" name="MSIP_Label_c9ea4ae8-adbf-4235-9b16-63b6955575fc_SiteId">
    <vt:lpwstr>24946616-ab32-4f1c-9820-28dfb7d6a98c</vt:lpwstr>
  </property>
  <property fmtid="{D5CDD505-2E9C-101B-9397-08002B2CF9AE}" pid="8" name="MSIP_Label_c9ea4ae8-adbf-4235-9b16-63b6955575fc_ActionId">
    <vt:lpwstr>3e723875-be59-443f-8526-01424b718be8</vt:lpwstr>
  </property>
  <property fmtid="{D5CDD505-2E9C-101B-9397-08002B2CF9AE}" pid="9" name="MSIP_Label_c9ea4ae8-adbf-4235-9b16-63b6955575fc_ContentBits">
    <vt:lpwstr>0</vt:lpwstr>
  </property>
</Properties>
</file>