
<file path=[Content_Types].xml><?xml version="1.0" encoding="utf-8"?>
<Types xmlns="http://schemas.openxmlformats.org/package/2006/content-types">
  <Default Extension="emf" ContentType="image/x-emf"/>
  <Default Extension="F138FA70" ContentType="image/png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7" r:id="rId5"/>
  </p:sldMasterIdLst>
  <p:notesMasterIdLst>
    <p:notesMasterId r:id="rId22"/>
  </p:notesMasterIdLst>
  <p:sldIdLst>
    <p:sldId id="3419" r:id="rId6"/>
    <p:sldId id="3503" r:id="rId7"/>
    <p:sldId id="693" r:id="rId8"/>
    <p:sldId id="3456" r:id="rId9"/>
    <p:sldId id="314" r:id="rId10"/>
    <p:sldId id="1234" r:id="rId11"/>
    <p:sldId id="3470" r:id="rId12"/>
    <p:sldId id="3473" r:id="rId13"/>
    <p:sldId id="3460" r:id="rId14"/>
    <p:sldId id="3461" r:id="rId15"/>
    <p:sldId id="3483" r:id="rId16"/>
    <p:sldId id="3504" r:id="rId17"/>
    <p:sldId id="3469" r:id="rId18"/>
    <p:sldId id="3479" r:id="rId19"/>
    <p:sldId id="300" r:id="rId20"/>
    <p:sldId id="267" r:id="rId21"/>
  </p:sldIdLst>
  <p:sldSz cx="10693400" cy="7562850"/>
  <p:notesSz cx="9296400" cy="70104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22C5562-B2B2-ABAB-181E-51682308FA5F}" name="Damaris I. Musinguzi" initials="DIM" userId="S::musinguzidi@centralbank.go.ke::47816ea9-b064-4948-a952-dd24847568c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FF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 autoAdjust="0"/>
    <p:restoredTop sz="94681"/>
  </p:normalViewPr>
  <p:slideViewPr>
    <p:cSldViewPr snapToGrid="0">
      <p:cViewPr varScale="1">
        <p:scale>
          <a:sx n="53" d="100"/>
          <a:sy n="53" d="100"/>
        </p:scale>
        <p:origin x="1336" y="56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centralbankgoke-my.sharepoint.com/personal/mburujg_centralbank_go_ke/Documents/CBK%20-%20POLICY%20AND%20DATA%20ANALYSIS%20SECTION/POLICY%20DEVELOPMENT/Managment%20High-Level%20Briefings/Brief%20to%20H.E.%20on%20Role%20of%20PSPs%20November%202023/NPS%25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just">
              <a:defRPr sz="168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dk1"/>
                </a:solidFill>
                <a:latin typeface="Abadi" panose="020B0604020104020204" pitchFamily="34" charset="0"/>
                <a:ea typeface="+mn-ea"/>
                <a:cs typeface="+mn-cs"/>
              </a:rPr>
              <a:t>Usage and access to financial services by provider, %</a:t>
            </a:r>
            <a:endParaRPr lang="en-US" dirty="0">
              <a:latin typeface="Abadi" panose="020B0604020104020204" pitchFamily="34" charset="0"/>
            </a:endParaRPr>
          </a:p>
        </c:rich>
      </c:tx>
      <c:layout>
        <c:manualLayout>
          <c:xMode val="edge"/>
          <c:yMode val="edge"/>
          <c:x val="7.8065851524656976E-3"/>
          <c:y val="7.124665710139549E-4"/>
        </c:manualLayout>
      </c:layout>
      <c:overlay val="0"/>
      <c:spPr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sz="168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1809145129224649E-2"/>
          <c:y val="0.11051381417930427"/>
          <c:w val="0.94168323392975484"/>
          <c:h val="0.739420483078819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'[NPS STATS JAN 2020- SEP2023 Latest.xlsx]Fin inclusion'!$A$5</c:f>
              <c:strCache>
                <c:ptCount val="1"/>
                <c:pt idx="0">
                  <c:v>Banks</c:v>
                </c:pt>
              </c:strCache>
            </c:strRef>
          </c:tx>
          <c:spPr>
            <a:solidFill>
              <a:schemeClr val="tx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'[NPS STATS JAN 2020- SEP2023 Latest.xlsx]Fin inclusion'!$B$2:$G$2</c:f>
              <c:numCache>
                <c:formatCode>General</c:formatCode>
                <c:ptCount val="6"/>
                <c:pt idx="0">
                  <c:v>2006</c:v>
                </c:pt>
                <c:pt idx="1">
                  <c:v>2009</c:v>
                </c:pt>
                <c:pt idx="2">
                  <c:v>2013</c:v>
                </c:pt>
                <c:pt idx="3">
                  <c:v>2016</c:v>
                </c:pt>
                <c:pt idx="4">
                  <c:v>2019</c:v>
                </c:pt>
                <c:pt idx="5">
                  <c:v>2021</c:v>
                </c:pt>
              </c:numCache>
            </c:numRef>
          </c:cat>
          <c:val>
            <c:numRef>
              <c:f>'[NPS STATS JAN 2020- SEP2023 Latest.xlsx]Fin inclusion'!$B$5:$G$5</c:f>
              <c:numCache>
                <c:formatCode>0</c:formatCode>
                <c:ptCount val="6"/>
                <c:pt idx="0">
                  <c:v>14</c:v>
                </c:pt>
                <c:pt idx="1">
                  <c:v>20.5</c:v>
                </c:pt>
                <c:pt idx="2">
                  <c:v>29.2</c:v>
                </c:pt>
                <c:pt idx="3">
                  <c:v>38.4</c:v>
                </c:pt>
                <c:pt idx="4">
                  <c:v>40.799999999999997</c:v>
                </c:pt>
                <c:pt idx="5">
                  <c:v>44.1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A8-0446-87BC-47D942622A92}"/>
            </c:ext>
          </c:extLst>
        </c:ser>
        <c:ser>
          <c:idx val="1"/>
          <c:order val="1"/>
          <c:tx>
            <c:strRef>
              <c:f>'[NPS STATS JAN 2020- SEP2023 Latest.xlsx]Fin inclusion'!$A$6</c:f>
              <c:strCache>
                <c:ptCount val="1"/>
                <c:pt idx="0">
                  <c:v>Saccos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'[NPS STATS JAN 2020- SEP2023 Latest.xlsx]Fin inclusion'!$B$2:$G$2</c:f>
              <c:numCache>
                <c:formatCode>General</c:formatCode>
                <c:ptCount val="6"/>
                <c:pt idx="0">
                  <c:v>2006</c:v>
                </c:pt>
                <c:pt idx="1">
                  <c:v>2009</c:v>
                </c:pt>
                <c:pt idx="2">
                  <c:v>2013</c:v>
                </c:pt>
                <c:pt idx="3">
                  <c:v>2016</c:v>
                </c:pt>
                <c:pt idx="4">
                  <c:v>2019</c:v>
                </c:pt>
                <c:pt idx="5">
                  <c:v>2021</c:v>
                </c:pt>
              </c:numCache>
            </c:numRef>
          </c:cat>
          <c:val>
            <c:numRef>
              <c:f>'[NPS STATS JAN 2020- SEP2023 Latest.xlsx]Fin inclusion'!$B$6:$G$6</c:f>
              <c:numCache>
                <c:formatCode>0</c:formatCode>
                <c:ptCount val="6"/>
                <c:pt idx="0">
                  <c:v>13.1</c:v>
                </c:pt>
                <c:pt idx="1">
                  <c:v>9</c:v>
                </c:pt>
                <c:pt idx="2">
                  <c:v>11</c:v>
                </c:pt>
                <c:pt idx="3">
                  <c:v>12.9</c:v>
                </c:pt>
                <c:pt idx="4">
                  <c:v>11.3</c:v>
                </c:pt>
                <c:pt idx="5">
                  <c:v>9.6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A8-0446-87BC-47D942622A92}"/>
            </c:ext>
          </c:extLst>
        </c:ser>
        <c:ser>
          <c:idx val="2"/>
          <c:order val="2"/>
          <c:tx>
            <c:strRef>
              <c:f>'[NPS STATS JAN 2020- SEP2023 Latest.xlsx]Fin inclusion'!$A$7</c:f>
              <c:strCache>
                <c:ptCount val="1"/>
                <c:pt idx="0">
                  <c:v>Mobile money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FF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'[NPS STATS JAN 2020- SEP2023 Latest.xlsx]Fin inclusion'!$B$2:$G$2</c:f>
              <c:numCache>
                <c:formatCode>General</c:formatCode>
                <c:ptCount val="6"/>
                <c:pt idx="0">
                  <c:v>2006</c:v>
                </c:pt>
                <c:pt idx="1">
                  <c:v>2009</c:v>
                </c:pt>
                <c:pt idx="2">
                  <c:v>2013</c:v>
                </c:pt>
                <c:pt idx="3">
                  <c:v>2016</c:v>
                </c:pt>
                <c:pt idx="4">
                  <c:v>2019</c:v>
                </c:pt>
                <c:pt idx="5">
                  <c:v>2021</c:v>
                </c:pt>
              </c:numCache>
            </c:numRef>
          </c:cat>
          <c:val>
            <c:numRef>
              <c:f>'[NPS STATS JAN 2020- SEP2023 Latest.xlsx]Fin inclusion'!$B$7:$G$7</c:f>
              <c:numCache>
                <c:formatCode>0</c:formatCode>
                <c:ptCount val="6"/>
                <c:pt idx="0">
                  <c:v>0</c:v>
                </c:pt>
                <c:pt idx="1">
                  <c:v>27.9</c:v>
                </c:pt>
                <c:pt idx="2">
                  <c:v>61.6</c:v>
                </c:pt>
                <c:pt idx="3">
                  <c:v>71.400000000000006</c:v>
                </c:pt>
                <c:pt idx="4">
                  <c:v>79.400000000000006</c:v>
                </c:pt>
                <c:pt idx="5">
                  <c:v>81.400000000000006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A8-0446-87BC-47D942622A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6386416"/>
        <c:axId val="756381008"/>
      </c:barChart>
      <c:lineChart>
        <c:grouping val="standard"/>
        <c:varyColors val="0"/>
        <c:ser>
          <c:idx val="3"/>
          <c:order val="3"/>
          <c:tx>
            <c:strRef>
              <c:f>'[NPS STATS JAN 2020- SEP2023 Latest.xlsx]Fin inclusion'!$A$3</c:f>
              <c:strCache>
                <c:ptCount val="1"/>
                <c:pt idx="0">
                  <c:v>Overall financial inclusion</c:v>
                </c:pt>
              </c:strCache>
            </c:strRef>
          </c:tx>
          <c:spPr>
            <a:ln w="38100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38100">
                <a:solidFill>
                  <a:srgbClr val="00206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Century Gothic" panose="020B0502020202020204" pitchFamily="34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'[NPS STATS JAN 2020- SEP2023 Latest.xlsx]Fin inclusion'!$B$3:$G$3</c:f>
              <c:numCache>
                <c:formatCode>General</c:formatCode>
                <c:ptCount val="6"/>
                <c:pt idx="0">
                  <c:v>26.7</c:v>
                </c:pt>
                <c:pt idx="1">
                  <c:v>40.4</c:v>
                </c:pt>
                <c:pt idx="2">
                  <c:v>66.7</c:v>
                </c:pt>
                <c:pt idx="3">
                  <c:v>75.3</c:v>
                </c:pt>
                <c:pt idx="4">
                  <c:v>82.9</c:v>
                </c:pt>
                <c:pt idx="5">
                  <c:v>83.7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A8-0446-87BC-47D942622A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6386416"/>
        <c:axId val="756381008"/>
      </c:lineChart>
      <c:catAx>
        <c:axId val="756386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56381008"/>
        <c:crosses val="autoZero"/>
        <c:auto val="1"/>
        <c:lblAlgn val="ctr"/>
        <c:lblOffset val="100"/>
        <c:noMultiLvlLbl val="0"/>
      </c:catAx>
      <c:valAx>
        <c:axId val="756381008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756386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2650814274458238E-2"/>
          <c:y val="0.91861529727399938"/>
          <c:w val="0.89999989563928762"/>
          <c:h val="8.13847027260005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Century Gothic" panose="020B0502020202020204" pitchFamily="34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  <a:latin typeface="Century Gothic" panose="020B0502020202020204" pitchFamily="34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9CB3A9-CC1B-F449-A13A-D8536B7B454C}" type="doc">
      <dgm:prSet loTypeId="urn:microsoft.com/office/officeart/2005/8/layout/cycle7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249F512-8956-C84C-8B13-FC989987A397}">
      <dgm:prSet phldrT="[Text]" custT="1"/>
      <dgm:spPr/>
      <dgm:t>
        <a:bodyPr/>
        <a:lstStyle/>
        <a:p>
          <a:r>
            <a:rPr lang="en-GB" sz="1800" dirty="0">
              <a:latin typeface="Abadi" panose="020B0604020104020204" pitchFamily="34" charset="0"/>
            </a:rPr>
            <a:t>High cost of low-value retail payments </a:t>
          </a:r>
        </a:p>
      </dgm:t>
    </dgm:pt>
    <dgm:pt modelId="{C22FACC8-648E-E344-9618-BF8C58C81184}" type="parTrans" cxnId="{E5E7C059-1330-9C47-AC3F-AA75B3520C79}">
      <dgm:prSet/>
      <dgm:spPr/>
      <dgm:t>
        <a:bodyPr/>
        <a:lstStyle/>
        <a:p>
          <a:endParaRPr lang="en-GB" sz="1800">
            <a:latin typeface="Century Gothic" panose="020B0502020202020204" pitchFamily="34" charset="0"/>
          </a:endParaRPr>
        </a:p>
      </dgm:t>
    </dgm:pt>
    <dgm:pt modelId="{3B227A80-ECC8-8146-BB63-6CE8BD451160}" type="sibTrans" cxnId="{E5E7C059-1330-9C47-AC3F-AA75B3520C79}">
      <dgm:prSet custT="1"/>
      <dgm:spPr/>
      <dgm:t>
        <a:bodyPr/>
        <a:lstStyle/>
        <a:p>
          <a:endParaRPr lang="en-GB" sz="1800">
            <a:latin typeface="Century Gothic" panose="020B0502020202020204" pitchFamily="34" charset="0"/>
          </a:endParaRPr>
        </a:p>
      </dgm:t>
    </dgm:pt>
    <dgm:pt modelId="{FB54BE4B-37D8-1745-8925-439F2CA363F3}">
      <dgm:prSet phldrT="[Text]" custT="1"/>
      <dgm:spPr/>
      <dgm:t>
        <a:bodyPr/>
        <a:lstStyle/>
        <a:p>
          <a:r>
            <a:rPr lang="en-GB" sz="1800" dirty="0">
              <a:latin typeface="Abadi" panose="020B0604020104020204" pitchFamily="34" charset="0"/>
            </a:rPr>
            <a:t>Inefficiency, constrained oversight, stability challenges </a:t>
          </a:r>
        </a:p>
      </dgm:t>
    </dgm:pt>
    <dgm:pt modelId="{CC01E7D1-B4DE-CB40-B12A-D6A1FC181C0A}" type="parTrans" cxnId="{2B0331A0-7E10-4747-86D5-9302272BEF8C}">
      <dgm:prSet/>
      <dgm:spPr/>
      <dgm:t>
        <a:bodyPr/>
        <a:lstStyle/>
        <a:p>
          <a:endParaRPr lang="en-GB" sz="1800">
            <a:latin typeface="Century Gothic" panose="020B0502020202020204" pitchFamily="34" charset="0"/>
          </a:endParaRPr>
        </a:p>
      </dgm:t>
    </dgm:pt>
    <dgm:pt modelId="{BD76AE6C-C0B1-EB45-85C1-28AFEC1728AE}" type="sibTrans" cxnId="{2B0331A0-7E10-4747-86D5-9302272BEF8C}">
      <dgm:prSet custT="1"/>
      <dgm:spPr/>
      <dgm:t>
        <a:bodyPr/>
        <a:lstStyle/>
        <a:p>
          <a:endParaRPr lang="en-GB" sz="1800">
            <a:latin typeface="Century Gothic" panose="020B0502020202020204" pitchFamily="34" charset="0"/>
          </a:endParaRPr>
        </a:p>
      </dgm:t>
    </dgm:pt>
    <dgm:pt modelId="{F26DE7FD-BC8C-2640-83BF-BDF82EF51340}">
      <dgm:prSet phldrT="[Text]" custT="1"/>
      <dgm:spPr/>
      <dgm:t>
        <a:bodyPr/>
        <a:lstStyle/>
        <a:p>
          <a:r>
            <a:rPr lang="en-GB" sz="1800" dirty="0">
              <a:latin typeface="Abadi" panose="020B0604020104020204" pitchFamily="34" charset="0"/>
            </a:rPr>
            <a:t>Cumbersome customer experience, friction in off-net payment transactions</a:t>
          </a:r>
        </a:p>
      </dgm:t>
    </dgm:pt>
    <dgm:pt modelId="{30F354AE-E602-744A-A9DF-262AD7995E6A}" type="parTrans" cxnId="{69FAE6D7-FA21-314C-B501-9BA8D5DEA240}">
      <dgm:prSet/>
      <dgm:spPr/>
      <dgm:t>
        <a:bodyPr/>
        <a:lstStyle/>
        <a:p>
          <a:endParaRPr lang="en-GB" sz="1800">
            <a:latin typeface="Century Gothic" panose="020B0502020202020204" pitchFamily="34" charset="0"/>
          </a:endParaRPr>
        </a:p>
      </dgm:t>
    </dgm:pt>
    <dgm:pt modelId="{7C82508F-EE93-DB49-BD79-E3E8E467AF4D}" type="sibTrans" cxnId="{69FAE6D7-FA21-314C-B501-9BA8D5DEA240}">
      <dgm:prSet custT="1"/>
      <dgm:spPr/>
      <dgm:t>
        <a:bodyPr/>
        <a:lstStyle/>
        <a:p>
          <a:endParaRPr lang="en-GB" sz="1800">
            <a:latin typeface="Century Gothic" panose="020B0502020202020204" pitchFamily="34" charset="0"/>
          </a:endParaRPr>
        </a:p>
      </dgm:t>
    </dgm:pt>
    <dgm:pt modelId="{A054F5E8-44A4-254D-9705-AC31AD2FB7DD}">
      <dgm:prSet custT="1"/>
      <dgm:spPr/>
      <dgm:t>
        <a:bodyPr/>
        <a:lstStyle/>
        <a:p>
          <a:r>
            <a:rPr lang="en-GB" sz="1800" dirty="0">
              <a:latin typeface="Abadi" panose="020B0604020104020204" pitchFamily="34" charset="0"/>
            </a:rPr>
            <a:t>Exclusion – institutions that have to participate in NPS through PSPs or banks</a:t>
          </a:r>
        </a:p>
      </dgm:t>
    </dgm:pt>
    <dgm:pt modelId="{895184A5-B1D9-5741-903B-7CD12637B2DD}" type="parTrans" cxnId="{6084698B-0432-2944-946E-E78FC539E6E4}">
      <dgm:prSet/>
      <dgm:spPr/>
      <dgm:t>
        <a:bodyPr/>
        <a:lstStyle/>
        <a:p>
          <a:endParaRPr lang="en-GB" sz="1800">
            <a:latin typeface="Century Gothic" panose="020B0502020202020204" pitchFamily="34" charset="0"/>
          </a:endParaRPr>
        </a:p>
      </dgm:t>
    </dgm:pt>
    <dgm:pt modelId="{77B91ADB-44FE-EF49-9270-D6808EC9CDDE}" type="sibTrans" cxnId="{6084698B-0432-2944-946E-E78FC539E6E4}">
      <dgm:prSet custT="1"/>
      <dgm:spPr/>
      <dgm:t>
        <a:bodyPr/>
        <a:lstStyle/>
        <a:p>
          <a:endParaRPr lang="en-GB" sz="1800">
            <a:latin typeface="Century Gothic" panose="020B0502020202020204" pitchFamily="34" charset="0"/>
          </a:endParaRPr>
        </a:p>
      </dgm:t>
    </dgm:pt>
    <dgm:pt modelId="{FA54DCBB-F886-2E4A-A65D-442157085DB8}" type="pres">
      <dgm:prSet presAssocID="{4C9CB3A9-CC1B-F449-A13A-D8536B7B454C}" presName="Name0" presStyleCnt="0">
        <dgm:presLayoutVars>
          <dgm:dir/>
          <dgm:resizeHandles val="exact"/>
        </dgm:presLayoutVars>
      </dgm:prSet>
      <dgm:spPr/>
    </dgm:pt>
    <dgm:pt modelId="{F972CD35-AE14-4244-99CB-89FAFA7E8028}" type="pres">
      <dgm:prSet presAssocID="{6249F512-8956-C84C-8B13-FC989987A397}" presName="node" presStyleLbl="node1" presStyleIdx="0" presStyleCnt="4" custScaleX="133692" custScaleY="102544">
        <dgm:presLayoutVars>
          <dgm:bulletEnabled val="1"/>
        </dgm:presLayoutVars>
      </dgm:prSet>
      <dgm:spPr/>
    </dgm:pt>
    <dgm:pt modelId="{ED119C54-C002-C247-BB87-92CD9976641C}" type="pres">
      <dgm:prSet presAssocID="{3B227A80-ECC8-8146-BB63-6CE8BD451160}" presName="sibTrans" presStyleLbl="sibTrans2D1" presStyleIdx="0" presStyleCnt="4"/>
      <dgm:spPr/>
    </dgm:pt>
    <dgm:pt modelId="{137AF914-2953-3E4B-B539-163D53BBB0ED}" type="pres">
      <dgm:prSet presAssocID="{3B227A80-ECC8-8146-BB63-6CE8BD451160}" presName="connectorText" presStyleLbl="sibTrans2D1" presStyleIdx="0" presStyleCnt="4"/>
      <dgm:spPr/>
    </dgm:pt>
    <dgm:pt modelId="{70F91205-95EE-0345-A34A-022BC3F1BABB}" type="pres">
      <dgm:prSet presAssocID="{A054F5E8-44A4-254D-9705-AC31AD2FB7DD}" presName="node" presStyleLbl="node1" presStyleIdx="1" presStyleCnt="4" custScaleX="144863" custScaleY="132395">
        <dgm:presLayoutVars>
          <dgm:bulletEnabled val="1"/>
        </dgm:presLayoutVars>
      </dgm:prSet>
      <dgm:spPr/>
    </dgm:pt>
    <dgm:pt modelId="{15A0024D-2C3B-6C43-B36F-1634036BBB94}" type="pres">
      <dgm:prSet presAssocID="{77B91ADB-44FE-EF49-9270-D6808EC9CDDE}" presName="sibTrans" presStyleLbl="sibTrans2D1" presStyleIdx="1" presStyleCnt="4"/>
      <dgm:spPr/>
    </dgm:pt>
    <dgm:pt modelId="{B1A6B709-5AFE-8946-AB97-0C95677B3FE4}" type="pres">
      <dgm:prSet presAssocID="{77B91ADB-44FE-EF49-9270-D6808EC9CDDE}" presName="connectorText" presStyleLbl="sibTrans2D1" presStyleIdx="1" presStyleCnt="4"/>
      <dgm:spPr/>
    </dgm:pt>
    <dgm:pt modelId="{37655882-8866-9E43-B24E-68FC5E790904}" type="pres">
      <dgm:prSet presAssocID="{FB54BE4B-37D8-1745-8925-439F2CA363F3}" presName="node" presStyleLbl="node1" presStyleIdx="2" presStyleCnt="4" custScaleX="154767" custScaleY="129419">
        <dgm:presLayoutVars>
          <dgm:bulletEnabled val="1"/>
        </dgm:presLayoutVars>
      </dgm:prSet>
      <dgm:spPr/>
    </dgm:pt>
    <dgm:pt modelId="{E80BE185-B02B-0940-9A37-A63B5DC3D793}" type="pres">
      <dgm:prSet presAssocID="{BD76AE6C-C0B1-EB45-85C1-28AFEC1728AE}" presName="sibTrans" presStyleLbl="sibTrans2D1" presStyleIdx="2" presStyleCnt="4"/>
      <dgm:spPr/>
    </dgm:pt>
    <dgm:pt modelId="{8C167C1C-FE58-B848-ADF5-5C1F310AE7A2}" type="pres">
      <dgm:prSet presAssocID="{BD76AE6C-C0B1-EB45-85C1-28AFEC1728AE}" presName="connectorText" presStyleLbl="sibTrans2D1" presStyleIdx="2" presStyleCnt="4"/>
      <dgm:spPr/>
    </dgm:pt>
    <dgm:pt modelId="{BFC19684-E532-7B46-9729-AFE727595A41}" type="pres">
      <dgm:prSet presAssocID="{F26DE7FD-BC8C-2640-83BF-BDF82EF51340}" presName="node" presStyleLbl="node1" presStyleIdx="3" presStyleCnt="4" custScaleX="144338" custScaleY="132395">
        <dgm:presLayoutVars>
          <dgm:bulletEnabled val="1"/>
        </dgm:presLayoutVars>
      </dgm:prSet>
      <dgm:spPr/>
    </dgm:pt>
    <dgm:pt modelId="{8973F0C3-DB78-A641-931D-5D892B1CA912}" type="pres">
      <dgm:prSet presAssocID="{7C82508F-EE93-DB49-BD79-E3E8E467AF4D}" presName="sibTrans" presStyleLbl="sibTrans2D1" presStyleIdx="3" presStyleCnt="4"/>
      <dgm:spPr/>
    </dgm:pt>
    <dgm:pt modelId="{47210E2A-2BED-1F4D-BF42-10DC0AE063BD}" type="pres">
      <dgm:prSet presAssocID="{7C82508F-EE93-DB49-BD79-E3E8E467AF4D}" presName="connectorText" presStyleLbl="sibTrans2D1" presStyleIdx="3" presStyleCnt="4"/>
      <dgm:spPr/>
    </dgm:pt>
  </dgm:ptLst>
  <dgm:cxnLst>
    <dgm:cxn modelId="{9078B51F-1998-9C42-A0CF-4D74FA39A7AD}" type="presOf" srcId="{77B91ADB-44FE-EF49-9270-D6808EC9CDDE}" destId="{15A0024D-2C3B-6C43-B36F-1634036BBB94}" srcOrd="0" destOrd="0" presId="urn:microsoft.com/office/officeart/2005/8/layout/cycle7"/>
    <dgm:cxn modelId="{B3FE8025-6A1C-774F-868B-71E0463A1171}" type="presOf" srcId="{A054F5E8-44A4-254D-9705-AC31AD2FB7DD}" destId="{70F91205-95EE-0345-A34A-022BC3F1BABB}" srcOrd="0" destOrd="0" presId="urn:microsoft.com/office/officeart/2005/8/layout/cycle7"/>
    <dgm:cxn modelId="{8AB3FD3F-F061-154B-AB40-9E67391C5378}" type="presOf" srcId="{BD76AE6C-C0B1-EB45-85C1-28AFEC1728AE}" destId="{E80BE185-B02B-0940-9A37-A63B5DC3D793}" srcOrd="0" destOrd="0" presId="urn:microsoft.com/office/officeart/2005/8/layout/cycle7"/>
    <dgm:cxn modelId="{86D20040-9CED-004B-A0F2-51402E3FE496}" type="presOf" srcId="{7C82508F-EE93-DB49-BD79-E3E8E467AF4D}" destId="{47210E2A-2BED-1F4D-BF42-10DC0AE063BD}" srcOrd="1" destOrd="0" presId="urn:microsoft.com/office/officeart/2005/8/layout/cycle7"/>
    <dgm:cxn modelId="{B3D01F66-158A-024B-9087-AEF2A799AABA}" type="presOf" srcId="{FB54BE4B-37D8-1745-8925-439F2CA363F3}" destId="{37655882-8866-9E43-B24E-68FC5E790904}" srcOrd="0" destOrd="0" presId="urn:microsoft.com/office/officeart/2005/8/layout/cycle7"/>
    <dgm:cxn modelId="{E6F2B768-DCA5-B84B-9151-96D6898383DB}" type="presOf" srcId="{F26DE7FD-BC8C-2640-83BF-BDF82EF51340}" destId="{BFC19684-E532-7B46-9729-AFE727595A41}" srcOrd="0" destOrd="0" presId="urn:microsoft.com/office/officeart/2005/8/layout/cycle7"/>
    <dgm:cxn modelId="{6C7E8E69-8659-4046-8628-4292A35965B0}" type="presOf" srcId="{3B227A80-ECC8-8146-BB63-6CE8BD451160}" destId="{137AF914-2953-3E4B-B539-163D53BBB0ED}" srcOrd="1" destOrd="0" presId="urn:microsoft.com/office/officeart/2005/8/layout/cycle7"/>
    <dgm:cxn modelId="{7B317D6A-1637-AD43-BBEA-79DF468C3384}" type="presOf" srcId="{6249F512-8956-C84C-8B13-FC989987A397}" destId="{F972CD35-AE14-4244-99CB-89FAFA7E8028}" srcOrd="0" destOrd="0" presId="urn:microsoft.com/office/officeart/2005/8/layout/cycle7"/>
    <dgm:cxn modelId="{37974F4B-4495-B445-BE2A-95C3D0163A98}" type="presOf" srcId="{77B91ADB-44FE-EF49-9270-D6808EC9CDDE}" destId="{B1A6B709-5AFE-8946-AB97-0C95677B3FE4}" srcOrd="1" destOrd="0" presId="urn:microsoft.com/office/officeart/2005/8/layout/cycle7"/>
    <dgm:cxn modelId="{E5E7C059-1330-9C47-AC3F-AA75B3520C79}" srcId="{4C9CB3A9-CC1B-F449-A13A-D8536B7B454C}" destId="{6249F512-8956-C84C-8B13-FC989987A397}" srcOrd="0" destOrd="0" parTransId="{C22FACC8-648E-E344-9618-BF8C58C81184}" sibTransId="{3B227A80-ECC8-8146-BB63-6CE8BD451160}"/>
    <dgm:cxn modelId="{6084698B-0432-2944-946E-E78FC539E6E4}" srcId="{4C9CB3A9-CC1B-F449-A13A-D8536B7B454C}" destId="{A054F5E8-44A4-254D-9705-AC31AD2FB7DD}" srcOrd="1" destOrd="0" parTransId="{895184A5-B1D9-5741-903B-7CD12637B2DD}" sibTransId="{77B91ADB-44FE-EF49-9270-D6808EC9CDDE}"/>
    <dgm:cxn modelId="{76271396-F4A8-1A44-BA29-0E90A98F5721}" type="presOf" srcId="{BD76AE6C-C0B1-EB45-85C1-28AFEC1728AE}" destId="{8C167C1C-FE58-B848-ADF5-5C1F310AE7A2}" srcOrd="1" destOrd="0" presId="urn:microsoft.com/office/officeart/2005/8/layout/cycle7"/>
    <dgm:cxn modelId="{2B0331A0-7E10-4747-86D5-9302272BEF8C}" srcId="{4C9CB3A9-CC1B-F449-A13A-D8536B7B454C}" destId="{FB54BE4B-37D8-1745-8925-439F2CA363F3}" srcOrd="2" destOrd="0" parTransId="{CC01E7D1-B4DE-CB40-B12A-D6A1FC181C0A}" sibTransId="{BD76AE6C-C0B1-EB45-85C1-28AFEC1728AE}"/>
    <dgm:cxn modelId="{69FAE6D7-FA21-314C-B501-9BA8D5DEA240}" srcId="{4C9CB3A9-CC1B-F449-A13A-D8536B7B454C}" destId="{F26DE7FD-BC8C-2640-83BF-BDF82EF51340}" srcOrd="3" destOrd="0" parTransId="{30F354AE-E602-744A-A9DF-262AD7995E6A}" sibTransId="{7C82508F-EE93-DB49-BD79-E3E8E467AF4D}"/>
    <dgm:cxn modelId="{9DD63EE4-2319-D949-990B-5F6B91749869}" type="presOf" srcId="{4C9CB3A9-CC1B-F449-A13A-D8536B7B454C}" destId="{FA54DCBB-F886-2E4A-A65D-442157085DB8}" srcOrd="0" destOrd="0" presId="urn:microsoft.com/office/officeart/2005/8/layout/cycle7"/>
    <dgm:cxn modelId="{4E31D9E5-B993-974D-B004-8B82C8F212EE}" type="presOf" srcId="{7C82508F-EE93-DB49-BD79-E3E8E467AF4D}" destId="{8973F0C3-DB78-A641-931D-5D892B1CA912}" srcOrd="0" destOrd="0" presId="urn:microsoft.com/office/officeart/2005/8/layout/cycle7"/>
    <dgm:cxn modelId="{7C6047FD-AB14-0445-8BE4-7532789870F4}" type="presOf" srcId="{3B227A80-ECC8-8146-BB63-6CE8BD451160}" destId="{ED119C54-C002-C247-BB87-92CD9976641C}" srcOrd="0" destOrd="0" presId="urn:microsoft.com/office/officeart/2005/8/layout/cycle7"/>
    <dgm:cxn modelId="{722E7680-FA0F-EE46-A5A8-3358176AA873}" type="presParOf" srcId="{FA54DCBB-F886-2E4A-A65D-442157085DB8}" destId="{F972CD35-AE14-4244-99CB-89FAFA7E8028}" srcOrd="0" destOrd="0" presId="urn:microsoft.com/office/officeart/2005/8/layout/cycle7"/>
    <dgm:cxn modelId="{5F4AB946-64F0-5247-81B1-B9FAB50A89CA}" type="presParOf" srcId="{FA54DCBB-F886-2E4A-A65D-442157085DB8}" destId="{ED119C54-C002-C247-BB87-92CD9976641C}" srcOrd="1" destOrd="0" presId="urn:microsoft.com/office/officeart/2005/8/layout/cycle7"/>
    <dgm:cxn modelId="{3BC3C8CA-F7B8-204D-A85D-F47CC04E3001}" type="presParOf" srcId="{ED119C54-C002-C247-BB87-92CD9976641C}" destId="{137AF914-2953-3E4B-B539-163D53BBB0ED}" srcOrd="0" destOrd="0" presId="urn:microsoft.com/office/officeart/2005/8/layout/cycle7"/>
    <dgm:cxn modelId="{37A986AF-6C97-6F4F-8696-ED31D5D7DD2E}" type="presParOf" srcId="{FA54DCBB-F886-2E4A-A65D-442157085DB8}" destId="{70F91205-95EE-0345-A34A-022BC3F1BABB}" srcOrd="2" destOrd="0" presId="urn:microsoft.com/office/officeart/2005/8/layout/cycle7"/>
    <dgm:cxn modelId="{D1BBB2CD-8284-EF42-A671-4B46CD4E5E33}" type="presParOf" srcId="{FA54DCBB-F886-2E4A-A65D-442157085DB8}" destId="{15A0024D-2C3B-6C43-B36F-1634036BBB94}" srcOrd="3" destOrd="0" presId="urn:microsoft.com/office/officeart/2005/8/layout/cycle7"/>
    <dgm:cxn modelId="{A63B65F4-6744-714B-836D-BAD1FA2302DB}" type="presParOf" srcId="{15A0024D-2C3B-6C43-B36F-1634036BBB94}" destId="{B1A6B709-5AFE-8946-AB97-0C95677B3FE4}" srcOrd="0" destOrd="0" presId="urn:microsoft.com/office/officeart/2005/8/layout/cycle7"/>
    <dgm:cxn modelId="{5D2E8BB1-F45A-7C4A-B8E8-51F32B7EE59D}" type="presParOf" srcId="{FA54DCBB-F886-2E4A-A65D-442157085DB8}" destId="{37655882-8866-9E43-B24E-68FC5E790904}" srcOrd="4" destOrd="0" presId="urn:microsoft.com/office/officeart/2005/8/layout/cycle7"/>
    <dgm:cxn modelId="{09B72412-88C3-0546-BCC7-3AB3F113C643}" type="presParOf" srcId="{FA54DCBB-F886-2E4A-A65D-442157085DB8}" destId="{E80BE185-B02B-0940-9A37-A63B5DC3D793}" srcOrd="5" destOrd="0" presId="urn:microsoft.com/office/officeart/2005/8/layout/cycle7"/>
    <dgm:cxn modelId="{C152E289-B3B1-2A46-8D03-855F62C94D60}" type="presParOf" srcId="{E80BE185-B02B-0940-9A37-A63B5DC3D793}" destId="{8C167C1C-FE58-B848-ADF5-5C1F310AE7A2}" srcOrd="0" destOrd="0" presId="urn:microsoft.com/office/officeart/2005/8/layout/cycle7"/>
    <dgm:cxn modelId="{44B23081-11E1-CB40-961F-2E8EB9C34D2A}" type="presParOf" srcId="{FA54DCBB-F886-2E4A-A65D-442157085DB8}" destId="{BFC19684-E532-7B46-9729-AFE727595A41}" srcOrd="6" destOrd="0" presId="urn:microsoft.com/office/officeart/2005/8/layout/cycle7"/>
    <dgm:cxn modelId="{604BAF52-54F9-3A47-AF03-B7583DA2FA7F}" type="presParOf" srcId="{FA54DCBB-F886-2E4A-A65D-442157085DB8}" destId="{8973F0C3-DB78-A641-931D-5D892B1CA912}" srcOrd="7" destOrd="0" presId="urn:microsoft.com/office/officeart/2005/8/layout/cycle7"/>
    <dgm:cxn modelId="{43E3045C-770B-034C-83B2-5F249CF9251F}" type="presParOf" srcId="{8973F0C3-DB78-A641-931D-5D892B1CA912}" destId="{47210E2A-2BED-1F4D-BF42-10DC0AE063B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2CD35-AE14-4244-99CB-89FAFA7E8028}">
      <dsp:nvSpPr>
        <dsp:cNvPr id="0" name=""/>
        <dsp:cNvSpPr/>
      </dsp:nvSpPr>
      <dsp:spPr>
        <a:xfrm>
          <a:off x="2423850" y="-83731"/>
          <a:ext cx="2900256" cy="11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badi" panose="020B0604020104020204" pitchFamily="34" charset="0"/>
            </a:rPr>
            <a:t>High cost of low-value retail payments </a:t>
          </a:r>
        </a:p>
      </dsp:txBody>
      <dsp:txXfrm>
        <a:off x="2456427" y="-51154"/>
        <a:ext cx="2835102" cy="1047118"/>
      </dsp:txXfrm>
    </dsp:sp>
    <dsp:sp modelId="{ED119C54-C002-C247-BB87-92CD9976641C}">
      <dsp:nvSpPr>
        <dsp:cNvPr id="0" name=""/>
        <dsp:cNvSpPr/>
      </dsp:nvSpPr>
      <dsp:spPr>
        <a:xfrm rot="2700000">
          <a:off x="4459425" y="1243234"/>
          <a:ext cx="750403" cy="379637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>
            <a:latin typeface="Century Gothic" panose="020B0502020202020204" pitchFamily="34" charset="0"/>
          </a:endParaRPr>
        </a:p>
      </dsp:txBody>
      <dsp:txXfrm>
        <a:off x="4573316" y="1319161"/>
        <a:ext cx="522621" cy="227783"/>
      </dsp:txXfrm>
    </dsp:sp>
    <dsp:sp modelId="{70F91205-95EE-0345-A34A-022BC3F1BABB}">
      <dsp:nvSpPr>
        <dsp:cNvPr id="0" name=""/>
        <dsp:cNvSpPr/>
      </dsp:nvSpPr>
      <dsp:spPr>
        <a:xfrm>
          <a:off x="4385871" y="1837564"/>
          <a:ext cx="3142595" cy="1436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badi" panose="020B0604020104020204" pitchFamily="34" charset="0"/>
            </a:rPr>
            <a:t>Exclusion – institutions that have to participate in NPS through PSPs or banks</a:t>
          </a:r>
        </a:p>
      </dsp:txBody>
      <dsp:txXfrm>
        <a:off x="4427932" y="1879625"/>
        <a:ext cx="3058473" cy="1351938"/>
      </dsp:txXfrm>
    </dsp:sp>
    <dsp:sp modelId="{15A0024D-2C3B-6C43-B36F-1634036BBB94}">
      <dsp:nvSpPr>
        <dsp:cNvPr id="0" name=""/>
        <dsp:cNvSpPr/>
      </dsp:nvSpPr>
      <dsp:spPr>
        <a:xfrm rot="8100000">
          <a:off x="4532302" y="3415440"/>
          <a:ext cx="750403" cy="379637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>
            <a:latin typeface="Century Gothic" panose="020B0502020202020204" pitchFamily="34" charset="0"/>
          </a:endParaRPr>
        </a:p>
      </dsp:txBody>
      <dsp:txXfrm rot="10800000">
        <a:off x="4646193" y="3491367"/>
        <a:ext cx="522621" cy="227783"/>
      </dsp:txXfrm>
    </dsp:sp>
    <dsp:sp modelId="{37655882-8866-9E43-B24E-68FC5E790904}">
      <dsp:nvSpPr>
        <dsp:cNvPr id="0" name=""/>
        <dsp:cNvSpPr/>
      </dsp:nvSpPr>
      <dsp:spPr>
        <a:xfrm>
          <a:off x="2195254" y="3936894"/>
          <a:ext cx="3357448" cy="1403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badi" panose="020B0604020104020204" pitchFamily="34" charset="0"/>
            </a:rPr>
            <a:t>Inefficiency, constrained oversight, stability challenges </a:t>
          </a:r>
        </a:p>
      </dsp:txBody>
      <dsp:txXfrm>
        <a:off x="2236369" y="3978009"/>
        <a:ext cx="3275218" cy="1321550"/>
      </dsp:txXfrm>
    </dsp:sp>
    <dsp:sp modelId="{E80BE185-B02B-0940-9A37-A63B5DC3D793}">
      <dsp:nvSpPr>
        <dsp:cNvPr id="0" name=""/>
        <dsp:cNvSpPr/>
      </dsp:nvSpPr>
      <dsp:spPr>
        <a:xfrm rot="13500000">
          <a:off x="2465252" y="3415440"/>
          <a:ext cx="750403" cy="379637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>
            <a:latin typeface="Century Gothic" panose="020B0502020202020204" pitchFamily="34" charset="0"/>
          </a:endParaRPr>
        </a:p>
      </dsp:txBody>
      <dsp:txXfrm rot="10800000">
        <a:off x="2579143" y="3491367"/>
        <a:ext cx="522621" cy="227783"/>
      </dsp:txXfrm>
    </dsp:sp>
    <dsp:sp modelId="{BFC19684-E532-7B46-9729-AFE727595A41}">
      <dsp:nvSpPr>
        <dsp:cNvPr id="0" name=""/>
        <dsp:cNvSpPr/>
      </dsp:nvSpPr>
      <dsp:spPr>
        <a:xfrm>
          <a:off x="225186" y="1837564"/>
          <a:ext cx="3131206" cy="1436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Abadi" panose="020B0604020104020204" pitchFamily="34" charset="0"/>
            </a:rPr>
            <a:t>Cumbersome customer experience, friction in off-net payment transactions</a:t>
          </a:r>
        </a:p>
      </dsp:txBody>
      <dsp:txXfrm>
        <a:off x="267247" y="1879625"/>
        <a:ext cx="3047084" cy="1351938"/>
      </dsp:txXfrm>
    </dsp:sp>
    <dsp:sp modelId="{8973F0C3-DB78-A641-931D-5D892B1CA912}">
      <dsp:nvSpPr>
        <dsp:cNvPr id="0" name=""/>
        <dsp:cNvSpPr/>
      </dsp:nvSpPr>
      <dsp:spPr>
        <a:xfrm rot="18900000">
          <a:off x="2538129" y="1243234"/>
          <a:ext cx="750403" cy="379637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>
            <a:latin typeface="Century Gothic" panose="020B0502020202020204" pitchFamily="34" charset="0"/>
          </a:endParaRPr>
        </a:p>
      </dsp:txBody>
      <dsp:txXfrm>
        <a:off x="2652020" y="1319161"/>
        <a:ext cx="522621" cy="227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18:42:59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532" cy="351698"/>
          </a:xfrm>
          <a:prstGeom prst="rect">
            <a:avLst/>
          </a:prstGeom>
        </p:spPr>
        <p:txBody>
          <a:bodyPr vert="horz" lIns="81674" tIns="40837" rIns="81674" bIns="40837" rtlCol="0"/>
          <a:lstStyle>
            <a:lvl1pPr algn="l">
              <a:defRPr sz="11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6490" y="0"/>
            <a:ext cx="4027152" cy="351698"/>
          </a:xfrm>
          <a:prstGeom prst="rect">
            <a:avLst/>
          </a:prstGeom>
        </p:spPr>
        <p:txBody>
          <a:bodyPr vert="horz" lIns="81674" tIns="40837" rIns="81674" bIns="40837" rtlCol="0"/>
          <a:lstStyle>
            <a:lvl1pPr algn="r">
              <a:defRPr sz="1100"/>
            </a:lvl1pPr>
          </a:lstStyle>
          <a:p>
            <a:fld id="{89072B4F-CD2F-44F2-867B-D5476D392A5D}" type="datetimeFigureOut">
              <a:rPr lang="en-KE" smtClean="0"/>
              <a:t>03/25/2024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6563" y="876300"/>
            <a:ext cx="33432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1674" tIns="40837" rIns="81674" bIns="40837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193" y="3374235"/>
            <a:ext cx="7436016" cy="2760603"/>
          </a:xfrm>
          <a:prstGeom prst="rect">
            <a:avLst/>
          </a:prstGeom>
        </p:spPr>
        <p:txBody>
          <a:bodyPr vert="horz" lIns="81674" tIns="40837" rIns="81674" bIns="4083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658705"/>
            <a:ext cx="4028532" cy="351697"/>
          </a:xfrm>
          <a:prstGeom prst="rect">
            <a:avLst/>
          </a:prstGeom>
        </p:spPr>
        <p:txBody>
          <a:bodyPr vert="horz" lIns="81674" tIns="40837" rIns="81674" bIns="40837" rtlCol="0" anchor="b"/>
          <a:lstStyle>
            <a:lvl1pPr algn="l">
              <a:defRPr sz="11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6490" y="6658705"/>
            <a:ext cx="4027152" cy="351697"/>
          </a:xfrm>
          <a:prstGeom prst="rect">
            <a:avLst/>
          </a:prstGeom>
        </p:spPr>
        <p:txBody>
          <a:bodyPr vert="horz" lIns="81674" tIns="40837" rIns="81674" bIns="40837" rtlCol="0" anchor="b"/>
          <a:lstStyle>
            <a:lvl1pPr algn="r">
              <a:defRPr sz="1100"/>
            </a:lvl1pPr>
          </a:lstStyle>
          <a:p>
            <a:fld id="{6F254BCC-376D-4F9B-BA35-AE7300FF4372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74315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677CAAB8-8A84-4C81-8DA2-3ABFE6A732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AE5B4AAC-9286-40CC-9D89-72C1634355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F83EE55A-410F-4CB6-83D7-CB97B5421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5449" indent="-28956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3100" indent="-23132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28987" indent="-23132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3255" indent="-231326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9142" indent="-2313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5029" indent="-2313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0916" indent="-2313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56802" indent="-2313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31774" fontAlgn="base">
              <a:spcBef>
                <a:spcPct val="0"/>
              </a:spcBef>
              <a:spcAft>
                <a:spcPct val="0"/>
              </a:spcAft>
              <a:defRPr/>
            </a:pPr>
            <a:fld id="{B68833B8-0FBF-4BAD-B674-2D2A6C662CB4}" type="slidenum">
              <a:rPr lang="en-US" altLang="en-US">
                <a:solidFill>
                  <a:prstClr val="black"/>
                </a:solidFill>
                <a:latin typeface="Calibri" panose="020F0502020204030204" pitchFamily="34" charset="0"/>
              </a:rPr>
              <a:pPr defTabSz="931774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en-US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89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54BCC-376D-4F9B-BA35-AE7300FF4372}" type="slidenum">
              <a:rPr kumimoji="0" lang="en-K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KE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6098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A8BA66C5-D45F-4FB3-94F3-597C155447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10F765D8-5D66-40FA-9A3C-AB1AD653A9B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6B2DAB5A-6475-48DE-82D6-290BDE5E6C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449" indent="-289562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63100" indent="-231326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28987" indent="-231326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93255" indent="-231326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59142" indent="-2313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25029" indent="-2313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90916" indent="-2313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956802" indent="-23132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931774" fontAlgn="base">
              <a:spcBef>
                <a:spcPct val="0"/>
              </a:spcBef>
              <a:spcAft>
                <a:spcPct val="0"/>
              </a:spcAft>
              <a:defRPr/>
            </a:pPr>
            <a:fld id="{920D3C12-E591-48CE-A4F8-5433FE6AC1F7}" type="slidenum">
              <a:rPr lang="en-US" altLang="en-US">
                <a:solidFill>
                  <a:srgbClr val="000000"/>
                </a:solidFill>
              </a:rPr>
              <a:pPr defTabSz="931774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1941E-7CE4-4C38-B11A-978775182A4B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594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0D2AE-66A6-488E-A8BB-4DCE30902289}" type="datetime1">
              <a:rPr lang="en-US" smtClean="0"/>
              <a:t>3/25/2024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0205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EEC835-35DB-4BD7-861A-9ED3F6CE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4670" y="7033450"/>
            <a:ext cx="2459482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DCA36-E21F-44A3-A722-EDECBE9A2A63}" type="datetime1">
              <a:rPr lang="en-US"/>
              <a:pPr>
                <a:defRPr/>
              </a:pPr>
              <a:t>3/25/2024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6A2F1F4-31F7-4DBB-9750-B7A10F30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5756" y="7033450"/>
            <a:ext cx="3421888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7CB5955-6F49-4F8B-844D-BF13B904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9248" y="7033450"/>
            <a:ext cx="2459482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6533E8-45DF-4F7D-BA6C-13F47B6D07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6" descr="CBK LOGO">
            <a:extLst>
              <a:ext uri="{FF2B5EF4-FFF2-40B4-BE49-F238E27FC236}">
                <a16:creationId xmlns:a16="http://schemas.microsoft.com/office/drawing/2014/main" id="{8F73D10A-7922-472D-BF61-E7B4A5E189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25" t="-4254"/>
          <a:stretch>
            <a:fillRect/>
          </a:stretch>
        </p:blipFill>
        <p:spPr bwMode="auto">
          <a:xfrm>
            <a:off x="9005331" y="150557"/>
            <a:ext cx="1191027" cy="97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AFFB4F-4676-459C-9345-A303DD117EA0}"/>
              </a:ext>
            </a:extLst>
          </p:cNvPr>
          <p:cNvCxnSpPr>
            <a:cxnSpLocks/>
          </p:cNvCxnSpPr>
          <p:nvPr userDrawn="1"/>
        </p:nvCxnSpPr>
        <p:spPr>
          <a:xfrm>
            <a:off x="534670" y="1240344"/>
            <a:ext cx="970222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20047"/>
      </p:ext>
    </p:extLst>
  </p:cSld>
  <p:clrMapOvr>
    <a:masterClrMapping/>
  </p:clrMapOvr>
  <p:transition spd="med"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1" y="1312650"/>
            <a:ext cx="3518055" cy="269946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822" y="301115"/>
            <a:ext cx="5977908" cy="1673728"/>
          </a:xfrm>
        </p:spPr>
        <p:txBody>
          <a:bodyPr/>
          <a:lstStyle>
            <a:lvl1pPr>
              <a:defRPr sz="2807"/>
            </a:lvl1pPr>
            <a:lvl2pPr>
              <a:defRPr sz="2456"/>
            </a:lvl2pPr>
            <a:lvl3pPr>
              <a:defRPr sz="2105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671" y="1582598"/>
            <a:ext cx="3518055" cy="188962"/>
          </a:xfrm>
        </p:spPr>
        <p:txBody>
          <a:bodyPr/>
          <a:lstStyle>
            <a:lvl1pPr marL="0" indent="0">
              <a:buNone/>
              <a:defRPr sz="1228"/>
            </a:lvl1pPr>
            <a:lvl2pPr marL="401010" indent="0">
              <a:buNone/>
              <a:defRPr sz="1053"/>
            </a:lvl2pPr>
            <a:lvl3pPr marL="802020" indent="0">
              <a:buNone/>
              <a:defRPr sz="877"/>
            </a:lvl3pPr>
            <a:lvl4pPr marL="1203030" indent="0">
              <a:buNone/>
              <a:defRPr sz="789"/>
            </a:lvl4pPr>
            <a:lvl5pPr marL="1604040" indent="0">
              <a:buNone/>
              <a:defRPr sz="789"/>
            </a:lvl5pPr>
            <a:lvl6pPr marL="2005051" indent="0">
              <a:buNone/>
              <a:defRPr sz="789"/>
            </a:lvl6pPr>
            <a:lvl7pPr marL="2406061" indent="0">
              <a:buNone/>
              <a:defRPr sz="789"/>
            </a:lvl7pPr>
            <a:lvl8pPr marL="2807071" indent="0">
              <a:buNone/>
              <a:defRPr sz="789"/>
            </a:lvl8pPr>
            <a:lvl9pPr marL="3208081" indent="0">
              <a:buNone/>
              <a:defRPr sz="78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8C7680-4639-41C2-B93E-856F4AD3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4670" y="7033450"/>
            <a:ext cx="2459482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5ED9A-5992-4FB7-9BCB-8CB17DCAB254}" type="datetime1">
              <a:rPr lang="en-US"/>
              <a:pPr>
                <a:defRPr/>
              </a:pPr>
              <a:t>3/25/2024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71A35D-C54F-45C8-94E2-6E128476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5756" y="7033450"/>
            <a:ext cx="3421888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D5B989-DAC1-45FA-AF31-FA76A52D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9248" y="7033450"/>
            <a:ext cx="2459482" cy="276999"/>
          </a:xfrm>
        </p:spPr>
        <p:txBody>
          <a:bodyPr/>
          <a:lstStyle>
            <a:lvl1pPr>
              <a:defRPr/>
            </a:lvl1pPr>
          </a:lstStyle>
          <a:p>
            <a:fld id="{8A4DC62D-A0C3-4437-AF41-25E4D79436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0982919"/>
      </p:ext>
    </p:extLst>
  </p:cSld>
  <p:clrMapOvr>
    <a:masterClrMapping/>
  </p:clrMapOvr>
  <p:transition spd="med"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140500" y="1566337"/>
            <a:ext cx="8412282" cy="57873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1140530" y="2316017"/>
            <a:ext cx="3986870" cy="39739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25250" lvl="0" indent="-330750">
              <a:spcBef>
                <a:spcPts val="559"/>
              </a:spcBef>
              <a:spcAft>
                <a:spcPts val="0"/>
              </a:spcAft>
              <a:buSzPts val="2000"/>
              <a:buChar char="▫"/>
              <a:defRPr sz="1860"/>
            </a:lvl1pPr>
            <a:lvl2pPr marL="850499" lvl="1" indent="-33075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1860"/>
            </a:lvl2pPr>
            <a:lvl3pPr marL="1275748" lvl="2" indent="-33075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1860"/>
            </a:lvl3pPr>
            <a:lvl4pPr marL="1700998" lvl="3" indent="-33075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1860"/>
            </a:lvl4pPr>
            <a:lvl5pPr marL="2126247" lvl="4" indent="-33075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1860"/>
            </a:lvl5pPr>
            <a:lvl6pPr marL="2551497" lvl="5" indent="-33075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1860"/>
            </a:lvl6pPr>
            <a:lvl7pPr marL="2976746" lvl="6" indent="-33075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1860"/>
            </a:lvl7pPr>
            <a:lvl8pPr marL="3401995" lvl="7" indent="-33075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1860"/>
            </a:lvl8pPr>
            <a:lvl9pPr marL="3827246" lvl="8" indent="-33075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186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5565916" y="2316017"/>
            <a:ext cx="3986870" cy="39739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25250" lvl="0" indent="-330750">
              <a:spcBef>
                <a:spcPts val="559"/>
              </a:spcBef>
              <a:spcAft>
                <a:spcPts val="0"/>
              </a:spcAft>
              <a:buSzPts val="2000"/>
              <a:buChar char="▫"/>
              <a:defRPr sz="1860"/>
            </a:lvl1pPr>
            <a:lvl2pPr marL="850499" lvl="1" indent="-33075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1860"/>
            </a:lvl2pPr>
            <a:lvl3pPr marL="1275748" lvl="2" indent="-33075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1860"/>
            </a:lvl3pPr>
            <a:lvl4pPr marL="1700998" lvl="3" indent="-33075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1860"/>
            </a:lvl4pPr>
            <a:lvl5pPr marL="2126247" lvl="4" indent="-33075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1860"/>
            </a:lvl5pPr>
            <a:lvl6pPr marL="2551497" lvl="5" indent="-33075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1860"/>
            </a:lvl6pPr>
            <a:lvl7pPr marL="2976746" lvl="6" indent="-33075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1860"/>
            </a:lvl7pPr>
            <a:lvl8pPr marL="3401995" lvl="7" indent="-33075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1860"/>
            </a:lvl8pPr>
            <a:lvl9pPr marL="3827246" lvl="8" indent="-33075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186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9828460" y="6871998"/>
            <a:ext cx="641674" cy="57873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644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1" y="1312650"/>
            <a:ext cx="3518055" cy="269946"/>
          </a:xfrm>
        </p:spPr>
        <p:txBody>
          <a:bodyPr anchor="b"/>
          <a:lstStyle>
            <a:lvl1pPr algn="l">
              <a:defRPr sz="175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822" y="301115"/>
            <a:ext cx="5977908" cy="1673728"/>
          </a:xfrm>
        </p:spPr>
        <p:txBody>
          <a:bodyPr/>
          <a:lstStyle>
            <a:lvl1pPr>
              <a:defRPr sz="2807"/>
            </a:lvl1pPr>
            <a:lvl2pPr>
              <a:defRPr sz="2456"/>
            </a:lvl2pPr>
            <a:lvl3pPr>
              <a:defRPr sz="2105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671" y="1582598"/>
            <a:ext cx="3518055" cy="188962"/>
          </a:xfrm>
        </p:spPr>
        <p:txBody>
          <a:bodyPr/>
          <a:lstStyle>
            <a:lvl1pPr marL="0" indent="0">
              <a:buNone/>
              <a:defRPr sz="1228"/>
            </a:lvl1pPr>
            <a:lvl2pPr marL="401010" indent="0">
              <a:buNone/>
              <a:defRPr sz="1053"/>
            </a:lvl2pPr>
            <a:lvl3pPr marL="802020" indent="0">
              <a:buNone/>
              <a:defRPr sz="877"/>
            </a:lvl3pPr>
            <a:lvl4pPr marL="1203030" indent="0">
              <a:buNone/>
              <a:defRPr sz="789"/>
            </a:lvl4pPr>
            <a:lvl5pPr marL="1604040" indent="0">
              <a:buNone/>
              <a:defRPr sz="789"/>
            </a:lvl5pPr>
            <a:lvl6pPr marL="2005051" indent="0">
              <a:buNone/>
              <a:defRPr sz="789"/>
            </a:lvl6pPr>
            <a:lvl7pPr marL="2406061" indent="0">
              <a:buNone/>
              <a:defRPr sz="789"/>
            </a:lvl7pPr>
            <a:lvl8pPr marL="2807071" indent="0">
              <a:buNone/>
              <a:defRPr sz="789"/>
            </a:lvl8pPr>
            <a:lvl9pPr marL="3208081" indent="0">
              <a:buNone/>
              <a:defRPr sz="78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8C7680-4639-41C2-B93E-856F4AD3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4670" y="7033450"/>
            <a:ext cx="2459482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5ED9A-5992-4FB7-9BCB-8CB17DCAB254}" type="datetime1">
              <a:rPr lang="en-US"/>
              <a:pPr>
                <a:defRPr/>
              </a:pPr>
              <a:t>3/25/2024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71A35D-C54F-45C8-94E2-6E128476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5756" y="7033450"/>
            <a:ext cx="3421888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D5B989-DAC1-45FA-AF31-FA76A52D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9248" y="7033450"/>
            <a:ext cx="2459482" cy="276999"/>
          </a:xfrm>
        </p:spPr>
        <p:txBody>
          <a:bodyPr/>
          <a:lstStyle>
            <a:lvl1pPr>
              <a:defRPr/>
            </a:lvl1pPr>
          </a:lstStyle>
          <a:p>
            <a:fld id="{8A4DC62D-A0C3-4437-AF41-25E4D79436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8122986"/>
      </p:ext>
    </p:extLst>
  </p:cSld>
  <p:clrMapOvr>
    <a:masterClrMapping/>
  </p:clrMapOvr>
  <p:transition spd="med"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9B4D-4791-4BB5-963E-8593D5E6B2CD}" type="datetime1">
              <a:rPr lang="en-US" smtClean="0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51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B01F2-8D8A-453D-A7F0-DCC5EB325382}" type="datetime1">
              <a:rPr lang="en-US" smtClean="0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268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69872-999C-4B61-B379-F0513781CCE9}" type="datetime1">
              <a:rPr lang="en-US" smtClean="0"/>
              <a:t>3/25/2024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550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92532" y="146217"/>
            <a:ext cx="10092384" cy="72614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1321" y="504683"/>
            <a:ext cx="8990756" cy="466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3192" y="1670746"/>
            <a:ext cx="9247014" cy="3164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33ECD2-97EF-4BBA-9642-7BD5F4CE00C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870450" y="7425690"/>
            <a:ext cx="793750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90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C2: CBK - Official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92532" y="146217"/>
            <a:ext cx="10092384" cy="72614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1321" y="504683"/>
            <a:ext cx="8990756" cy="466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3192" y="1670746"/>
            <a:ext cx="9247014" cy="3164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ACE2C-B8F0-489F-ABFB-038024D8EF00}" type="datetime1">
              <a:rPr lang="en-US" smtClean="0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87F5DD-55E0-4594-8D96-3511C6E2150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870450" y="7425690"/>
            <a:ext cx="793750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KE" sz="9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C2: CBK - Official</a:t>
            </a:r>
          </a:p>
        </p:txBody>
      </p:sp>
    </p:spTree>
    <p:extLst>
      <p:ext uri="{BB962C8B-B14F-4D97-AF65-F5344CB8AC3E}">
        <p14:creationId xmlns:p14="http://schemas.microsoft.com/office/powerpoint/2010/main" val="91483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F138FA70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58"/>
            <a:ext cx="10692003" cy="7559992"/>
            <a:chOff x="0" y="12"/>
            <a:chExt cx="10692003" cy="7559992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"/>
              <a:ext cx="10692003" cy="75599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011520" y="5221998"/>
              <a:ext cx="6669405" cy="0"/>
            </a:xfrm>
            <a:custGeom>
              <a:avLst/>
              <a:gdLst/>
              <a:ahLst/>
              <a:cxnLst/>
              <a:rect l="l" t="t" r="r" b="b"/>
              <a:pathLst>
                <a:path w="6669405">
                  <a:moveTo>
                    <a:pt x="6668960" y="0"/>
                  </a:moveTo>
                  <a:lnTo>
                    <a:pt x="0" y="0"/>
                  </a:lnTo>
                </a:path>
              </a:pathLst>
            </a:custGeom>
            <a:solidFill>
              <a:srgbClr val="FFC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11298" y="4683150"/>
              <a:ext cx="6669405" cy="0"/>
            </a:xfrm>
            <a:custGeom>
              <a:avLst/>
              <a:gdLst/>
              <a:ahLst/>
              <a:cxnLst/>
              <a:rect l="l" t="t" r="r" b="b"/>
              <a:pathLst>
                <a:path w="6669405">
                  <a:moveTo>
                    <a:pt x="0" y="0"/>
                  </a:moveTo>
                  <a:lnTo>
                    <a:pt x="6668947" y="0"/>
                  </a:lnTo>
                </a:path>
              </a:pathLst>
            </a:custGeom>
            <a:ln w="12700">
              <a:solidFill>
                <a:srgbClr val="FFC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0664" y="2645698"/>
            <a:ext cx="10270672" cy="41499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50000"/>
              </a:lnSpc>
              <a:spcBef>
                <a:spcPts val="240"/>
              </a:spcBef>
            </a:pPr>
            <a:r>
              <a:rPr lang="en-GB" sz="4000" b="1" dirty="0">
                <a:solidFill>
                  <a:srgbClr val="FFC928"/>
                </a:solidFill>
                <a:latin typeface="Abadi" panose="020B0604020104020204" pitchFamily="34" charset="0"/>
              </a:rPr>
              <a:t>Presentation on National Payment System in Kenya</a:t>
            </a:r>
          </a:p>
          <a:p>
            <a:pPr marL="12700" marR="5080" indent="-635" algn="ctr">
              <a:lnSpc>
                <a:spcPct val="150000"/>
              </a:lnSpc>
              <a:spcBef>
                <a:spcPts val="240"/>
              </a:spcBef>
            </a:pPr>
            <a:endParaRPr lang="en-GB" sz="1400" b="1" dirty="0">
              <a:solidFill>
                <a:srgbClr val="FFC928"/>
              </a:solidFill>
              <a:latin typeface="Abadi" panose="020B0604020104020204" pitchFamily="34" charset="0"/>
              <a:cs typeface="Century Gothic"/>
            </a:endParaRPr>
          </a:p>
          <a:p>
            <a:pPr marL="12700" marR="5080" indent="-635" algn="ctr">
              <a:lnSpc>
                <a:spcPct val="150000"/>
              </a:lnSpc>
              <a:spcBef>
                <a:spcPts val="240"/>
              </a:spcBef>
            </a:pPr>
            <a:r>
              <a:rPr lang="en-GB" sz="3200" b="1" i="1" dirty="0">
                <a:solidFill>
                  <a:srgbClr val="FFFFFF"/>
                </a:solidFill>
                <a:latin typeface="Abadi" panose="020B0604020104020204" pitchFamily="34" charset="0"/>
                <a:cs typeface="Century Gothic"/>
              </a:rPr>
              <a:t>Michael Eganza, Director Banking and Payment Systems, Central Bank of Kenya</a:t>
            </a:r>
          </a:p>
          <a:p>
            <a:pPr marL="12700" marR="5080" indent="-635" algn="ctr">
              <a:lnSpc>
                <a:spcPct val="150000"/>
              </a:lnSpc>
              <a:spcBef>
                <a:spcPts val="240"/>
              </a:spcBef>
            </a:pPr>
            <a:endParaRPr lang="en-GB" sz="2000" dirty="0">
              <a:solidFill>
                <a:schemeClr val="bg1"/>
              </a:solidFill>
              <a:latin typeface="Abadi" panose="020B0604020104020204" pitchFamily="34" charset="0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257A1D71-3BC9-404C-9AC0-99544400E972}"/>
              </a:ext>
            </a:extLst>
          </p:cNvPr>
          <p:cNvSpPr txBox="1"/>
          <p:nvPr/>
        </p:nvSpPr>
        <p:spPr>
          <a:xfrm>
            <a:off x="2146300" y="329671"/>
            <a:ext cx="8001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>
                <a:solidFill>
                  <a:srgbClr val="FFFFFF"/>
                </a:solidFill>
                <a:latin typeface="Abadi" panose="020B0604020104020204" pitchFamily="34" charset="0"/>
                <a:cs typeface="Century Gothic"/>
              </a:rPr>
              <a:t>Challenges (2)</a:t>
            </a:r>
            <a:endParaRPr sz="3200" dirty="0">
              <a:latin typeface="Abadi" panose="020B0604020104020204" pitchFamily="34" charset="0"/>
              <a:cs typeface="Century Gothic"/>
            </a:endParaRPr>
          </a:p>
        </p:txBody>
      </p:sp>
      <p:sp>
        <p:nvSpPr>
          <p:cNvPr id="17" name="Title 10">
            <a:extLst>
              <a:ext uri="{FF2B5EF4-FFF2-40B4-BE49-F238E27FC236}">
                <a16:creationId xmlns:a16="http://schemas.microsoft.com/office/drawing/2014/main" id="{1C494919-E2EC-44AA-A4E2-7EC777B6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764" y="413892"/>
            <a:ext cx="585116" cy="430887"/>
          </a:xfrm>
        </p:spPr>
        <p:txBody>
          <a:bodyPr/>
          <a:lstStyle/>
          <a:p>
            <a:r>
              <a:rPr lang="en-US" sz="2800" dirty="0">
                <a:latin typeface="Abadi" panose="020B0604020104020204" pitchFamily="34" charset="0"/>
              </a:rPr>
              <a:t>9.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4B960DD-F229-4DF4-9017-1C3786BF38FD}"/>
              </a:ext>
            </a:extLst>
          </p:cNvPr>
          <p:cNvGrpSpPr/>
          <p:nvPr/>
        </p:nvGrpSpPr>
        <p:grpSpPr>
          <a:xfrm>
            <a:off x="698095" y="2533891"/>
            <a:ext cx="8221645" cy="4248726"/>
            <a:chOff x="1104961" y="1537304"/>
            <a:chExt cx="8221645" cy="424872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97E505-84C6-4972-A616-BC24FB327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9937" y="1607235"/>
              <a:ext cx="1686605" cy="63770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A710CFF-7A21-4DBA-A32F-D03250ACD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4961" y="4305933"/>
              <a:ext cx="2226927" cy="125356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D62684A-F5B7-4D98-A5BE-B7A4FE5E8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78181" y="4305933"/>
              <a:ext cx="1359839" cy="1480097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3D7788B-C957-4438-880A-52DDFE473302}"/>
                </a:ext>
              </a:extLst>
            </p:cNvPr>
            <p:cNvCxnSpPr/>
            <p:nvPr/>
          </p:nvCxnSpPr>
          <p:spPr>
            <a:xfrm>
              <a:off x="7844931" y="2480458"/>
              <a:ext cx="0" cy="1615044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07CA16F-754A-44D0-8D78-3463694F4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3239" y="2441215"/>
              <a:ext cx="0" cy="1654287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BEC47A4-738B-4D67-BCF2-7088B47F823B}"/>
                </a:ext>
              </a:extLst>
            </p:cNvPr>
            <p:cNvSpPr txBox="1"/>
            <p:nvPr/>
          </p:nvSpPr>
          <p:spPr>
            <a:xfrm>
              <a:off x="3438785" y="3013684"/>
              <a:ext cx="9955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entury Gothic" panose="020B0502020202020204" pitchFamily="34" charset="0"/>
                </a:rPr>
                <a:t>Bank/Wallet transfers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33D6D04-6475-4718-AE9D-185DBBC467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3718" y="2236857"/>
              <a:ext cx="4070959" cy="199538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AD133F2-1911-4D7F-BC89-DEAD6886C8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1824" y="2487378"/>
              <a:ext cx="3915795" cy="184994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89195D9-EFE2-4124-ADDD-EF59CE9666A4}"/>
                </a:ext>
              </a:extLst>
            </p:cNvPr>
            <p:cNvSpPr txBox="1"/>
            <p:nvPr/>
          </p:nvSpPr>
          <p:spPr>
            <a:xfrm>
              <a:off x="8173099" y="2430880"/>
              <a:ext cx="11535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badi" panose="020B0604020104020204" pitchFamily="34" charset="0"/>
                </a:rPr>
                <a:t>Bank/Wallet transfers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061A836-2DA2-49ED-A27E-A8A73815BD4E}"/>
                </a:ext>
              </a:extLst>
            </p:cNvPr>
            <p:cNvCxnSpPr/>
            <p:nvPr/>
          </p:nvCxnSpPr>
          <p:spPr>
            <a:xfrm>
              <a:off x="1902801" y="2449292"/>
              <a:ext cx="0" cy="1615044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A4624E3-9598-4C5C-8568-7D41F28D1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1109" y="2410049"/>
              <a:ext cx="0" cy="1654287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6237EAD-015B-4038-91ED-ED0B49BA4C8E}"/>
                </a:ext>
              </a:extLst>
            </p:cNvPr>
            <p:cNvSpPr txBox="1"/>
            <p:nvPr/>
          </p:nvSpPr>
          <p:spPr>
            <a:xfrm>
              <a:off x="2180518" y="2336317"/>
              <a:ext cx="11014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badi" panose="020B0604020104020204" pitchFamily="34" charset="0"/>
                </a:rPr>
                <a:t>Bank/Wallet transfers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2D252FB-7817-4502-9006-23CC2696BD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2917" y="2230283"/>
              <a:ext cx="3441589" cy="2096114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3885A10-F7DF-47FA-B503-EC9C7C71C90C}"/>
                </a:ext>
              </a:extLst>
            </p:cNvPr>
            <p:cNvCxnSpPr>
              <a:cxnSpLocks/>
            </p:cNvCxnSpPr>
            <p:nvPr/>
          </p:nvCxnSpPr>
          <p:spPr>
            <a:xfrm>
              <a:off x="3817970" y="2462988"/>
              <a:ext cx="3485932" cy="2109803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17E62B8-EC80-4DAB-BA57-16BFA501157E}"/>
                </a:ext>
              </a:extLst>
            </p:cNvPr>
            <p:cNvSpPr txBox="1"/>
            <p:nvPr/>
          </p:nvSpPr>
          <p:spPr>
            <a:xfrm>
              <a:off x="4430518" y="1909509"/>
              <a:ext cx="1286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badi" panose="020B0604020104020204" pitchFamily="34" charset="0"/>
                </a:rPr>
                <a:t>Bank/Wallet transfers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164A391-662F-4563-9CC0-01EB3CECE5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81533" y="4580415"/>
              <a:ext cx="3972014" cy="67531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3699AF4-D7DF-4C63-971F-3D3B9DD835AC}"/>
                </a:ext>
              </a:extLst>
            </p:cNvPr>
            <p:cNvCxnSpPr>
              <a:cxnSpLocks/>
            </p:cNvCxnSpPr>
            <p:nvPr/>
          </p:nvCxnSpPr>
          <p:spPr>
            <a:xfrm>
              <a:off x="3460419" y="4815883"/>
              <a:ext cx="3843483" cy="7205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3BAE2CD-70AD-4088-9EBD-6692DFB633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81533" y="5293680"/>
              <a:ext cx="3972014" cy="67531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88C2A10-5A9E-4617-977C-E260FB2A618B}"/>
                </a:ext>
              </a:extLst>
            </p:cNvPr>
            <p:cNvCxnSpPr>
              <a:cxnSpLocks/>
            </p:cNvCxnSpPr>
            <p:nvPr/>
          </p:nvCxnSpPr>
          <p:spPr>
            <a:xfrm>
              <a:off x="3460419" y="5529148"/>
              <a:ext cx="3843483" cy="7205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A32F226-F8B5-430D-B69A-888E88D44CBB}"/>
                </a:ext>
              </a:extLst>
            </p:cNvPr>
            <p:cNvSpPr txBox="1"/>
            <p:nvPr/>
          </p:nvSpPr>
          <p:spPr>
            <a:xfrm>
              <a:off x="4857278" y="4343406"/>
              <a:ext cx="9955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badi" panose="020B0604020104020204" pitchFamily="34" charset="0"/>
                </a:rPr>
                <a:t>P2P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33FDECF-5F12-47E0-B660-9A3E3E91CA8C}"/>
                </a:ext>
              </a:extLst>
            </p:cNvPr>
            <p:cNvSpPr txBox="1"/>
            <p:nvPr/>
          </p:nvSpPr>
          <p:spPr>
            <a:xfrm>
              <a:off x="4770014" y="4969738"/>
              <a:ext cx="16005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badi" panose="020B0604020104020204" pitchFamily="34" charset="0"/>
                </a:rPr>
                <a:t>Merchant Interop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14DC31E4-AB65-42B9-8E9C-B4FC2B65D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7633" y="1537304"/>
              <a:ext cx="2226927" cy="814648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1F593D6-66E9-4213-BB71-CEA23D8A584A}"/>
              </a:ext>
            </a:extLst>
          </p:cNvPr>
          <p:cNvSpPr txBox="1"/>
          <p:nvPr/>
        </p:nvSpPr>
        <p:spPr>
          <a:xfrm>
            <a:off x="454806" y="1370175"/>
            <a:ext cx="96924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Limited functional interoperability</a:t>
            </a:r>
            <a:endParaRPr lang="en-US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Bilateral agreements with costly bilateral connections.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Each bilateral arrangement requires a separate agreement, connectivity, prefunding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712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257A1D71-3BC9-404C-9AC0-99544400E972}"/>
              </a:ext>
            </a:extLst>
          </p:cNvPr>
          <p:cNvSpPr txBox="1"/>
          <p:nvPr/>
        </p:nvSpPr>
        <p:spPr>
          <a:xfrm>
            <a:off x="1965827" y="407766"/>
            <a:ext cx="8001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>
                <a:solidFill>
                  <a:srgbClr val="FFFFFF"/>
                </a:solidFill>
                <a:latin typeface="Abadi" panose="020B0604020104020204" pitchFamily="34" charset="0"/>
                <a:cs typeface="Century Gothic"/>
              </a:rPr>
              <a:t>Challenges (3)</a:t>
            </a:r>
            <a:endParaRPr sz="3200" dirty="0">
              <a:latin typeface="Abadi" panose="020B0604020104020204" pitchFamily="34" charset="0"/>
              <a:cs typeface="Century Gothic"/>
            </a:endParaRPr>
          </a:p>
        </p:txBody>
      </p:sp>
      <p:sp>
        <p:nvSpPr>
          <p:cNvPr id="17" name="Title 10">
            <a:extLst>
              <a:ext uri="{FF2B5EF4-FFF2-40B4-BE49-F238E27FC236}">
                <a16:creationId xmlns:a16="http://schemas.microsoft.com/office/drawing/2014/main" id="{1C494919-E2EC-44AA-A4E2-7EC777B6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91" y="460781"/>
            <a:ext cx="585116" cy="430887"/>
          </a:xfrm>
        </p:spPr>
        <p:txBody>
          <a:bodyPr/>
          <a:lstStyle/>
          <a:p>
            <a:r>
              <a:rPr lang="en-US" sz="2800" dirty="0">
                <a:latin typeface="Abadi" panose="020B0604020104020204" pitchFamily="34" charset="0"/>
              </a:rPr>
              <a:t>10.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BBD36B-C800-4BA2-BEF2-3B433F32774A}"/>
              </a:ext>
            </a:extLst>
          </p:cNvPr>
          <p:cNvSpPr txBox="1"/>
          <p:nvPr/>
        </p:nvSpPr>
        <p:spPr>
          <a:xfrm>
            <a:off x="525448" y="1472726"/>
            <a:ext cx="4661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badi" panose="020B0604020104020204" pitchFamily="34" charset="0"/>
              </a:rPr>
              <a:t>High transaction costs to the end 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276578-1B60-44E6-B81A-7420948B83A8}"/>
              </a:ext>
            </a:extLst>
          </p:cNvPr>
          <p:cNvSpPr txBox="1"/>
          <p:nvPr/>
        </p:nvSpPr>
        <p:spPr>
          <a:xfrm>
            <a:off x="525447" y="1974042"/>
            <a:ext cx="4661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Abadi" panose="020B0604020104020204" pitchFamily="34" charset="0"/>
              </a:rPr>
              <a:t>Persona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2B6DE1-0489-47E1-ABC7-81EA1854BB74}"/>
              </a:ext>
            </a:extLst>
          </p:cNvPr>
          <p:cNvSpPr txBox="1"/>
          <p:nvPr/>
        </p:nvSpPr>
        <p:spPr>
          <a:xfrm>
            <a:off x="525447" y="4896853"/>
            <a:ext cx="36453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Abadi" panose="020B0604020104020204" pitchFamily="34" charset="0"/>
              </a:rPr>
              <a:t>Demographic</a:t>
            </a:r>
          </a:p>
          <a:p>
            <a:endParaRPr lang="en-US" sz="1600" dirty="0">
              <a:latin typeface="Abadi" panose="020B0604020104020204" pitchFamily="34" charset="0"/>
            </a:endParaRPr>
          </a:p>
          <a:p>
            <a:r>
              <a:rPr lang="en-US" sz="1600" b="1" dirty="0">
                <a:latin typeface="Abadi" panose="020B0604020104020204" pitchFamily="34" charset="0"/>
              </a:rPr>
              <a:t>Occupation</a:t>
            </a:r>
            <a:r>
              <a:rPr lang="en-US" sz="1600" dirty="0">
                <a:latin typeface="Abadi" panose="020B0604020104020204" pitchFamily="34" charset="0"/>
              </a:rPr>
              <a:t>: </a:t>
            </a:r>
            <a:r>
              <a:rPr lang="en-US" sz="1600" dirty="0" err="1">
                <a:latin typeface="Abadi" panose="020B0604020104020204" pitchFamily="34" charset="0"/>
              </a:rPr>
              <a:t>Boda</a:t>
            </a:r>
            <a:r>
              <a:rPr lang="en-US" sz="1600" dirty="0">
                <a:latin typeface="Abadi" panose="020B0604020104020204" pitchFamily="34" charset="0"/>
              </a:rPr>
              <a:t> rider</a:t>
            </a:r>
          </a:p>
          <a:p>
            <a:r>
              <a:rPr lang="en-US" sz="1600" b="1" dirty="0">
                <a:latin typeface="Abadi" panose="020B0604020104020204" pitchFamily="34" charset="0"/>
              </a:rPr>
              <a:t>Monthly Income</a:t>
            </a:r>
            <a:r>
              <a:rPr lang="en-US" sz="1600" dirty="0">
                <a:latin typeface="Abadi" panose="020B0604020104020204" pitchFamily="34" charset="0"/>
              </a:rPr>
              <a:t>: Kes 20,000</a:t>
            </a:r>
          </a:p>
          <a:p>
            <a:r>
              <a:rPr lang="en-US" sz="1600" b="1" dirty="0">
                <a:latin typeface="Abadi" panose="020B0604020104020204" pitchFamily="34" charset="0"/>
              </a:rPr>
              <a:t>Age</a:t>
            </a:r>
            <a:r>
              <a:rPr lang="en-US" sz="1600" dirty="0">
                <a:latin typeface="Abadi" panose="020B0604020104020204" pitchFamily="34" charset="0"/>
              </a:rPr>
              <a:t>: 28 years</a:t>
            </a:r>
          </a:p>
          <a:p>
            <a:r>
              <a:rPr lang="en-US" sz="1600" b="1" dirty="0">
                <a:latin typeface="Abadi" panose="020B0604020104020204" pitchFamily="34" charset="0"/>
              </a:rPr>
              <a:t>Location</a:t>
            </a:r>
            <a:r>
              <a:rPr lang="en-US" sz="1600" dirty="0">
                <a:latin typeface="Abadi" panose="020B0604020104020204" pitchFamily="34" charset="0"/>
              </a:rPr>
              <a:t>: Nairobi</a:t>
            </a:r>
          </a:p>
          <a:p>
            <a:r>
              <a:rPr lang="en-US" sz="1600" b="1" dirty="0">
                <a:latin typeface="Abadi" panose="020B0604020104020204" pitchFamily="34" charset="0"/>
              </a:rPr>
              <a:t>Education</a:t>
            </a:r>
            <a:r>
              <a:rPr lang="en-US" sz="1600" dirty="0">
                <a:latin typeface="Abadi" panose="020B0604020104020204" pitchFamily="34" charset="0"/>
              </a:rPr>
              <a:t>: Secondary level</a:t>
            </a:r>
          </a:p>
          <a:p>
            <a:endParaRPr lang="en-US" sz="1400" dirty="0">
              <a:latin typeface="Abadi" panose="020B0604020104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396BAC-DBAF-4500-8DCD-961588B8D2C1}"/>
              </a:ext>
            </a:extLst>
          </p:cNvPr>
          <p:cNvGrpSpPr/>
          <p:nvPr/>
        </p:nvGrpSpPr>
        <p:grpSpPr>
          <a:xfrm>
            <a:off x="1263517" y="2400747"/>
            <a:ext cx="2767062" cy="2496106"/>
            <a:chOff x="398259" y="2432659"/>
            <a:chExt cx="1659129" cy="171747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554788-7D72-4505-BF8B-696990894672}"/>
                </a:ext>
              </a:extLst>
            </p:cNvPr>
            <p:cNvSpPr/>
            <p:nvPr/>
          </p:nvSpPr>
          <p:spPr>
            <a:xfrm>
              <a:off x="398259" y="2432659"/>
              <a:ext cx="1659129" cy="17174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C8879C-ECAC-4628-ADB4-242D58701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863" y="2701745"/>
              <a:ext cx="1099983" cy="1091712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11C41B5-7889-49C8-B82A-367C6D3EA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803" y="2444580"/>
            <a:ext cx="5296119" cy="3540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F920DE-B3F0-4736-AF02-3AD40061159D}"/>
              </a:ext>
            </a:extLst>
          </p:cNvPr>
          <p:cNvSpPr txBox="1"/>
          <p:nvPr/>
        </p:nvSpPr>
        <p:spPr>
          <a:xfrm>
            <a:off x="4044016" y="5751837"/>
            <a:ext cx="4412648" cy="492443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300" b="1" i="1" dirty="0">
                <a:solidFill>
                  <a:schemeClr val="tx1"/>
                </a:solidFill>
                <a:latin typeface="Abadi" panose="020B0604020104020204" pitchFamily="34" charset="0"/>
              </a:rPr>
              <a:t>2.5% </a:t>
            </a:r>
            <a:r>
              <a:rPr lang="en-GB" sz="1300" i="1" dirty="0">
                <a:solidFill>
                  <a:schemeClr val="tx1"/>
                </a:solidFill>
                <a:latin typeface="Abadi" panose="020B0604020104020204" pitchFamily="34" charset="0"/>
              </a:rPr>
              <a:t>of monthly income is consumed on transaction charges which is a significant portion. </a:t>
            </a:r>
          </a:p>
        </p:txBody>
      </p:sp>
    </p:spTree>
    <p:extLst>
      <p:ext uri="{BB962C8B-B14F-4D97-AF65-F5344CB8AC3E}">
        <p14:creationId xmlns:p14="http://schemas.microsoft.com/office/powerpoint/2010/main" val="1961443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A663-6957-452C-8A27-AB9638F5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816" y="456557"/>
            <a:ext cx="8990756" cy="438582"/>
          </a:xfrm>
        </p:spPr>
        <p:txBody>
          <a:bodyPr/>
          <a:lstStyle/>
          <a:p>
            <a:r>
              <a:rPr lang="en-US" dirty="0"/>
              <a:t>Challenges (4)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A5689-3C5F-4983-A41B-41D8B0552B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F9892-9BD8-4A13-AB1D-3DF8DEA1B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80" y="4085257"/>
            <a:ext cx="8979413" cy="2909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142701-4E21-4817-8EEC-D2153A935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91" y="1277380"/>
            <a:ext cx="8883102" cy="280787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9287441-1735-4157-BBE3-8A02889B3111}"/>
                  </a:ext>
                </a:extLst>
              </p14:cNvPr>
              <p14:cNvContentPartPr/>
              <p14:nvPr/>
            </p14:nvContentPartPr>
            <p14:xfrm>
              <a:off x="8194054" y="203079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9287441-1735-4157-BBE3-8A02889B31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85054" y="202179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D794F3A5-43E9-41DA-AEB1-13303985B860}"/>
              </a:ext>
            </a:extLst>
          </p:cNvPr>
          <p:cNvSpPr/>
          <p:nvPr/>
        </p:nvSpPr>
        <p:spPr>
          <a:xfrm>
            <a:off x="8372436" y="1636683"/>
            <a:ext cx="1107728" cy="1044636"/>
          </a:xfrm>
          <a:prstGeom prst="wedgeEllipseCallout">
            <a:avLst>
              <a:gd name="adj1" fmla="val -96863"/>
              <a:gd name="adj2" fmla="val 606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High levels of </a:t>
            </a:r>
            <a:r>
              <a:rPr lang="en-US" sz="1200" dirty="0" err="1">
                <a:solidFill>
                  <a:srgbClr val="FF0000"/>
                </a:solidFill>
              </a:rPr>
              <a:t>cashouts</a:t>
            </a:r>
            <a:endParaRPr lang="en-US" sz="1200" dirty="0">
              <a:solidFill>
                <a:srgbClr val="FF0000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163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989948-1736-44E7-8C54-C1FDB837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406676"/>
            <a:ext cx="781726" cy="461665"/>
          </a:xfrm>
        </p:spPr>
        <p:txBody>
          <a:bodyPr/>
          <a:lstStyle/>
          <a:p>
            <a:r>
              <a:rPr lang="en-US" sz="3000" dirty="0">
                <a:latin typeface="Abadi" panose="020B0604020104020204" pitchFamily="34" charset="0"/>
              </a:rPr>
              <a:t> </a:t>
            </a:r>
            <a:r>
              <a:rPr lang="en-US" sz="2800" dirty="0">
                <a:latin typeface="Abadi" panose="020B0604020104020204" pitchFamily="34" charset="0"/>
              </a:rPr>
              <a:t>11.</a:t>
            </a:r>
            <a:endParaRPr lang="en-US" sz="3000" dirty="0">
              <a:latin typeface="Abadi" panose="020B0604020104020204" pitchFamily="34" charset="0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257A1D71-3BC9-404C-9AC0-99544400E972}"/>
              </a:ext>
            </a:extLst>
          </p:cNvPr>
          <p:cNvSpPr txBox="1"/>
          <p:nvPr/>
        </p:nvSpPr>
        <p:spPr>
          <a:xfrm>
            <a:off x="1917700" y="412336"/>
            <a:ext cx="80010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dirty="0">
                <a:solidFill>
                  <a:srgbClr val="FFFFFF"/>
                </a:solidFill>
                <a:latin typeface="Abadi" panose="020B0604020104020204" pitchFamily="34" charset="0"/>
                <a:cs typeface="Century Gothic"/>
              </a:rPr>
              <a:t>Challenge (5)</a:t>
            </a:r>
            <a:endParaRPr sz="3000" dirty="0">
              <a:latin typeface="Abadi" panose="020B0604020104020204" pitchFamily="34" charset="0"/>
              <a:cs typeface="Century Gothic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BFEC3E-BCAB-4B55-BD01-B5F2860EC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557789"/>
              </p:ext>
            </p:extLst>
          </p:nvPr>
        </p:nvGraphicFramePr>
        <p:xfrm>
          <a:off x="204282" y="1544562"/>
          <a:ext cx="10088935" cy="3815378"/>
        </p:xfrm>
        <a:graphic>
          <a:graphicData uri="http://schemas.openxmlformats.org/drawingml/2006/table">
            <a:tbl>
              <a:tblPr/>
              <a:tblGrid>
                <a:gridCol w="3847676">
                  <a:extLst>
                    <a:ext uri="{9D8B030D-6E8A-4147-A177-3AD203B41FA5}">
                      <a16:colId xmlns:a16="http://schemas.microsoft.com/office/drawing/2014/main" val="2315941795"/>
                    </a:ext>
                  </a:extLst>
                </a:gridCol>
                <a:gridCol w="1850820">
                  <a:extLst>
                    <a:ext uri="{9D8B030D-6E8A-4147-A177-3AD203B41FA5}">
                      <a16:colId xmlns:a16="http://schemas.microsoft.com/office/drawing/2014/main" val="4110662663"/>
                    </a:ext>
                  </a:extLst>
                </a:gridCol>
                <a:gridCol w="2318575">
                  <a:extLst>
                    <a:ext uri="{9D8B030D-6E8A-4147-A177-3AD203B41FA5}">
                      <a16:colId xmlns:a16="http://schemas.microsoft.com/office/drawing/2014/main" val="668373427"/>
                    </a:ext>
                  </a:extLst>
                </a:gridCol>
                <a:gridCol w="2071864">
                  <a:extLst>
                    <a:ext uri="{9D8B030D-6E8A-4147-A177-3AD203B41FA5}">
                      <a16:colId xmlns:a16="http://schemas.microsoft.com/office/drawing/2014/main" val="29389126"/>
                    </a:ext>
                  </a:extLst>
                </a:gridCol>
              </a:tblGrid>
              <a:tr h="58622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GB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Current Usage, 2023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500137"/>
                  </a:ext>
                </a:extLst>
              </a:tr>
              <a:tr h="501917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Volume, Mn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Value, Ksh. Bn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Funds received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258547"/>
                  </a:ext>
                </a:extLst>
              </a:tr>
              <a:tr h="508832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Cheques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14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2,540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T+1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433717"/>
                  </a:ext>
                </a:extLst>
              </a:tr>
              <a:tr h="464401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EFT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17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   947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T+1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299318"/>
                  </a:ext>
                </a:extLst>
              </a:tr>
              <a:tr h="426112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Offnet Transactions (Mobile money)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934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5,862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Instant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670625"/>
                  </a:ext>
                </a:extLst>
              </a:tr>
              <a:tr h="609149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Instant Payment System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   827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Instant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431083"/>
                  </a:ext>
                </a:extLst>
              </a:tr>
              <a:tr h="718740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KEPSS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 41,743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2 hours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98401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2D8B2AC-D18F-4132-91EF-D744AD1BE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988" y="2198080"/>
            <a:ext cx="1429966" cy="2013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DB311A-E537-4793-91E4-FD6C467546A9}"/>
              </a:ext>
            </a:extLst>
          </p:cNvPr>
          <p:cNvSpPr txBox="1"/>
          <p:nvPr/>
        </p:nvSpPr>
        <p:spPr>
          <a:xfrm>
            <a:off x="4464996" y="5718885"/>
            <a:ext cx="5750400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latin typeface="Abadi" panose="020B0604020104020204" pitchFamily="34" charset="0"/>
              </a:rPr>
              <a:t>Astonishingly instant payments continue to trail slow rails and paper</a:t>
            </a:r>
            <a:r>
              <a:rPr lang="en-GB" sz="1600" dirty="0">
                <a:solidFill>
                  <a:schemeClr val="bg1"/>
                </a:solidFill>
                <a:latin typeface="Abadi" panose="020B0604020104020204" pitchFamily="34" charset="0"/>
              </a:rPr>
              <a:t>. \There is a role to be played by regulator 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AEEE26-7239-4947-8591-38F357E037E2}"/>
              </a:ext>
            </a:extLst>
          </p:cNvPr>
          <p:cNvSpPr txBox="1"/>
          <p:nvPr/>
        </p:nvSpPr>
        <p:spPr>
          <a:xfrm>
            <a:off x="204282" y="1171011"/>
            <a:ext cx="761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badi" panose="020B0604020104020204" pitchFamily="34" charset="0"/>
              </a:rPr>
              <a:t>Astonishingly instant payments continue to trail slow rails and paper</a:t>
            </a:r>
          </a:p>
        </p:txBody>
      </p:sp>
    </p:spTree>
    <p:extLst>
      <p:ext uri="{BB962C8B-B14F-4D97-AF65-F5344CB8AC3E}">
        <p14:creationId xmlns:p14="http://schemas.microsoft.com/office/powerpoint/2010/main" val="925130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989948-1736-44E7-8C54-C1FDB837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406675"/>
            <a:ext cx="801181" cy="430887"/>
          </a:xfrm>
        </p:spPr>
        <p:txBody>
          <a:bodyPr/>
          <a:lstStyle/>
          <a:p>
            <a:r>
              <a:rPr lang="en-US" sz="2800" dirty="0">
                <a:latin typeface="Abadi" panose="020B0604020104020204" pitchFamily="34" charset="0"/>
              </a:rPr>
              <a:t>12.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257A1D71-3BC9-404C-9AC0-99544400E972}"/>
              </a:ext>
            </a:extLst>
          </p:cNvPr>
          <p:cNvSpPr txBox="1"/>
          <p:nvPr/>
        </p:nvSpPr>
        <p:spPr>
          <a:xfrm>
            <a:off x="1917700" y="412336"/>
            <a:ext cx="8001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>
                <a:solidFill>
                  <a:srgbClr val="FFFFFF"/>
                </a:solidFill>
                <a:latin typeface="Abadi" panose="020B0604020104020204" pitchFamily="34" charset="0"/>
                <a:cs typeface="Century Gothic"/>
              </a:rPr>
              <a:t>Overall message and summary</a:t>
            </a:r>
            <a:endParaRPr sz="3200" dirty="0">
              <a:latin typeface="Abadi" panose="020B0604020104020204" pitchFamily="34" charset="0"/>
              <a:cs typeface="Century Gothic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61AC89D-D608-0BD6-314D-36393105E1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4201006"/>
              </p:ext>
            </p:extLst>
          </p:nvPr>
        </p:nvGraphicFramePr>
        <p:xfrm>
          <a:off x="1469873" y="1470428"/>
          <a:ext cx="7753653" cy="5256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7556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EDE3-AD57-4483-BD75-A6E82143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737" y="288758"/>
            <a:ext cx="8277726" cy="745958"/>
          </a:xfrm>
        </p:spPr>
        <p:txBody>
          <a:bodyPr/>
          <a:lstStyle/>
          <a:p>
            <a:r>
              <a:rPr lang="en-US" b="1" i="1" dirty="0">
                <a:latin typeface="Source Sans Pro Semibold" panose="020B0503030403020204" pitchFamily="34" charset="77"/>
              </a:rPr>
              <a:t>Near-term  priorities</a:t>
            </a:r>
            <a:r>
              <a:rPr lang="en-US" i="1" dirty="0">
                <a:latin typeface="Source Sans Pro Light" panose="020B0403030403020204" pitchFamily="34" charset="77"/>
              </a:rPr>
              <a:t> (selected)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5B1C5-2B5C-4CE3-864D-35486F332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172" y="1898368"/>
            <a:ext cx="9493298" cy="4287635"/>
          </a:xfrm>
        </p:spPr>
        <p:txBody>
          <a:bodyPr>
            <a:noAutofit/>
          </a:bodyPr>
          <a:lstStyle/>
          <a:p>
            <a:pPr marL="401010" indent="-401010">
              <a:buFont typeface="+mj-lt"/>
              <a:buAutoNum type="arabicPeriod"/>
            </a:pPr>
            <a:r>
              <a:rPr lang="en-US" sz="1930" b="1" dirty="0">
                <a:latin typeface="Source Sans Pro Semibold" panose="020B0503030403020204" pitchFamily="34" charset="77"/>
              </a:rPr>
              <a:t>Full-scale interoperability </a:t>
            </a:r>
            <a:r>
              <a:rPr lang="en-US" sz="1930" dirty="0">
                <a:latin typeface="Source Sans Pro Light" panose="020B0403030403020204" pitchFamily="34" charset="77"/>
              </a:rPr>
              <a:t>– Building  on existing collaboration, progress ; “</a:t>
            </a:r>
            <a:r>
              <a:rPr lang="en-US" sz="1930" i="1" dirty="0">
                <a:latin typeface="Source Sans Pro Light" panose="020B0403030403020204" pitchFamily="34" charset="77"/>
              </a:rPr>
              <a:t>pay anyone anywhere</a:t>
            </a:r>
            <a:r>
              <a:rPr lang="en-US" sz="1930" dirty="0">
                <a:latin typeface="Source Sans Pro Light" panose="020B0403030403020204" pitchFamily="34" charset="77"/>
              </a:rPr>
              <a:t>”</a:t>
            </a:r>
          </a:p>
          <a:p>
            <a:pPr marL="401010" indent="-401010">
              <a:buFont typeface="+mj-lt"/>
              <a:buAutoNum type="arabicPeriod"/>
            </a:pPr>
            <a:r>
              <a:rPr lang="en-US" sz="1930" dirty="0">
                <a:latin typeface="Source Sans Pro Light" panose="020B0403030403020204" pitchFamily="34" charset="77"/>
              </a:rPr>
              <a:t>Review the existing </a:t>
            </a:r>
            <a:r>
              <a:rPr lang="en-US" sz="193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 Light" panose="020B0403030403020204" pitchFamily="34" charset="77"/>
              </a:rPr>
              <a:t>legal and regulatory framework</a:t>
            </a:r>
          </a:p>
          <a:p>
            <a:pPr marL="401010" indent="-401010">
              <a:buFont typeface="+mj-lt"/>
              <a:buAutoNum type="arabicPeriod"/>
            </a:pPr>
            <a:r>
              <a:rPr lang="en-US" sz="193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 Light" panose="020B0403030403020204" pitchFamily="34" charset="77"/>
              </a:rPr>
              <a:t>Continue exploring the  </a:t>
            </a:r>
            <a:r>
              <a:rPr lang="en-US" sz="193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 Light" panose="020B0403030403020204" pitchFamily="34" charset="77"/>
              </a:rPr>
              <a:t>usefulness of new forms of digital money (CBDC) </a:t>
            </a:r>
            <a:r>
              <a:rPr lang="en-US" sz="1930" dirty="0">
                <a:latin typeface="Source Sans Pro Light" panose="020B0403030403020204" pitchFamily="34" charset="77"/>
              </a:rPr>
              <a:t>and their use cases for Kenya</a:t>
            </a:r>
          </a:p>
          <a:p>
            <a:pPr marL="401010" indent="-401010">
              <a:buFont typeface="+mj-lt"/>
              <a:buAutoNum type="arabicPeriod"/>
            </a:pPr>
            <a:r>
              <a:rPr lang="en-US" sz="1930" b="1" dirty="0">
                <a:latin typeface="Source Sans Pro Semibold" panose="020B0503030403020204" pitchFamily="34" charset="77"/>
              </a:rPr>
              <a:t>Regional and pan-African payments integration </a:t>
            </a:r>
            <a:r>
              <a:rPr lang="en-US" sz="1930" dirty="0">
                <a:latin typeface="Source Sans Pro Light" panose="020B0403030403020204" pitchFamily="34" charset="77"/>
              </a:rPr>
              <a:t>– Through  harmonization of regulatory frameworks and infrastructure.</a:t>
            </a:r>
          </a:p>
          <a:p>
            <a:pPr marL="401010" indent="-401010">
              <a:buFont typeface="+mj-lt"/>
              <a:buAutoNum type="arabicPeriod"/>
            </a:pPr>
            <a:r>
              <a:rPr lang="en-US" sz="1930" b="1" dirty="0">
                <a:latin typeface="Source Sans Pro Semibold" panose="020B0503030403020204" pitchFamily="34" charset="77"/>
              </a:rPr>
              <a:t>Progression towards 24/7 economy </a:t>
            </a:r>
            <a:r>
              <a:rPr lang="en-US" sz="1930" dirty="0">
                <a:latin typeface="Source Sans Pro Light" panose="020B0403030403020204" pitchFamily="34" charset="77"/>
              </a:rPr>
              <a:t>– Anchored on enhanced capabilities of the new RTGS system</a:t>
            </a:r>
          </a:p>
          <a:p>
            <a:pPr marL="401010" indent="-401010">
              <a:buFont typeface="+mj-lt"/>
              <a:buAutoNum type="arabicPeriod"/>
            </a:pPr>
            <a:r>
              <a:rPr lang="en-US" sz="1930" b="1" dirty="0">
                <a:latin typeface="Source Sans Pro Semibold" panose="020B0503030403020204" pitchFamily="34" charset="77"/>
              </a:rPr>
              <a:t>Fostering customer-centric innovation </a:t>
            </a:r>
            <a:r>
              <a:rPr lang="en-US" sz="1930" dirty="0">
                <a:latin typeface="Source Sans Pro Light" panose="020B0403030403020204" pitchFamily="34" charset="77"/>
              </a:rPr>
              <a:t>– While assessing applicability (customer focus) and mitigating risks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59FD1-4540-7C4C-842D-19BBA4C7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8E7639-95F0-4C3D-AEF9-AF17D67D564F}" type="slidenum">
              <a:rPr lang="en-US" smtClean="0"/>
              <a:pPr/>
              <a:t>15</a:t>
            </a:fld>
            <a:endParaRPr lang="en-US" dirty="0">
              <a:latin typeface="Source Sans Pro Light" panose="020B04030304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99457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"/>
            <a:ext cx="10692003" cy="7559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3">
            <a:extLst>
              <a:ext uri="{FF2B5EF4-FFF2-40B4-BE49-F238E27FC236}">
                <a16:creationId xmlns:a16="http://schemas.microsoft.com/office/drawing/2014/main" id="{F111B5CE-7AD9-4B37-97DE-F54A7318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062100" y="6307184"/>
            <a:ext cx="1871345" cy="1620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7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51641" indent="-250631">
              <a:spcBef>
                <a:spcPct val="20000"/>
              </a:spcBef>
              <a:buFont typeface="Arial" panose="020B0604020202020204" pitchFamily="34" charset="0"/>
              <a:buChar char="–"/>
              <a:defRPr sz="2456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02525" indent="-200505">
              <a:spcBef>
                <a:spcPct val="20000"/>
              </a:spcBef>
              <a:buFont typeface="Arial" panose="020B0604020202020204" pitchFamily="34" charset="0"/>
              <a:buChar char="•"/>
              <a:defRPr sz="2105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403535" indent="-200505">
              <a:spcBef>
                <a:spcPct val="20000"/>
              </a:spcBef>
              <a:buFont typeface="Arial" panose="020B0604020202020204" pitchFamily="34" charset="0"/>
              <a:buChar char="–"/>
              <a:defRPr sz="1754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04546" indent="-200505">
              <a:spcBef>
                <a:spcPct val="20000"/>
              </a:spcBef>
              <a:buFont typeface="Arial" panose="020B0604020202020204" pitchFamily="34" charset="0"/>
              <a:buChar char="»"/>
              <a:defRPr sz="1754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05556" indent="-20050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754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606566" indent="-20050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754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007576" indent="-20050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754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408586" indent="-20050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754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802020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fld id="{3B6D56D0-D3B4-4ACD-B33D-DFC1F2DB6A27}" type="slidenum">
              <a:rPr lang="en-US" altLang="en-US" sz="1053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02020"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</a:t>
            </a:fld>
            <a:endParaRPr lang="en-US" altLang="en-US" sz="1053">
              <a:solidFill>
                <a:srgbClr val="8989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1D6E2D-1F63-4834-9334-2B99F6D46307}"/>
              </a:ext>
            </a:extLst>
          </p:cNvPr>
          <p:cNvSpPr txBox="1"/>
          <p:nvPr/>
        </p:nvSpPr>
        <p:spPr>
          <a:xfrm>
            <a:off x="2071991" y="377538"/>
            <a:ext cx="6741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Abadi" panose="020B0604020104020204" pitchFamily="34" charset="0"/>
              </a:rPr>
              <a:t>National Payment System Evolution</a:t>
            </a:r>
          </a:p>
        </p:txBody>
      </p:sp>
      <p:sp>
        <p:nvSpPr>
          <p:cNvPr id="8" name="Title 10">
            <a:extLst>
              <a:ext uri="{FF2B5EF4-FFF2-40B4-BE49-F238E27FC236}">
                <a16:creationId xmlns:a16="http://schemas.microsoft.com/office/drawing/2014/main" id="{65DCA131-95CC-403F-B6CF-1B0AF788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02" y="512520"/>
            <a:ext cx="568377" cy="43088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800" dirty="0">
                <a:latin typeface="Abadi" panose="020B0604020104020204" pitchFamily="34" charset="0"/>
              </a:rPr>
              <a:t>1.</a:t>
            </a: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B68965-9DC7-4D93-A5CF-8FBB61255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60" y="1338263"/>
            <a:ext cx="10010474" cy="546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95346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3">
            <a:extLst>
              <a:ext uri="{FF2B5EF4-FFF2-40B4-BE49-F238E27FC236}">
                <a16:creationId xmlns:a16="http://schemas.microsoft.com/office/drawing/2014/main" id="{BB1FED48-1D37-4F19-928E-5273F7542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00" y="504825"/>
            <a:ext cx="9223058" cy="6650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entury Gothic" panose="020B0502020202020204" pitchFamily="34" charset="0"/>
                <a:cs typeface="Times New Roman" panose="02020603050405020304" pitchFamily="18" charset="0"/>
              </a:rPr>
              <a:t>The National Payments System Landscape in Kenya</a:t>
            </a:r>
          </a:p>
        </p:txBody>
      </p:sp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250D8EC4-2DCF-403B-82C5-B739AA69FB1C}"/>
              </a:ext>
            </a:extLst>
          </p:cNvPr>
          <p:cNvSpPr/>
          <p:nvPr/>
        </p:nvSpPr>
        <p:spPr>
          <a:xfrm>
            <a:off x="5984827" y="4994523"/>
            <a:ext cx="1737678" cy="74871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7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Payment Gateway/</a:t>
            </a:r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FAC26E54-FB11-4923-AE16-D60776A73266}"/>
              </a:ext>
            </a:extLst>
          </p:cNvPr>
          <p:cNvSpPr/>
          <p:nvPr/>
        </p:nvSpPr>
        <p:spPr>
          <a:xfrm>
            <a:off x="1100830" y="2973850"/>
            <a:ext cx="1737678" cy="467836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7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KEPSS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1C6D5EEC-A038-4CD7-9154-4EC5533B6AB8}"/>
              </a:ext>
            </a:extLst>
          </p:cNvPr>
          <p:cNvSpPr/>
          <p:nvPr/>
        </p:nvSpPr>
        <p:spPr>
          <a:xfrm>
            <a:off x="1102636" y="3561457"/>
            <a:ext cx="1737678" cy="467836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7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EAPS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C8E4519D-F535-4FF5-A1F5-9547AA37BD56}"/>
              </a:ext>
            </a:extLst>
          </p:cNvPr>
          <p:cNvSpPr/>
          <p:nvPr/>
        </p:nvSpPr>
        <p:spPr>
          <a:xfrm>
            <a:off x="5984827" y="4380703"/>
            <a:ext cx="1737678" cy="467836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7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ACH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BC792293-F33C-4FB9-9DBF-CB32CCB7FC2A}"/>
              </a:ext>
            </a:extLst>
          </p:cNvPr>
          <p:cNvSpPr/>
          <p:nvPr/>
        </p:nvSpPr>
        <p:spPr>
          <a:xfrm>
            <a:off x="6008963" y="3735809"/>
            <a:ext cx="1737678" cy="467836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7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Switches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74DC6771-213B-4293-9BC3-FF6BF0F89F18}"/>
              </a:ext>
            </a:extLst>
          </p:cNvPr>
          <p:cNvSpPr/>
          <p:nvPr/>
        </p:nvSpPr>
        <p:spPr>
          <a:xfrm>
            <a:off x="1100830" y="4149065"/>
            <a:ext cx="1737678" cy="467836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7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REPSS</a:t>
            </a:r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6985AC4C-6626-42E4-8971-A3ECCFC9D772}"/>
              </a:ext>
            </a:extLst>
          </p:cNvPr>
          <p:cNvSpPr/>
          <p:nvPr/>
        </p:nvSpPr>
        <p:spPr>
          <a:xfrm>
            <a:off x="5984827" y="2437983"/>
            <a:ext cx="1737678" cy="46783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7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E-money Issuers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CA6C87-5A3A-46E3-A716-F402C594C93A}"/>
              </a:ext>
            </a:extLst>
          </p:cNvPr>
          <p:cNvSpPr/>
          <p:nvPr/>
        </p:nvSpPr>
        <p:spPr>
          <a:xfrm>
            <a:off x="755310" y="1446682"/>
            <a:ext cx="87881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Times New Roman" panose="02020603050405020304" pitchFamily="18" charset="0"/>
              </a:rPr>
              <a:t>Has two components:  Large value and Retail payments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CA393A-D5D7-4D41-877F-0CEFF8AAC503}"/>
              </a:ext>
            </a:extLst>
          </p:cNvPr>
          <p:cNvSpPr txBox="1"/>
          <p:nvPr/>
        </p:nvSpPr>
        <p:spPr>
          <a:xfrm>
            <a:off x="957784" y="5233737"/>
            <a:ext cx="4093869" cy="659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8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KEPSS - Kenya Electronic Payment and Settlement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8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EAPS - East African Payment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8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REPSS - Regional  Electronic Payment Settlement 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41D04B-6F86-4DBA-8695-076385420F06}"/>
              </a:ext>
            </a:extLst>
          </p:cNvPr>
          <p:cNvSpPr txBox="1"/>
          <p:nvPr/>
        </p:nvSpPr>
        <p:spPr>
          <a:xfrm>
            <a:off x="5716681" y="5875011"/>
            <a:ext cx="3621353" cy="470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8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ACH - Automated Clearing  House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8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Aggregators are also called Payment Gateways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0F80B0-EE30-4C4D-BA73-AC93077420C3}"/>
              </a:ext>
            </a:extLst>
          </p:cNvPr>
          <p:cNvSpPr txBox="1"/>
          <p:nvPr/>
        </p:nvSpPr>
        <p:spPr>
          <a:xfrm>
            <a:off x="3411686" y="2673322"/>
            <a:ext cx="1737678" cy="2279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79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Large Value Payment Systems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50631" marR="0" lvl="0" indent="-25063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79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Typically handle large-value and high-priority/time critical payments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98C93FB0-F06C-4998-A79B-582407A95542}"/>
              </a:ext>
            </a:extLst>
          </p:cNvPr>
          <p:cNvSpPr/>
          <p:nvPr/>
        </p:nvSpPr>
        <p:spPr>
          <a:xfrm>
            <a:off x="2906310" y="3127007"/>
            <a:ext cx="462146" cy="1804571"/>
          </a:xfrm>
          <a:prstGeom prst="rightBrace">
            <a:avLst/>
          </a:prstGeom>
          <a:ln w="1905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BD4A5961-B508-488D-A7E3-5ECB5033320B}"/>
              </a:ext>
            </a:extLst>
          </p:cNvPr>
          <p:cNvSpPr/>
          <p:nvPr/>
        </p:nvSpPr>
        <p:spPr>
          <a:xfrm>
            <a:off x="7891090" y="2529646"/>
            <a:ext cx="462146" cy="2980138"/>
          </a:xfrm>
          <a:prstGeom prst="rightBrace">
            <a:avLst/>
          </a:prstGeom>
          <a:ln w="19050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24A5F6-F213-4AAB-B0F9-2E89282D5BB4}"/>
              </a:ext>
            </a:extLst>
          </p:cNvPr>
          <p:cNvSpPr txBox="1"/>
          <p:nvPr/>
        </p:nvSpPr>
        <p:spPr>
          <a:xfrm>
            <a:off x="8368783" y="2673322"/>
            <a:ext cx="1737678" cy="2036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79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Retail Payment Systems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50631" marR="0" lvl="0" indent="-25063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79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Typically handle a large volume of relatively low-value payments </a:t>
            </a:r>
          </a:p>
        </p:txBody>
      </p:sp>
      <p:sp>
        <p:nvSpPr>
          <p:cNvPr id="25" name="Rounded Rectangle 8">
            <a:extLst>
              <a:ext uri="{FF2B5EF4-FFF2-40B4-BE49-F238E27FC236}">
                <a16:creationId xmlns:a16="http://schemas.microsoft.com/office/drawing/2014/main" id="{B1734770-12BD-46CD-B51F-7D2641888999}"/>
              </a:ext>
            </a:extLst>
          </p:cNvPr>
          <p:cNvSpPr/>
          <p:nvPr/>
        </p:nvSpPr>
        <p:spPr>
          <a:xfrm>
            <a:off x="6008963" y="3084989"/>
            <a:ext cx="1737678" cy="46783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7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E-Wallet Provider </a:t>
            </a:r>
          </a:p>
        </p:txBody>
      </p:sp>
      <p:sp>
        <p:nvSpPr>
          <p:cNvPr id="28" name="Title 10">
            <a:extLst>
              <a:ext uri="{FF2B5EF4-FFF2-40B4-BE49-F238E27FC236}">
                <a16:creationId xmlns:a16="http://schemas.microsoft.com/office/drawing/2014/main" id="{97C07FA8-05A2-4F2F-813F-02780C3DB385}"/>
              </a:ext>
            </a:extLst>
          </p:cNvPr>
          <p:cNvSpPr txBox="1">
            <a:spLocks/>
          </p:cNvSpPr>
          <p:nvPr/>
        </p:nvSpPr>
        <p:spPr>
          <a:xfrm>
            <a:off x="774700" y="504825"/>
            <a:ext cx="532979" cy="4385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white"/>
                </a:solidFill>
              </a:rPr>
              <a:t>2</a:t>
            </a:r>
            <a:r>
              <a:rPr kumimoji="0" lang="en-US" sz="28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j-ea"/>
              </a:rPr>
              <a:t>.</a:t>
            </a:r>
          </a:p>
        </p:txBody>
      </p: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D0F24CA2-784A-46BE-AD4F-2B7F25C1BF2D}"/>
              </a:ext>
            </a:extLst>
          </p:cNvPr>
          <p:cNvSpPr/>
          <p:nvPr/>
        </p:nvSpPr>
        <p:spPr>
          <a:xfrm>
            <a:off x="1041189" y="4734087"/>
            <a:ext cx="1737678" cy="46783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7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*CSD</a:t>
            </a:r>
          </a:p>
        </p:txBody>
      </p:sp>
    </p:spTree>
    <p:extLst>
      <p:ext uri="{BB962C8B-B14F-4D97-AF65-F5344CB8AC3E}">
        <p14:creationId xmlns:p14="http://schemas.microsoft.com/office/powerpoint/2010/main" val="175480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989948-1736-44E7-8C54-C1FDB837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418710"/>
            <a:ext cx="532979" cy="430887"/>
          </a:xfrm>
        </p:spPr>
        <p:txBody>
          <a:bodyPr/>
          <a:lstStyle/>
          <a:p>
            <a:r>
              <a:rPr lang="en-US" sz="2800" dirty="0">
                <a:latin typeface="Abadi" panose="020B0604020104020204" pitchFamily="34" charset="0"/>
              </a:rPr>
              <a:t>3.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257A1D71-3BC9-404C-9AC0-99544400E972}"/>
              </a:ext>
            </a:extLst>
          </p:cNvPr>
          <p:cNvSpPr txBox="1"/>
          <p:nvPr/>
        </p:nvSpPr>
        <p:spPr>
          <a:xfrm>
            <a:off x="1917700" y="412336"/>
            <a:ext cx="8001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>
                <a:solidFill>
                  <a:srgbClr val="FFFFFF"/>
                </a:solidFill>
                <a:latin typeface="Abadi" panose="020B0604020104020204" pitchFamily="34" charset="0"/>
                <a:cs typeface="Century Gothic"/>
              </a:rPr>
              <a:t>Performance of National Payment System</a:t>
            </a:r>
            <a:endParaRPr sz="3200" dirty="0">
              <a:latin typeface="Abadi" panose="020B0604020104020204" pitchFamily="34" charset="0"/>
              <a:cs typeface="Century Gothic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29B236-68EC-457F-91A6-8700BB3E0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14" y="1523822"/>
            <a:ext cx="9399120" cy="497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8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6649-EA04-4E16-A1F0-CEB1297B5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972" y="358768"/>
            <a:ext cx="7924377" cy="492443"/>
          </a:xfrm>
        </p:spPr>
        <p:txBody>
          <a:bodyPr/>
          <a:lstStyle/>
          <a:p>
            <a:r>
              <a:rPr lang="en-US" sz="3200" dirty="0">
                <a:latin typeface="Abadi" panose="020B0604020104020204" pitchFamily="34" charset="0"/>
              </a:rPr>
              <a:t>Government Payments and Remittances</a:t>
            </a: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98E8C0D4-E3FD-48AB-80E8-B0D263B7A564}"/>
              </a:ext>
            </a:extLst>
          </p:cNvPr>
          <p:cNvSpPr txBox="1">
            <a:spLocks/>
          </p:cNvSpPr>
          <p:nvPr/>
        </p:nvSpPr>
        <p:spPr>
          <a:xfrm>
            <a:off x="739302" y="486383"/>
            <a:ext cx="568377" cy="4385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chemeClr val="bg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r>
              <a:rPr lang="en-US" kern="0" dirty="0"/>
              <a:t> </a:t>
            </a:r>
            <a:r>
              <a:rPr lang="en-US" sz="2800" kern="0" dirty="0">
                <a:latin typeface="Abadi" panose="020B0604020104020204" pitchFamily="34" charset="0"/>
              </a:rPr>
              <a:t>4.</a:t>
            </a:r>
            <a:endParaRPr lang="en-US" kern="0" dirty="0">
              <a:latin typeface="Abadi" panose="020B0604020104020204" pitchFamily="34" charset="0"/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2E3CD8D6-C80A-4241-9F01-564CE708B8D6}"/>
              </a:ext>
            </a:extLst>
          </p:cNvPr>
          <p:cNvSpPr/>
          <p:nvPr/>
        </p:nvSpPr>
        <p:spPr>
          <a:xfrm>
            <a:off x="243405" y="1774663"/>
            <a:ext cx="4674034" cy="2092717"/>
          </a:xfrm>
          <a:prstGeom prst="round2DiagRect">
            <a:avLst>
              <a:gd name="adj1" fmla="val 41554"/>
              <a:gd name="adj2" fmla="val 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Abadi" panose="020B0604020104020204" pitchFamily="34" charset="0"/>
                <a:ea typeface="Source Sans Pro Light" panose="020B0403030403020204" pitchFamily="34" charset="0"/>
              </a:rPr>
              <a:t>Ksh.</a:t>
            </a:r>
            <a:r>
              <a:rPr lang="en-US" sz="8000" b="1" dirty="0">
                <a:solidFill>
                  <a:schemeClr val="bg1"/>
                </a:solidFill>
                <a:latin typeface="Abadi" panose="020B0604020104020204" pitchFamily="34" charset="0"/>
                <a:ea typeface="Source Sans Pro Light" panose="020B0403030403020204" pitchFamily="34" charset="0"/>
              </a:rPr>
              <a:t>3.40</a:t>
            </a:r>
            <a:r>
              <a:rPr lang="en-US" sz="8000" b="1" dirty="0">
                <a:latin typeface="Abadi" panose="020B0604020104020204" pitchFamily="34" charset="0"/>
                <a:ea typeface="Source Sans Pro Light" panose="020B0403030403020204" pitchFamily="34" charset="0"/>
              </a:rPr>
              <a:t> </a:t>
            </a:r>
            <a:r>
              <a:rPr lang="en-US" sz="4400" dirty="0">
                <a:latin typeface="Abadi" panose="020B0604020104020204" pitchFamily="34" charset="0"/>
                <a:ea typeface="Source Sans Pro Light" panose="020B0403030403020204" pitchFamily="34" charset="0"/>
              </a:rPr>
              <a:t>Tn</a:t>
            </a: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376B28EB-F345-4AB9-AE65-431805977499}"/>
              </a:ext>
            </a:extLst>
          </p:cNvPr>
          <p:cNvSpPr/>
          <p:nvPr/>
        </p:nvSpPr>
        <p:spPr>
          <a:xfrm>
            <a:off x="5087567" y="1682886"/>
            <a:ext cx="4961106" cy="2276272"/>
          </a:xfrm>
          <a:prstGeom prst="round2DiagRect">
            <a:avLst>
              <a:gd name="adj1" fmla="val 41554"/>
              <a:gd name="adj2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badi" panose="020B0604020104020204" pitchFamily="34" charset="0"/>
                <a:ea typeface="Source Sans Pro Light" panose="020B0403030403020204" pitchFamily="34" charset="0"/>
              </a:rPr>
              <a:t>U.S.$</a:t>
            </a:r>
            <a:r>
              <a:rPr lang="en-US" sz="8000" dirty="0">
                <a:latin typeface="Abadi" panose="020B0604020104020204" pitchFamily="34" charset="0"/>
                <a:ea typeface="Source Sans Pro Light" panose="020B0403030403020204" pitchFamily="34" charset="0"/>
              </a:rPr>
              <a:t>4.19</a:t>
            </a:r>
            <a:r>
              <a:rPr lang="en-US" sz="9600" dirty="0">
                <a:latin typeface="Abadi" panose="020B0604020104020204" pitchFamily="34" charset="0"/>
                <a:ea typeface="Source Sans Pro Light" panose="020B0403030403020204" pitchFamily="34" charset="0"/>
              </a:rPr>
              <a:t> </a:t>
            </a:r>
            <a:r>
              <a:rPr lang="en-US" sz="4800" dirty="0">
                <a:latin typeface="Abadi" panose="020B0604020104020204" pitchFamily="34" charset="0"/>
                <a:ea typeface="Source Sans Pro Light" panose="020B0403030403020204" pitchFamily="34" charset="0"/>
              </a:rPr>
              <a:t>Bn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2EE6CA-91C1-4B86-98A6-35C093AD7257}"/>
              </a:ext>
            </a:extLst>
          </p:cNvPr>
          <p:cNvSpPr txBox="1"/>
          <p:nvPr/>
        </p:nvSpPr>
        <p:spPr>
          <a:xfrm>
            <a:off x="335711" y="4572000"/>
            <a:ext cx="49085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badi" panose="020B0604020104020204" pitchFamily="34" charset="0"/>
              </a:rPr>
              <a:t>Gov’t Payments at CBK, 2023</a:t>
            </a:r>
          </a:p>
          <a:p>
            <a:endParaRPr lang="en-US" sz="3200" dirty="0">
              <a:solidFill>
                <a:schemeClr val="tx2">
                  <a:lumMod val="50000"/>
                </a:schemeClr>
              </a:solidFill>
              <a:latin typeface="Abadi" panose="020B0604020104020204" pitchFamily="34" charset="0"/>
            </a:endParaRPr>
          </a:p>
          <a:p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(Source: Central Bank of Kenya)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784F6-6AFD-4575-9F6D-C3410AB83AE4}"/>
              </a:ext>
            </a:extLst>
          </p:cNvPr>
          <p:cNvSpPr txBox="1"/>
          <p:nvPr/>
        </p:nvSpPr>
        <p:spPr>
          <a:xfrm>
            <a:off x="5568392" y="4448889"/>
            <a:ext cx="426833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badi" panose="020B0604020104020204" pitchFamily="34" charset="0"/>
              </a:rPr>
              <a:t>Diaspora receipts, 2023 </a:t>
            </a:r>
          </a:p>
          <a:p>
            <a:endParaRPr lang="en-US" sz="3200" dirty="0">
              <a:solidFill>
                <a:schemeClr val="tx2">
                  <a:lumMod val="50000"/>
                </a:schemeClr>
              </a:solidFill>
              <a:latin typeface="Abadi" panose="020B0604020104020204" pitchFamily="34" charset="0"/>
            </a:endParaRPr>
          </a:p>
          <a:p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(Source: Diaspora Survey, Central Bank of Kenya)</a:t>
            </a:r>
          </a:p>
        </p:txBody>
      </p:sp>
    </p:spTree>
    <p:extLst>
      <p:ext uri="{BB962C8B-B14F-4D97-AF65-F5344CB8AC3E}">
        <p14:creationId xmlns:p14="http://schemas.microsoft.com/office/powerpoint/2010/main" val="214821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>
            <a:extLst>
              <a:ext uri="{FF2B5EF4-FFF2-40B4-BE49-F238E27FC236}">
                <a16:creationId xmlns:a16="http://schemas.microsoft.com/office/drawing/2014/main" id="{42E4B859-98E9-4159-A1BA-E051BD7F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7062100" y="6307184"/>
            <a:ext cx="1871345" cy="16203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877"/>
              </a:spcBef>
              <a:buFont typeface="Arial" panose="020B0604020202020204" pitchFamily="34" charset="0"/>
              <a:buChar char="•"/>
              <a:defRPr sz="2456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51641" indent="-25063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105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02525" indent="-200505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754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403535" indent="-200505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804546" indent="-200505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205556" indent="-200505" eaLnBrk="0" fontAlgn="base" hangingPunct="0">
              <a:lnSpc>
                <a:spcPct val="90000"/>
              </a:lnSpc>
              <a:spcBef>
                <a:spcPts val="439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606566" indent="-200505" eaLnBrk="0" fontAlgn="base" hangingPunct="0">
              <a:lnSpc>
                <a:spcPct val="90000"/>
              </a:lnSpc>
              <a:spcBef>
                <a:spcPts val="439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007576" indent="-200505" eaLnBrk="0" fontAlgn="base" hangingPunct="0">
              <a:lnSpc>
                <a:spcPct val="90000"/>
              </a:lnSpc>
              <a:spcBef>
                <a:spcPts val="439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408586" indent="-200505" eaLnBrk="0" fontAlgn="base" hangingPunct="0">
              <a:lnSpc>
                <a:spcPct val="90000"/>
              </a:lnSpc>
              <a:spcBef>
                <a:spcPts val="439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defTabSz="80202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fld id="{D88704C5-FDA7-46F3-A109-80EA2C6EE764}" type="slidenum">
              <a:rPr lang="en-US" altLang="en-US" sz="1053">
                <a:solidFill>
                  <a:srgbClr val="898989"/>
                </a:solidFill>
                <a:latin typeface="Arial" panose="020B0604020202020204" pitchFamily="34" charset="0"/>
              </a:rPr>
              <a:pPr defTabSz="80202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6</a:t>
            </a:fld>
            <a:endParaRPr lang="en-US" altLang="en-US" sz="1053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40965" name="Graphic 6" descr="Lock with solid fill">
            <a:extLst>
              <a:ext uri="{FF2B5EF4-FFF2-40B4-BE49-F238E27FC236}">
                <a16:creationId xmlns:a16="http://schemas.microsoft.com/office/drawing/2014/main" id="{E91F09FC-A1E7-4DF5-81F9-9F92375BB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057" y="3869144"/>
            <a:ext cx="444166" cy="444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Graphic 21" descr="Signpost with solid fill">
            <a:extLst>
              <a:ext uri="{FF2B5EF4-FFF2-40B4-BE49-F238E27FC236}">
                <a16:creationId xmlns:a16="http://schemas.microsoft.com/office/drawing/2014/main" id="{11B406F4-AEAC-4B40-8337-E6D5F4AAB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338" y="4945447"/>
            <a:ext cx="439989" cy="438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2">
            <a:extLst>
              <a:ext uri="{FF2B5EF4-FFF2-40B4-BE49-F238E27FC236}">
                <a16:creationId xmlns:a16="http://schemas.microsoft.com/office/drawing/2014/main" id="{279702CA-749A-4EEF-8600-AF5208DEB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784" y="1282629"/>
            <a:ext cx="5727956" cy="5442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DBCFE2-1D06-4E8F-839D-BFC5D45E3AA0}"/>
              </a:ext>
            </a:extLst>
          </p:cNvPr>
          <p:cNvSpPr txBox="1"/>
          <p:nvPr/>
        </p:nvSpPr>
        <p:spPr>
          <a:xfrm>
            <a:off x="2169268" y="314902"/>
            <a:ext cx="7548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Abadi" panose="020B0604020104020204" pitchFamily="34" charset="0"/>
              </a:rPr>
              <a:t>National Payments Strategy 2022 - 2025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45F460C2-4185-422B-958D-CEA41FEB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02" y="512520"/>
            <a:ext cx="568377" cy="43088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800" dirty="0">
                <a:latin typeface="Abadi" panose="020B0604020104020204" pitchFamily="34" charset="0"/>
              </a:rPr>
              <a:t>5.</a:t>
            </a:r>
            <a:endParaRPr lang="en-US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989948-1736-44E7-8C54-C1FDB837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406675"/>
            <a:ext cx="532979" cy="438582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sz="2800" dirty="0">
                <a:latin typeface="Abadi" panose="020B0604020104020204" pitchFamily="34" charset="0"/>
              </a:rPr>
              <a:t>6.</a:t>
            </a:r>
            <a:endParaRPr lang="en-US" sz="3000" dirty="0">
              <a:latin typeface="Abadi" panose="020B0604020104020204" pitchFamily="34" charset="0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257A1D71-3BC9-404C-9AC0-99544400E972}"/>
              </a:ext>
            </a:extLst>
          </p:cNvPr>
          <p:cNvSpPr txBox="1"/>
          <p:nvPr/>
        </p:nvSpPr>
        <p:spPr>
          <a:xfrm>
            <a:off x="1917700" y="412336"/>
            <a:ext cx="8001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>
                <a:solidFill>
                  <a:srgbClr val="FFFFFF"/>
                </a:solidFill>
                <a:latin typeface="Abadi" panose="020B0604020104020204" pitchFamily="34" charset="0"/>
                <a:cs typeface="Century Gothic"/>
              </a:rPr>
              <a:t>What we have done well (1)</a:t>
            </a:r>
            <a:endParaRPr sz="3200" dirty="0">
              <a:latin typeface="Abadi" panose="020B0604020104020204" pitchFamily="34" charset="0"/>
              <a:cs typeface="Century Gothic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A83BFDA-FF97-99B4-4D8E-D576CF4ABC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2992367"/>
              </p:ext>
            </p:extLst>
          </p:nvPr>
        </p:nvGraphicFramePr>
        <p:xfrm>
          <a:off x="774700" y="2171700"/>
          <a:ext cx="9144000" cy="4530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1FC8CB6-724B-D80F-CAC3-40F4A4865AC6}"/>
              </a:ext>
            </a:extLst>
          </p:cNvPr>
          <p:cNvSpPr txBox="1"/>
          <p:nvPr/>
        </p:nvSpPr>
        <p:spPr>
          <a:xfrm>
            <a:off x="317499" y="1383419"/>
            <a:ext cx="10002157" cy="54675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marL="50127" lvl="1" algn="ctr" defTabSz="802020">
              <a:lnSpc>
                <a:spcPct val="150000"/>
              </a:lnSpc>
            </a:pPr>
            <a:r>
              <a:rPr lang="en-US" altLang="en-US" sz="2200" dirty="0">
                <a:solidFill>
                  <a:schemeClr val="bg1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Financial inclusion has been entirely driven by mobile payments</a:t>
            </a:r>
          </a:p>
        </p:txBody>
      </p:sp>
    </p:spTree>
    <p:extLst>
      <p:ext uri="{BB962C8B-B14F-4D97-AF65-F5344CB8AC3E}">
        <p14:creationId xmlns:p14="http://schemas.microsoft.com/office/powerpoint/2010/main" val="406833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989948-1736-44E7-8C54-C1FDB837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689" y="425160"/>
            <a:ext cx="781726" cy="461665"/>
          </a:xfrm>
        </p:spPr>
        <p:txBody>
          <a:bodyPr/>
          <a:lstStyle/>
          <a:p>
            <a:r>
              <a:rPr lang="en-US" sz="3000" dirty="0">
                <a:latin typeface="Abadi" panose="020B0604020104020204" pitchFamily="34" charset="0"/>
              </a:rPr>
              <a:t> </a:t>
            </a:r>
            <a:r>
              <a:rPr lang="en-US" sz="2800" dirty="0">
                <a:latin typeface="Abadi" panose="020B0604020104020204" pitchFamily="34" charset="0"/>
              </a:rPr>
              <a:t>7.</a:t>
            </a:r>
            <a:endParaRPr lang="en-US" sz="3000" dirty="0">
              <a:latin typeface="Abadi" panose="020B0604020104020204" pitchFamily="34" charset="0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257A1D71-3BC9-404C-9AC0-99544400E972}"/>
              </a:ext>
            </a:extLst>
          </p:cNvPr>
          <p:cNvSpPr txBox="1"/>
          <p:nvPr/>
        </p:nvSpPr>
        <p:spPr>
          <a:xfrm>
            <a:off x="1917700" y="412336"/>
            <a:ext cx="8001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>
                <a:solidFill>
                  <a:srgbClr val="FFFFFF"/>
                </a:solidFill>
                <a:latin typeface="Abadi" panose="020B0604020104020204" pitchFamily="34" charset="0"/>
                <a:cs typeface="Century Gothic"/>
              </a:rPr>
              <a:t>What we have done well (2)</a:t>
            </a:r>
            <a:endParaRPr sz="3200" dirty="0">
              <a:latin typeface="Abadi" panose="020B0604020104020204" pitchFamily="34" charset="0"/>
              <a:cs typeface="Century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DFF29-08AF-458C-ABD1-759149DAC4FB}"/>
              </a:ext>
            </a:extLst>
          </p:cNvPr>
          <p:cNvSpPr txBox="1"/>
          <p:nvPr/>
        </p:nvSpPr>
        <p:spPr>
          <a:xfrm>
            <a:off x="580687" y="6580623"/>
            <a:ext cx="5348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Abadi" panose="020B0604020104020204" pitchFamily="34" charset="0"/>
              </a:rPr>
              <a:t>Source: </a:t>
            </a:r>
            <a:r>
              <a:rPr lang="en-US" sz="1400" i="1" dirty="0">
                <a:effectLst/>
                <a:latin typeface="Abadi" panose="020B0604020104020204" pitchFamily="34" charset="0"/>
                <a:ea typeface="Calibri" panose="020F0502020204030204" pitchFamily="34" charset="0"/>
              </a:rPr>
              <a:t>IMF statistics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554137-C85D-4123-8981-BEE5C8FBF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87" y="1535766"/>
            <a:ext cx="8382080" cy="50270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DD4025-A754-4B59-99C1-93DCD0C2586D}"/>
              </a:ext>
            </a:extLst>
          </p:cNvPr>
          <p:cNvSpPr txBox="1"/>
          <p:nvPr/>
        </p:nvSpPr>
        <p:spPr>
          <a:xfrm>
            <a:off x="580687" y="1148595"/>
            <a:ext cx="911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badi" panose="020B0604020104020204" pitchFamily="34" charset="0"/>
              </a:rPr>
              <a:t>Measure of the extent of how, Kenyan economy is digitized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A2A19E82-B15B-4CDB-AE99-9CFAF6FFF7C7}"/>
              </a:ext>
            </a:extLst>
          </p:cNvPr>
          <p:cNvSpPr/>
          <p:nvPr/>
        </p:nvSpPr>
        <p:spPr>
          <a:xfrm>
            <a:off x="4656291" y="2305456"/>
            <a:ext cx="1272432" cy="700391"/>
          </a:xfrm>
          <a:prstGeom prst="borderCallout1">
            <a:avLst>
              <a:gd name="adj1" fmla="val 18750"/>
              <a:gd name="adj2" fmla="val -8333"/>
              <a:gd name="adj3" fmla="val 57609"/>
              <a:gd name="adj4" fmla="val -8049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>
                    <a:lumMod val="95000"/>
                  </a:schemeClr>
                </a:solidFill>
                <a:latin typeface="Abadi" panose="020B0604020104020204" pitchFamily="34" charset="0"/>
              </a:rPr>
              <a:t>1.8 % is currency in circulation outside Banks</a:t>
            </a:r>
          </a:p>
        </p:txBody>
      </p:sp>
    </p:spTree>
    <p:extLst>
      <p:ext uri="{BB962C8B-B14F-4D97-AF65-F5344CB8AC3E}">
        <p14:creationId xmlns:p14="http://schemas.microsoft.com/office/powerpoint/2010/main" val="1128357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257A1D71-3BC9-404C-9AC0-99544400E972}"/>
              </a:ext>
            </a:extLst>
          </p:cNvPr>
          <p:cNvSpPr txBox="1"/>
          <p:nvPr/>
        </p:nvSpPr>
        <p:spPr>
          <a:xfrm>
            <a:off x="2060798" y="326496"/>
            <a:ext cx="8001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>
                <a:solidFill>
                  <a:srgbClr val="FFFFFF"/>
                </a:solidFill>
                <a:latin typeface="Abadi" panose="020B0604020104020204" pitchFamily="34" charset="0"/>
                <a:cs typeface="Century Gothic"/>
              </a:rPr>
              <a:t>Challenges (1) – what we are addressing</a:t>
            </a:r>
            <a:endParaRPr sz="3200" dirty="0">
              <a:latin typeface="Abadi" panose="020B0604020104020204" pitchFamily="34" charset="0"/>
              <a:cs typeface="Century Gothic"/>
            </a:endParaRPr>
          </a:p>
        </p:txBody>
      </p:sp>
      <p:sp>
        <p:nvSpPr>
          <p:cNvPr id="17" name="Title 10">
            <a:extLst>
              <a:ext uri="{FF2B5EF4-FFF2-40B4-BE49-F238E27FC236}">
                <a16:creationId xmlns:a16="http://schemas.microsoft.com/office/drawing/2014/main" id="{1C494919-E2EC-44AA-A4E2-7EC777B6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764" y="486084"/>
            <a:ext cx="585116" cy="461665"/>
          </a:xfrm>
        </p:spPr>
        <p:txBody>
          <a:bodyPr/>
          <a:lstStyle/>
          <a:p>
            <a:r>
              <a:rPr lang="en-US" sz="2800" dirty="0">
                <a:latin typeface="Abadi" panose="020B0604020104020204" pitchFamily="34" charset="0"/>
              </a:rPr>
              <a:t>8</a:t>
            </a:r>
            <a:r>
              <a:rPr lang="en-US" sz="3000" dirty="0">
                <a:latin typeface="Abadi" panose="020B0604020104020204" pitchFamily="34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9EE1D4-7495-4C99-BBC9-D25B69E50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21" y="2507915"/>
            <a:ext cx="2445778" cy="15642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AC0F846-121D-4D55-A2D2-9F98E81771F5}"/>
              </a:ext>
            </a:extLst>
          </p:cNvPr>
          <p:cNvSpPr txBox="1"/>
          <p:nvPr/>
        </p:nvSpPr>
        <p:spPr>
          <a:xfrm>
            <a:off x="729621" y="4232694"/>
            <a:ext cx="315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Multiple banks ATMs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90E4CC-377D-4727-8A20-52BD35009E7B}"/>
              </a:ext>
            </a:extLst>
          </p:cNvPr>
          <p:cNvSpPr txBox="1"/>
          <p:nvPr/>
        </p:nvSpPr>
        <p:spPr>
          <a:xfrm>
            <a:off x="709131" y="6537757"/>
            <a:ext cx="413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Cashier counter displaying several POS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987BD2-74A4-4D0F-8870-FBEE241B6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298" y="2501230"/>
            <a:ext cx="2445778" cy="16893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F4B75E1-58A7-470D-BB16-F93C1F818196}"/>
              </a:ext>
            </a:extLst>
          </p:cNvPr>
          <p:cNvSpPr txBox="1"/>
          <p:nvPr/>
        </p:nvSpPr>
        <p:spPr>
          <a:xfrm>
            <a:off x="6061297" y="4244393"/>
            <a:ext cx="379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Outlet recruited by different players</a:t>
            </a:r>
          </a:p>
        </p:txBody>
      </p:sp>
      <p:pic>
        <p:nvPicPr>
          <p:cNvPr id="3076" name="Picture 4" descr="The Rise of Agency Banking in Kenya">
            <a:extLst>
              <a:ext uri="{FF2B5EF4-FFF2-40B4-BE49-F238E27FC236}">
                <a16:creationId xmlns:a16="http://schemas.microsoft.com/office/drawing/2014/main" id="{A7B7207F-EDD4-ED55-1B08-BEF0EBCBE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297" y="4814807"/>
            <a:ext cx="2609323" cy="149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C3F7FE-AA66-A368-85FE-3C3E2441DE3A}"/>
              </a:ext>
            </a:extLst>
          </p:cNvPr>
          <p:cNvSpPr txBox="1"/>
          <p:nvPr/>
        </p:nvSpPr>
        <p:spPr>
          <a:xfrm>
            <a:off x="6061297" y="6511203"/>
            <a:ext cx="413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Lack of sharing infrastructure by agents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DF8FB2-0A38-498A-950C-F3A07ED807FE}"/>
              </a:ext>
            </a:extLst>
          </p:cNvPr>
          <p:cNvSpPr txBox="1"/>
          <p:nvPr/>
        </p:nvSpPr>
        <p:spPr>
          <a:xfrm>
            <a:off x="609669" y="1451967"/>
            <a:ext cx="941263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badi" panose="020B0604020104020204" pitchFamily="34" charset="0"/>
              </a:rPr>
              <a:t>Limited infrastructure 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</a:rPr>
              <a:t>Inefficient utilization of physical infrastructure (ATMs and POS devices)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</a:rPr>
              <a:t>Multiple/closed systems telco, banks, non-banks</a:t>
            </a:r>
          </a:p>
          <a:p>
            <a:endParaRPr lang="en-US" sz="1800" dirty="0">
              <a:latin typeface="Century Gothic" panose="020B0502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450A0D-1D12-438F-BC97-A9B568AE3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909" y="4856241"/>
            <a:ext cx="2609323" cy="165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5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C04E63A2C8E04691F670A296EDDFD2" ma:contentTypeVersion="13" ma:contentTypeDescription="Create a new document." ma:contentTypeScope="" ma:versionID="7a7002856a177d4a86e8e99d44b3f903">
  <xsd:schema xmlns:xsd="http://www.w3.org/2001/XMLSchema" xmlns:xs="http://www.w3.org/2001/XMLSchema" xmlns:p="http://schemas.microsoft.com/office/2006/metadata/properties" xmlns:ns3="956057c4-6a9c-4daa-92b3-23e3ca2808bd" xmlns:ns4="ee0925e0-4eb4-44bc-87c6-a641b8dd58c5" targetNamespace="http://schemas.microsoft.com/office/2006/metadata/properties" ma:root="true" ma:fieldsID="e69606a16d61c7ce022122daa44e63b4" ns3:_="" ns4:_="">
    <xsd:import namespace="956057c4-6a9c-4daa-92b3-23e3ca2808bd"/>
    <xsd:import namespace="ee0925e0-4eb4-44bc-87c6-a641b8dd58c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6057c4-6a9c-4daa-92b3-23e3ca2808b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0925e0-4eb4-44bc-87c6-a641b8dd58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0766BE-789F-4628-B067-5FBE883F16F5}">
  <ds:schemaRefs>
    <ds:schemaRef ds:uri="http://purl.org/dc/dcmitype/"/>
    <ds:schemaRef ds:uri="http://www.w3.org/XML/1998/namespace"/>
    <ds:schemaRef ds:uri="http://schemas.microsoft.com/office/infopath/2007/PartnerControls"/>
    <ds:schemaRef ds:uri="956057c4-6a9c-4daa-92b3-23e3ca2808bd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ee0925e0-4eb4-44bc-87c6-a641b8dd58c5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D25BFB7-FF3C-4FB8-A3D2-A57216FCA8EE}">
  <ds:schemaRefs>
    <ds:schemaRef ds:uri="956057c4-6a9c-4daa-92b3-23e3ca2808bd"/>
    <ds:schemaRef ds:uri="ee0925e0-4eb4-44bc-87c6-a641b8dd58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94E8088-81F7-48DC-BBF6-A79E7F5B261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e2771f7-b685-4c1d-a039-0ccaff80495f}" enabled="1" method="Standard" siteId="{7bc03988-1063-4a03-b76c-030695984be0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4738</TotalTime>
  <Words>626</Words>
  <Application>Microsoft Office PowerPoint</Application>
  <PresentationFormat>Custom</PresentationFormat>
  <Paragraphs>133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Abadi</vt:lpstr>
      <vt:lpstr>Arial</vt:lpstr>
      <vt:lpstr>Calibri</vt:lpstr>
      <vt:lpstr>Century Gothic</vt:lpstr>
      <vt:lpstr>Source Sans Pro Light</vt:lpstr>
      <vt:lpstr>Source Sans Pro Semibold</vt:lpstr>
      <vt:lpstr>Times New Roman</vt:lpstr>
      <vt:lpstr>Office Theme</vt:lpstr>
      <vt:lpstr>1_Office Theme</vt:lpstr>
      <vt:lpstr>PowerPoint Presentation</vt:lpstr>
      <vt:lpstr> 1.</vt:lpstr>
      <vt:lpstr>The National Payments System Landscape in Kenya</vt:lpstr>
      <vt:lpstr>3.</vt:lpstr>
      <vt:lpstr>Government Payments and Remittances</vt:lpstr>
      <vt:lpstr> 5.</vt:lpstr>
      <vt:lpstr> 6.</vt:lpstr>
      <vt:lpstr> 7.</vt:lpstr>
      <vt:lpstr>8.</vt:lpstr>
      <vt:lpstr>9.</vt:lpstr>
      <vt:lpstr>10.</vt:lpstr>
      <vt:lpstr>Challenges (4)</vt:lpstr>
      <vt:lpstr> 11.</vt:lpstr>
      <vt:lpstr>12.</vt:lpstr>
      <vt:lpstr>Near-term  priorities (selected)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~ai-88f558cc-ebb1-4737-a51c-b36cdc9ff0ee_</dc:title>
  <dc:creator>Mburu J. G</dc:creator>
  <cp:lastModifiedBy>Michael R. Eganza</cp:lastModifiedBy>
  <cp:revision>171</cp:revision>
  <cp:lastPrinted>2024-02-13T05:20:22Z</cp:lastPrinted>
  <dcterms:created xsi:type="dcterms:W3CDTF">2020-05-28T21:15:54Z</dcterms:created>
  <dcterms:modified xsi:type="dcterms:W3CDTF">2024-03-25T10:37:59Z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2020-05-28T00:00:00Z</vt:filetime>
  </property>
  <property fmtid="{D5CDD505-2E9C-101B-9397-08002B2CF9AE}" pid="3" name="Creator">
    <vt:lpwstr>Adobe Illustrator 24.0 (Macintosh)</vt:lpwstr>
  </property>
  <property fmtid="{D5CDD505-2E9C-101B-9397-08002B2CF9AE}" pid="4" name="LastSaved">
    <vt:filetime>2020-05-28T00:00:00Z</vt:filetime>
  </property>
  <property fmtid="{D5CDD505-2E9C-101B-9397-08002B2CF9AE}" pid="5" name="ContentTypeId">
    <vt:lpwstr>0x0101001AC04E63A2C8E04691F670A296EDDFD2</vt:lpwstr>
  </property>
  <property fmtid="{D5CDD505-2E9C-101B-9397-08002B2CF9AE}" pid="6" name="ClassificationContentMarkingFooterLocations">
    <vt:lpwstr>Office Theme:8</vt:lpwstr>
  </property>
  <property fmtid="{D5CDD505-2E9C-101B-9397-08002B2CF9AE}" pid="7" name="ClassificationContentMarkingFooterText">
    <vt:lpwstr>C2: CBK - Official</vt:lpwstr>
  </property>
</Properties>
</file>