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60" r:id="rId9"/>
    <p:sldId id="267" r:id="rId10"/>
    <p:sldId id="268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B552-E006-4221-9A9F-2DDB1C59CA9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8FDE-4919-4F5F-9DE3-1D24E284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e8b05f8c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e8b05f8c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84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0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3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88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9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4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980B03-A7D0-4AFB-8150-909B3911088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FE1217C-480A-4E7F-B292-C1FFBAD68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832" y="935077"/>
            <a:ext cx="8825658" cy="2677648"/>
          </a:xfrm>
        </p:spPr>
        <p:txBody>
          <a:bodyPr/>
          <a:lstStyle/>
          <a:p>
            <a:r>
              <a:rPr lang="en-US" dirty="0" smtClean="0"/>
              <a:t>IPSL Merchant Payments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998" y="4054426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Wanjiku Wanyeki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Chief Client Engagement and Experience Officer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75" y="178060"/>
            <a:ext cx="7445783" cy="65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 descr="https://lh7-us.googleusercontent.com/vdumFpxVnExjUlOBT_Ndaq6J_BnN6S3K_Ytl5-85xSjNKlg7sGbAHiLXrzsFx04vAWT7mPLdea43AxtFDYr0XjQERzSArK_IMfmNgfxlsAIlclJ5elJcSU_HBSCQuy_HaLX2e46yr9BJsv2G8KyzH3aCZQ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006" y="365125"/>
            <a:ext cx="8834421" cy="604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7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lh7-us.googleusercontent.com/JN9GBz4FEpQcLwUESMsuNsCIkL9o5YyfzwSPMjXbfEu6aed4x9BZuiTwHePjmCk9Bj4YzWIxWV5KF8Vt7KBJdfxg431JyKb8xXROzHSWWwNsNbXrEoyxOGNxCcPR1pHLuvAUBl3pKgdAPOKPvIPn036eZ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868113"/>
            <a:ext cx="88392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e8b05f8c0_0_192"/>
          <p:cNvSpPr/>
          <p:nvPr/>
        </p:nvSpPr>
        <p:spPr>
          <a:xfrm rot="-8100000">
            <a:off x="2755773" y="335502"/>
            <a:ext cx="6404531" cy="6499816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173" name="Google Shape;173;g23e8b05f8c0_0_192"/>
          <p:cNvSpPr txBox="1"/>
          <p:nvPr/>
        </p:nvSpPr>
        <p:spPr>
          <a:xfrm>
            <a:off x="0" y="0"/>
            <a:ext cx="12192000" cy="697600"/>
          </a:xfrm>
          <a:prstGeom prst="rect">
            <a:avLst/>
          </a:prstGeom>
          <a:gradFill>
            <a:gsLst>
              <a:gs pos="0">
                <a:srgbClr val="39579F"/>
              </a:gs>
              <a:gs pos="66000">
                <a:srgbClr val="3A579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150667" tIns="0" rIns="150667" bIns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1100"/>
            </a:pPr>
            <a:endParaRPr sz="14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3e8b05f8c0_0_192"/>
          <p:cNvSpPr txBox="1"/>
          <p:nvPr/>
        </p:nvSpPr>
        <p:spPr>
          <a:xfrm>
            <a:off x="50865" y="33367"/>
            <a:ext cx="100500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933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PesaLink – Our N</a:t>
            </a:r>
            <a:r>
              <a:rPr lang="en-US" sz="2933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e</a:t>
            </a:r>
            <a:r>
              <a:rPr lang="en" sz="2933" b="1" dirty="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w Business Approach</a:t>
            </a:r>
            <a:endParaRPr sz="2933" b="1" dirty="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5" name="Google Shape;175;g23e8b05f8c0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9702" y="27406"/>
            <a:ext cx="880533" cy="610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g23e8b05f8c0_0_192"/>
          <p:cNvGrpSpPr/>
          <p:nvPr/>
        </p:nvGrpSpPr>
        <p:grpSpPr>
          <a:xfrm rot="-2700000">
            <a:off x="3869670" y="1507310"/>
            <a:ext cx="4451957" cy="4451957"/>
            <a:chOff x="2902488" y="902232"/>
            <a:chExt cx="3339000" cy="3339000"/>
          </a:xfrm>
        </p:grpSpPr>
        <p:sp>
          <p:nvSpPr>
            <p:cNvPr id="179" name="Google Shape;179;g23e8b05f8c0_0_19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1D7E7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g23e8b05f8c0_0_192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name="adj1" fmla="val 2689583"/>
                <a:gd name="adj2" fmla="val 13510993"/>
              </a:avLst>
            </a:prstGeom>
            <a:solidFill>
              <a:srgbClr val="83E3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1" name="Google Shape;181;g23e8b05f8c0_0_192"/>
          <p:cNvGrpSpPr/>
          <p:nvPr/>
        </p:nvGrpSpPr>
        <p:grpSpPr>
          <a:xfrm>
            <a:off x="4976720" y="2902881"/>
            <a:ext cx="1854983" cy="1604410"/>
            <a:chOff x="3753450" y="1169081"/>
            <a:chExt cx="1815900" cy="1815900"/>
          </a:xfrm>
        </p:grpSpPr>
        <p:sp>
          <p:nvSpPr>
            <p:cNvPr id="182" name="Google Shape;182;g23e8b05f8c0_0_192"/>
            <p:cNvSpPr/>
            <p:nvPr/>
          </p:nvSpPr>
          <p:spPr>
            <a:xfrm>
              <a:off x="3753450" y="1169081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g23e8b05f8c0_0_192"/>
            <p:cNvSpPr txBox="1"/>
            <p:nvPr/>
          </p:nvSpPr>
          <p:spPr>
            <a:xfrm>
              <a:off x="4019834" y="1628196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20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Pesalink</a:t>
              </a:r>
              <a:endParaRPr sz="2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g23e8b05f8c0_0_192"/>
          <p:cNvGrpSpPr/>
          <p:nvPr/>
        </p:nvGrpSpPr>
        <p:grpSpPr>
          <a:xfrm>
            <a:off x="3188397" y="3021395"/>
            <a:ext cx="1424800" cy="1424800"/>
            <a:chOff x="2859873" y="853971"/>
            <a:chExt cx="1068600" cy="1068600"/>
          </a:xfrm>
        </p:grpSpPr>
        <p:sp>
          <p:nvSpPr>
            <p:cNvPr id="185" name="Google Shape;185;g23e8b05f8c0_0_192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g23e8b05f8c0_0_192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600" b="1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Bank 1</a:t>
              </a:r>
              <a:r>
                <a:rPr lang="en" sz="106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g23e8b05f8c0_0_192"/>
          <p:cNvGrpSpPr/>
          <p:nvPr/>
        </p:nvGrpSpPr>
        <p:grpSpPr>
          <a:xfrm>
            <a:off x="7490197" y="3020888"/>
            <a:ext cx="1424800" cy="1424800"/>
            <a:chOff x="5214448" y="3234278"/>
            <a:chExt cx="1068600" cy="1068600"/>
          </a:xfrm>
        </p:grpSpPr>
        <p:sp>
          <p:nvSpPr>
            <p:cNvPr id="188" name="Google Shape;188;g23e8b05f8c0_0_192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g23e8b05f8c0_0_192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" sz="1600" b="1">
                  <a:solidFill>
                    <a:srgbClr val="FFFFFF"/>
                  </a:solidFill>
                  <a:latin typeface="Rajdhani"/>
                  <a:ea typeface="Rajdhani"/>
                  <a:cs typeface="Rajdhani"/>
                  <a:sym typeface="Rajdhani"/>
                </a:rPr>
                <a:t>Bank 2</a:t>
              </a:r>
              <a:endParaRPr sz="1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90" name="Google Shape;190;g23e8b05f8c0_0_192"/>
          <p:cNvSpPr/>
          <p:nvPr/>
        </p:nvSpPr>
        <p:spPr>
          <a:xfrm rot="2899247">
            <a:off x="7369260" y="5596867"/>
            <a:ext cx="625000" cy="610551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g23e8b05f8c0_0_192"/>
          <p:cNvSpPr/>
          <p:nvPr/>
        </p:nvSpPr>
        <p:spPr>
          <a:xfrm>
            <a:off x="8401066" y="1708700"/>
            <a:ext cx="1447401" cy="8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Rajdhani SemiBold"/>
                <a:ea typeface="Rajdhani SemiBold"/>
                <a:cs typeface="Rajdhani SemiBold"/>
                <a:sym typeface="Rajdhani SemiBold"/>
              </a:rPr>
              <a:t>Customers</a:t>
            </a:r>
            <a:endParaRPr sz="1467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92" name="Google Shape;192;g23e8b05f8c0_0_192"/>
          <p:cNvSpPr/>
          <p:nvPr/>
        </p:nvSpPr>
        <p:spPr>
          <a:xfrm>
            <a:off x="8428960" y="4866781"/>
            <a:ext cx="1534269" cy="8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latin typeface="Rajdhani SemiBold"/>
                <a:ea typeface="Rajdhani SemiBold"/>
                <a:cs typeface="Rajdhani SemiBold"/>
                <a:sym typeface="Rajdhani SemiBold"/>
              </a:rPr>
              <a:t>Businesses</a:t>
            </a:r>
            <a:endParaRPr sz="1467" dirty="0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93" name="Google Shape;193;g23e8b05f8c0_0_192"/>
          <p:cNvSpPr/>
          <p:nvPr/>
        </p:nvSpPr>
        <p:spPr>
          <a:xfrm>
            <a:off x="2570533" y="1708700"/>
            <a:ext cx="1220400" cy="8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Rajdhani SemiBold"/>
                <a:ea typeface="Rajdhani SemiBold"/>
                <a:cs typeface="Rajdhani SemiBold"/>
                <a:sym typeface="Rajdhani SemiBold"/>
              </a:rPr>
              <a:t>Merchants</a:t>
            </a:r>
            <a:endParaRPr sz="1467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94" name="Google Shape;194;g23e8b05f8c0_0_192"/>
          <p:cNvSpPr/>
          <p:nvPr/>
        </p:nvSpPr>
        <p:spPr>
          <a:xfrm>
            <a:off x="2642967" y="4730667"/>
            <a:ext cx="1220400" cy="87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Rajdhani SemiBold"/>
                <a:ea typeface="Rajdhani SemiBold"/>
                <a:cs typeface="Rajdhani SemiBold"/>
                <a:sym typeface="Rajdhani SemiBold"/>
              </a:rPr>
              <a:t>Billers</a:t>
            </a:r>
            <a:endParaRPr sz="1467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  <p:sp>
        <p:nvSpPr>
          <p:cNvPr id="195" name="Google Shape;195;g23e8b05f8c0_0_192"/>
          <p:cNvSpPr/>
          <p:nvPr/>
        </p:nvSpPr>
        <p:spPr>
          <a:xfrm rot="3234474" flipH="1">
            <a:off x="4347358" y="1179844"/>
            <a:ext cx="624697" cy="61037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192;g23e8b05f8c0_0_192"/>
          <p:cNvSpPr/>
          <p:nvPr/>
        </p:nvSpPr>
        <p:spPr>
          <a:xfrm>
            <a:off x="5547312" y="778442"/>
            <a:ext cx="1382459" cy="64960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 smtClean="0">
                <a:latin typeface="Rajdhani SemiBold"/>
                <a:ea typeface="Rajdhani SemiBold"/>
                <a:cs typeface="Rajdhani SemiBold"/>
                <a:sym typeface="Rajdhani SemiBold"/>
              </a:rPr>
              <a:t>Fintechs</a:t>
            </a:r>
            <a:endParaRPr sz="1467" dirty="0">
              <a:latin typeface="Rajdhani SemiBold"/>
              <a:ea typeface="Rajdhani SemiBold"/>
              <a:cs typeface="Rajdhani SemiBold"/>
              <a:sym typeface="Rajdhan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5187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Cash with Digital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Merchant</a:t>
            </a:r>
          </a:p>
          <a:p>
            <a:r>
              <a:rPr lang="en-US" dirty="0" smtClean="0"/>
              <a:t>Customer</a:t>
            </a:r>
          </a:p>
          <a:p>
            <a:r>
              <a:rPr lang="en-US" dirty="0" smtClean="0"/>
              <a:t>Financial Institution</a:t>
            </a:r>
          </a:p>
          <a:p>
            <a:r>
              <a:rPr lang="en-US" dirty="0" smtClean="0"/>
              <a:t>Technology provider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Cash carries the ability to be easily acquired, accepted &amp; reconcilable. Digital Payments need to mirror the customer experience or make it even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Merchant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Simplicity of use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Onboarding – How does the merchant get it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Notifications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Reconciliation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Reversals / Refund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Customer Segmentation – Who has it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Technology required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Channels available – In person, Ecommerce, Integrated ERP’s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Simplicity of use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Channels – Phone (USSD/APP), Internet Banking, In person (Branch/Back Office)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Onboarding – How does the customer get it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Notifications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Reversals / Refund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Merchant Segmentation – Who has it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Technology required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6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Institution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Simplicity of use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Merchant  &amp; Customer Segmentation – Who needs it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Onboarding – How does the customer and Merchant get it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Notifications 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Reversals / Refund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Technology required</a:t>
            </a:r>
          </a:p>
        </p:txBody>
      </p:sp>
    </p:spTree>
    <p:extLst>
      <p:ext uri="{BB962C8B-B14F-4D97-AF65-F5344CB8AC3E}">
        <p14:creationId xmlns:p14="http://schemas.microsoft.com/office/powerpoint/2010/main" val="9473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Provider Experience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Simplicity of use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Onboarding – How does the merchant/ Customer get it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Technology required (Buy or build)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Cost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 smtClean="0"/>
              <a:t>Partnerships (who do you play with) and how do you scale</a:t>
            </a:r>
          </a:p>
        </p:txBody>
      </p:sp>
    </p:spTree>
    <p:extLst>
      <p:ext uri="{BB962C8B-B14F-4D97-AF65-F5344CB8AC3E}">
        <p14:creationId xmlns:p14="http://schemas.microsoft.com/office/powerpoint/2010/main" val="147635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points of consideration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Reliability – One point of truth</a:t>
            </a:r>
          </a:p>
          <a:p>
            <a:r>
              <a:rPr lang="en-US" dirty="0" smtClean="0"/>
              <a:t>Security – the transaction happened as it should happen and is not subject to fraud</a:t>
            </a:r>
          </a:p>
          <a:p>
            <a:r>
              <a:rPr lang="en-US" dirty="0" smtClean="0"/>
              <a:t>Notifications – who confirms to all parties?</a:t>
            </a:r>
          </a:p>
          <a:p>
            <a:r>
              <a:rPr lang="en-US" dirty="0" smtClean="0"/>
              <a:t>Dealing with failures – what should happen?</a:t>
            </a:r>
          </a:p>
        </p:txBody>
      </p:sp>
    </p:spTree>
    <p:extLst>
      <p:ext uri="{BB962C8B-B14F-4D97-AF65-F5344CB8AC3E}">
        <p14:creationId xmlns:p14="http://schemas.microsoft.com/office/powerpoint/2010/main" val="145939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2" y="223511"/>
            <a:ext cx="7091833" cy="64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3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253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Rajdhani</vt:lpstr>
      <vt:lpstr>Rajdhani SemiBold</vt:lpstr>
      <vt:lpstr>Roboto</vt:lpstr>
      <vt:lpstr>Wingdings 3</vt:lpstr>
      <vt:lpstr>Ion Boardroom</vt:lpstr>
      <vt:lpstr>IPSL Merchant Payments </vt:lpstr>
      <vt:lpstr>PowerPoint Presentation</vt:lpstr>
      <vt:lpstr>Replacing Cash with Digital Payments</vt:lpstr>
      <vt:lpstr>Merchant Experience</vt:lpstr>
      <vt:lpstr>Customer Experience</vt:lpstr>
      <vt:lpstr>Financial Institution Experience</vt:lpstr>
      <vt:lpstr>Technology Provider Experience</vt:lpstr>
      <vt:lpstr>Other points of consideration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IPSL Merchant Payment thinking</dc:title>
  <dc:creator>Wanjiku Wanyeki</dc:creator>
  <cp:lastModifiedBy>Wanjiku Wanyeki</cp:lastModifiedBy>
  <cp:revision>8</cp:revision>
  <dcterms:created xsi:type="dcterms:W3CDTF">2024-03-25T09:19:13Z</dcterms:created>
  <dcterms:modified xsi:type="dcterms:W3CDTF">2024-03-25T11:15:48Z</dcterms:modified>
</cp:coreProperties>
</file>