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3716000" cx="243871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g90jo9tgzcjlJTg+znSYIXWntS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F7F9AF-3BF1-43A8-991E-E35809250251}">
  <a:tblStyle styleId="{77F7F9AF-3BF1-43A8-991E-E3580925025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6E6EA"/>
          </a:solidFill>
        </a:fill>
      </a:tcStyle>
    </a:wholeTbl>
    <a:band1H>
      <a:tcTxStyle/>
      <a:tcStyle>
        <a:fill>
          <a:solidFill>
            <a:srgbClr val="EECAD2"/>
          </a:solidFill>
        </a:fill>
      </a:tcStyle>
    </a:band1H>
    <a:band2H>
      <a:tcTxStyle/>
    </a:band2H>
    <a:band1V>
      <a:tcTxStyle/>
      <a:tcStyle>
        <a:fill>
          <a:solidFill>
            <a:srgbClr val="EECAD2"/>
          </a:solidFill>
        </a:fill>
      </a:tcStyle>
    </a:band1V>
    <a:band2V>
      <a:tcTxStyle/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2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253041" y="655339"/>
            <a:ext cx="32272689" cy="1613634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/>
          <p:nvPr>
            <p:ph type="ctrTitle"/>
          </p:nvPr>
        </p:nvSpPr>
        <p:spPr>
          <a:xfrm>
            <a:off x="1695846" y="2389384"/>
            <a:ext cx="12286059" cy="5669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695846" y="8435371"/>
            <a:ext cx="12286059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8" name="Google Shape;18;p1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12"/>
          <p:cNvSpPr/>
          <p:nvPr/>
        </p:nvSpPr>
        <p:spPr>
          <a:xfrm>
            <a:off x="17603756" y="1202239"/>
            <a:ext cx="5122167" cy="5122167"/>
          </a:xfrm>
          <a:prstGeom prst="ellipse">
            <a:avLst/>
          </a:prstGeom>
          <a:noFill/>
          <a:ln cap="flat" cmpd="sng" w="1016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2"/>
          <p:cNvSpPr/>
          <p:nvPr/>
        </p:nvSpPr>
        <p:spPr>
          <a:xfrm>
            <a:off x="20014718" y="8787051"/>
            <a:ext cx="2711205" cy="2711205"/>
          </a:xfrm>
          <a:prstGeom prst="ellipse">
            <a:avLst/>
          </a:prstGeom>
          <a:noFill/>
          <a:ln cap="flat" cmpd="sng" w="1016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12"/>
          <p:cNvSpPr/>
          <p:nvPr/>
        </p:nvSpPr>
        <p:spPr>
          <a:xfrm>
            <a:off x="15123517" y="3117984"/>
            <a:ext cx="7132072" cy="7132072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 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21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1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7" name="Google Shape;9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 2">
  <p:cSld name="5_Title and Content 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2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2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22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2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22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pic>
        <p:nvPicPr>
          <p:cNvPr id="107" name="Google Shape;10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3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3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23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7" name="Google Shape;1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2">
  <p:cSld name="1_Title and Content 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4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4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5" name="Google Shape;125;p24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 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5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25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37" name="Google Shape;13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2">
  <p:cSld name="4_Title and Content 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6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bg>
      <p:bgPr>
        <a:solidFill>
          <a:schemeClr val="dk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7"/>
          <p:cNvSpPr txBox="1"/>
          <p:nvPr>
            <p:ph idx="1" type="body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151" name="Google Shape;151;p2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1">
  <p:cSld name="1_Section Header 1"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Font typeface="Arial"/>
              <a:buNone/>
              <a:defRPr sz="1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1663917" y="9178927"/>
            <a:ext cx="21033938" cy="2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158" name="Google Shape;158;p2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0" name="Google Shape;16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25600" y="-5334572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08989" y="761993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9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7" name="Google Shape;16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3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1">
  <p:cSld name="3_Title and Content 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/>
        </p:nvSpPr>
        <p:spPr>
          <a:xfrm>
            <a:off x="-1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Google Shape;25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13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3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1" name="Google Shape;3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solidFill>
          <a:schemeClr val="dk2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7" name="Google Shape;17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" name="Google Shape;3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4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4"/>
          <p:cNvSpPr txBox="1"/>
          <p:nvPr>
            <p:ph type="title"/>
          </p:nvPr>
        </p:nvSpPr>
        <p:spPr>
          <a:xfrm>
            <a:off x="1676619" y="730251"/>
            <a:ext cx="1829470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2">
  <p:cSld name="3_Title and Content 2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5"/>
          <p:cNvSpPr/>
          <p:nvPr/>
        </p:nvSpPr>
        <p:spPr>
          <a:xfrm>
            <a:off x="0" y="-41564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5"/>
          <p:cNvSpPr/>
          <p:nvPr/>
        </p:nvSpPr>
        <p:spPr>
          <a:xfrm>
            <a:off x="0" y="564204"/>
            <a:ext cx="20116800" cy="5466945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15"/>
          <p:cNvSpPr txBox="1"/>
          <p:nvPr>
            <p:ph type="title"/>
          </p:nvPr>
        </p:nvSpPr>
        <p:spPr>
          <a:xfrm>
            <a:off x="1676618" y="730251"/>
            <a:ext cx="14506882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" name="Google Shape;48;p15"/>
          <p:cNvSpPr/>
          <p:nvPr>
            <p:ph idx="2" type="pic"/>
          </p:nvPr>
        </p:nvSpPr>
        <p:spPr>
          <a:xfrm>
            <a:off x="16056506" y="3929441"/>
            <a:ext cx="7617876" cy="7617876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1676618" y="4292600"/>
            <a:ext cx="14506882" cy="76635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5600"/>
              <a:buChar char="•"/>
              <a:defRPr>
                <a:solidFill>
                  <a:schemeClr val="dk2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800"/>
              <a:buChar char="•"/>
              <a:defRPr>
                <a:solidFill>
                  <a:schemeClr val="dk2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4000"/>
              <a:buChar char="•"/>
              <a:defRPr>
                <a:solidFill>
                  <a:schemeClr val="dk2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600"/>
              <a:buChar char="•"/>
              <a:defRPr>
                <a:solidFill>
                  <a:schemeClr val="dk2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0" name="Google Shape;5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261012" y="564204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1">
  <p:cSld name="4_Title and Content 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" name="Google Shape;53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6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6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9" name="Google Shape;5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600200" y="3381377"/>
            <a:ext cx="26824696" cy="134123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186" y="901042"/>
            <a:ext cx="2413370" cy="241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2" type="secHead">
  <p:cSld name="SECTION_HEADER">
    <p:bg>
      <p:bgPr>
        <a:solidFill>
          <a:schemeClr val="dk2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  <a:defRPr sz="4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1" name="Google Shape;71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21521" y="3078499"/>
            <a:ext cx="32272689" cy="16136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 Header 2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1663917" y="4191413"/>
            <a:ext cx="21033938" cy="4933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4000"/>
              <a:buNone/>
              <a:defRPr sz="40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600"/>
              <a:buNone/>
              <a:defRPr sz="36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C888C"/>
              </a:buClr>
              <a:buSzPts val="3200"/>
              <a:buNone/>
              <a:defRPr sz="3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521521" y="3078499"/>
            <a:ext cx="32272689" cy="16136344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3799" y="735098"/>
            <a:ext cx="3348739" cy="3348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 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/>
          <p:nvPr/>
        </p:nvSpPr>
        <p:spPr>
          <a:xfrm>
            <a:off x="0" y="0"/>
            <a:ext cx="24387175" cy="6031149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86918" y="-4903094"/>
            <a:ext cx="27140450" cy="10177669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20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20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1676619" y="3651250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5600"/>
              <a:buChar char="•"/>
              <a:defRPr>
                <a:solidFill>
                  <a:schemeClr val="accent1"/>
                </a:solidFill>
              </a:defRPr>
            </a:lvl1pPr>
            <a:lvl2pPr indent="-5334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800"/>
              <a:buChar char="•"/>
              <a:defRPr>
                <a:solidFill>
                  <a:schemeClr val="accent1"/>
                </a:solidFill>
              </a:defRPr>
            </a:lvl2pPr>
            <a:lvl3pPr indent="-482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4000"/>
              <a:buChar char="•"/>
              <a:defRPr>
                <a:solidFill>
                  <a:schemeClr val="accent1"/>
                </a:solidFill>
              </a:defRPr>
            </a:lvl3pPr>
            <a:lvl4pPr indent="-4572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4pPr>
            <a:lvl5pPr indent="-4572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600"/>
              <a:buChar char="•"/>
              <a:defRPr>
                <a:solidFill>
                  <a:schemeClr val="accen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8" name="Google Shape;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97476" y="901187"/>
            <a:ext cx="2413080" cy="2413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"/>
          <p:cNvSpPr txBox="1"/>
          <p:nvPr>
            <p:ph type="ctrTitle"/>
          </p:nvPr>
        </p:nvSpPr>
        <p:spPr>
          <a:xfrm>
            <a:off x="1695846" y="2389384"/>
            <a:ext cx="12286059" cy="56692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Calibri"/>
              <a:buNone/>
            </a:pPr>
            <a:r>
              <a:rPr lang="en-US" sz="9600">
                <a:latin typeface="Calibri"/>
                <a:ea typeface="Calibri"/>
                <a:cs typeface="Calibri"/>
                <a:sym typeface="Calibri"/>
              </a:rPr>
              <a:t>Hub Operation Readiness</a:t>
            </a:r>
            <a:endParaRPr/>
          </a:p>
        </p:txBody>
      </p:sp>
      <p:sp>
        <p:nvSpPr>
          <p:cNvPr id="187" name="Google Shape;187;p1"/>
          <p:cNvSpPr txBox="1"/>
          <p:nvPr>
            <p:ph idx="1" type="subTitle"/>
          </p:nvPr>
        </p:nvSpPr>
        <p:spPr>
          <a:xfrm>
            <a:off x="284480" y="11326616"/>
            <a:ext cx="4169151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Su Mon Aung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6FE2F0"/>
              </a:buClr>
              <a:buSzPts val="4800"/>
              <a:buNone/>
            </a:pPr>
            <a:r>
              <a:rPr b="1" lang="en-US">
                <a:latin typeface="Calibri"/>
                <a:ea typeface="Calibri"/>
                <a:cs typeface="Calibri"/>
                <a:sym typeface="Calibri"/>
              </a:rPr>
              <a:t>ThitsaWorks</a:t>
            </a:r>
            <a:endParaRPr/>
          </a:p>
        </p:txBody>
      </p:sp>
      <p:sp>
        <p:nvSpPr>
          <p:cNvPr id="188" name="Google Shape;188;p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/>
          <p:nvPr>
            <p:ph type="title"/>
          </p:nvPr>
        </p:nvSpPr>
        <p:spPr>
          <a:xfrm>
            <a:off x="8529555" y="5532437"/>
            <a:ext cx="11050532" cy="2498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800"/>
              <a:buFont typeface="Arial"/>
              <a:buNone/>
            </a:pPr>
            <a:r>
              <a:rPr lang="en-US"/>
              <a:t>Thank you.</a:t>
            </a:r>
            <a:endParaRPr/>
          </a:p>
        </p:txBody>
      </p:sp>
      <p:sp>
        <p:nvSpPr>
          <p:cNvPr id="255" name="Google Shape;255;p1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2"/>
          <p:cNvSpPr txBox="1"/>
          <p:nvPr>
            <p:ph type="title"/>
          </p:nvPr>
        </p:nvSpPr>
        <p:spPr>
          <a:xfrm>
            <a:off x="1676400" y="730250"/>
            <a:ext cx="18295938" cy="2651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7F00"/>
              </a:buClr>
              <a:buSzPts val="8800"/>
              <a:buFont typeface="Arial"/>
              <a:buNone/>
            </a:pPr>
            <a:r>
              <a:rPr lang="en-US" sz="8800">
                <a:solidFill>
                  <a:srgbClr val="BF7F00"/>
                </a:solidFill>
              </a:rPr>
              <a:t>What is Hub Operation?</a:t>
            </a:r>
            <a:endParaRPr sz="8800">
              <a:solidFill>
                <a:srgbClr val="7030A0"/>
              </a:solidFill>
            </a:endParaRPr>
          </a:p>
        </p:txBody>
      </p:sp>
      <p:sp>
        <p:nvSpPr>
          <p:cNvPr id="195" name="Google Shape;195;p2"/>
          <p:cNvSpPr txBox="1"/>
          <p:nvPr>
            <p:ph idx="1" type="body"/>
          </p:nvPr>
        </p:nvSpPr>
        <p:spPr>
          <a:xfrm>
            <a:off x="1676400" y="3651250"/>
            <a:ext cx="21034375" cy="8304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dk2"/>
                </a:solidFill>
              </a:rPr>
              <a:t>is responsible for managing the central switching and coordination functions within the Mojaloop payment system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dk2"/>
                </a:solidFill>
              </a:rPr>
              <a:t>ensures smooth transaction routing between participants (DFSPs)</a:t>
            </a:r>
            <a:endParaRPr sz="3200">
              <a:solidFill>
                <a:schemeClr val="dk2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dk2"/>
                </a:solidFill>
              </a:rPr>
              <a:t>monitors settlement and liquidity</a:t>
            </a:r>
            <a:endParaRPr sz="3200">
              <a:solidFill>
                <a:schemeClr val="dk2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dk2"/>
                </a:solidFill>
              </a:rPr>
              <a:t>handles disputes and exceptions</a:t>
            </a:r>
            <a:endParaRPr sz="3200">
              <a:solidFill>
                <a:schemeClr val="dk2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dk2"/>
                </a:solidFill>
              </a:rPr>
              <a:t>manages operational risks</a:t>
            </a:r>
            <a:endParaRPr sz="3200">
              <a:solidFill>
                <a:schemeClr val="dk2"/>
              </a:solidFill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dk2"/>
                </a:solidFill>
              </a:rPr>
              <a:t>provides ongoing support to participants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Char char="-"/>
            </a:pPr>
            <a:r>
              <a:rPr lang="en-US" sz="3200">
                <a:solidFill>
                  <a:schemeClr val="dk2"/>
                </a:solidFill>
              </a:rPr>
              <a:t>Ensures in compliance with scheme rules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 txBox="1"/>
          <p:nvPr>
            <p:ph type="title"/>
          </p:nvPr>
        </p:nvSpPr>
        <p:spPr>
          <a:xfrm>
            <a:off x="1089479" y="730251"/>
            <a:ext cx="1829470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Knowledge Required for Hub Operation Team</a:t>
            </a:r>
            <a:endParaRPr/>
          </a:p>
        </p:txBody>
      </p:sp>
      <p:sp>
        <p:nvSpPr>
          <p:cNvPr id="201" name="Google Shape;201;p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3"/>
          <p:cNvSpPr txBox="1"/>
          <p:nvPr>
            <p:ph idx="1" type="body"/>
          </p:nvPr>
        </p:nvSpPr>
        <p:spPr>
          <a:xfrm>
            <a:off x="1089479" y="3815216"/>
            <a:ext cx="9585147" cy="6309413"/>
          </a:xfrm>
          <a:prstGeom prst="rect">
            <a:avLst/>
          </a:prstGeom>
          <a:noFill/>
          <a:ln cap="flat" cmpd="sng" w="9525">
            <a:solidFill>
              <a:srgbClr val="003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D004D"/>
              </a:buClr>
              <a:buSzPts val="2900"/>
              <a:buFont typeface="Arial"/>
              <a:buNone/>
            </a:pPr>
            <a:r>
              <a:rPr b="1" i="0" lang="en-US" sz="2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1) </a:t>
            </a:r>
            <a:r>
              <a:rPr b="1" i="0" lang="en-US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Mojaloop System Understanding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⮚"/>
            </a:pPr>
            <a:r>
              <a:rPr b="0" i="0" lang="en-US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End-to-end transaction and settlement flow</a:t>
            </a:r>
            <a:endParaRPr/>
          </a:p>
          <a:p>
            <a:pPr indent="0" lvl="0" marL="342900" marR="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9D004D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2) Payment Operations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⮚"/>
            </a:pPr>
            <a:r>
              <a:rPr b="0" i="0" lang="en-US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Reconciliation and settlement cycles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Noto Sans Symbols"/>
              <a:buChar char="⮚"/>
            </a:pPr>
            <a:r>
              <a:rPr b="0" i="0" lang="en-US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Transaction monitoring and exception handling</a:t>
            </a:r>
            <a:endParaRPr/>
          </a:p>
          <a:p>
            <a:pPr indent="0" lvl="1" marL="342900" marR="0" rtl="0" algn="l">
              <a:lnSpc>
                <a:spcPct val="150000"/>
              </a:lnSpc>
              <a:spcBef>
                <a:spcPts val="2600"/>
              </a:spcBef>
              <a:spcAft>
                <a:spcPts val="0"/>
              </a:spcAft>
              <a:buClr>
                <a:srgbClr val="9D004D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3)Technical Knowledge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API message types ( Account Look up,Quote, Transfer, Fulfil, etc.)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Basic troubleshooting using logs and dashboards</a:t>
            </a:r>
            <a:endParaRPr b="0" i="0" sz="30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11449878" y="3809732"/>
            <a:ext cx="9255430" cy="6186303"/>
          </a:xfrm>
          <a:prstGeom prst="rect">
            <a:avLst/>
          </a:prstGeom>
          <a:noFill/>
          <a:ln cap="flat" cmpd="sng" w="9525">
            <a:solidFill>
              <a:srgbClr val="331E5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1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) Risk &amp; Compliance Awareness</a:t>
            </a:r>
            <a:endParaRPr/>
          </a:p>
          <a:p>
            <a:pPr indent="-457200" lvl="2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Fraud detection and monitoring principles</a:t>
            </a:r>
            <a:endParaRPr/>
          </a:p>
          <a:p>
            <a:pPr indent="-457200" lvl="2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Scheme rules and participant obligations</a:t>
            </a:r>
            <a:endParaRPr b="1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5) Communication &amp; Coordination</a:t>
            </a:r>
            <a:endParaRPr b="0" i="0" sz="3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Incident management and escalation procedures</a:t>
            </a:r>
            <a:endParaRPr/>
          </a:p>
          <a:p>
            <a:pPr indent="-4572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⮚"/>
            </a:pPr>
            <a:r>
              <a:rPr b="0" i="0" lang="en-US" sz="3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Clear communication with DFSPs and support teams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"/>
          <p:cNvSpPr txBox="1"/>
          <p:nvPr>
            <p:ph type="title"/>
          </p:nvPr>
        </p:nvSpPr>
        <p:spPr>
          <a:xfrm>
            <a:off x="980878" y="730251"/>
            <a:ext cx="17466147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E8900"/>
              </a:buClr>
              <a:buSzPts val="8800"/>
              <a:buFont typeface="Arial"/>
              <a:buNone/>
            </a:pPr>
            <a:r>
              <a:rPr lang="en-US">
                <a:solidFill>
                  <a:srgbClr val="7E8900"/>
                </a:solidFill>
              </a:rPr>
              <a:t>Important Documents of Hub Operator </a:t>
            </a:r>
            <a:endParaRPr/>
          </a:p>
        </p:txBody>
      </p:sp>
      <p:sp>
        <p:nvSpPr>
          <p:cNvPr id="209" name="Google Shape;209;p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4"/>
          <p:cNvSpPr txBox="1"/>
          <p:nvPr>
            <p:ph idx="1" type="body"/>
          </p:nvPr>
        </p:nvSpPr>
        <p:spPr>
          <a:xfrm>
            <a:off x="1189244" y="3929441"/>
            <a:ext cx="21521313" cy="865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D004D"/>
              </a:buClr>
              <a:buSzPts val="3000"/>
              <a:buFont typeface="Noto Sans Symbols"/>
              <a:buChar char="⮚"/>
            </a:pPr>
            <a:r>
              <a:rPr lang="en-US" sz="3000"/>
              <a:t>User guide for the business portals (Finance Portal, DFSP Portal, Payment Manager)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rgbClr val="9D004D"/>
              </a:buClr>
              <a:buSzPts val="3000"/>
              <a:buNone/>
            </a:pPr>
            <a:r>
              <a:rPr lang="en-US" sz="3000"/>
              <a:t>It helps Hub Operation team and DFSP to understand the features of the portals and easily use the portals efficiently.</a:t>
            </a:r>
            <a:endParaRPr sz="3000"/>
          </a:p>
          <a:p>
            <a:pPr indent="-457200" lvl="0" marL="45720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rgbClr val="9D004D"/>
              </a:buClr>
              <a:buSzPts val="3000"/>
              <a:buFont typeface="Noto Sans Symbols"/>
              <a:buChar char="⮚"/>
            </a:pPr>
            <a:r>
              <a:rPr lang="en-US" sz="3000"/>
              <a:t>Standard Operation Procedure regarding the settlement process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rgbClr val="9D004D"/>
              </a:buClr>
              <a:buSzPts val="3000"/>
              <a:buNone/>
            </a:pPr>
            <a:r>
              <a:rPr lang="en-US" sz="3000"/>
              <a:t>It helps Hub operation team to understand the step-by-step settlement procedures.</a:t>
            </a:r>
            <a:endParaRPr sz="3000"/>
          </a:p>
          <a:p>
            <a:pPr indent="-457200" lvl="0" marL="45720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rgbClr val="9D004D"/>
              </a:buClr>
              <a:buSzPts val="3000"/>
              <a:buFont typeface="Noto Sans Symbols"/>
              <a:buChar char="⮚"/>
            </a:pPr>
            <a:r>
              <a:rPr lang="en-US" sz="3000"/>
              <a:t>Dispute management and Risk management document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rgbClr val="9D004D"/>
              </a:buClr>
              <a:buSzPts val="3000"/>
              <a:buNone/>
            </a:pPr>
            <a:r>
              <a:rPr lang="en-US" sz="3000"/>
              <a:t>It helps Hub Operation team to make sure the resolution plans are ready for possible disputes and risks.</a:t>
            </a:r>
            <a:endParaRPr sz="3000"/>
          </a:p>
          <a:p>
            <a:pPr indent="-457200" lvl="0" marL="45720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rgbClr val="9D004D"/>
              </a:buClr>
              <a:buSzPts val="3000"/>
              <a:buFont typeface="Noto Sans Symbols"/>
              <a:buChar char="⮚"/>
            </a:pPr>
            <a:r>
              <a:rPr lang="en-US" sz="3000"/>
              <a:t>SLA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rgbClr val="9D004D"/>
              </a:buClr>
              <a:buSzPts val="3000"/>
              <a:buNone/>
            </a:pPr>
            <a:r>
              <a:rPr lang="en-US" sz="3000"/>
              <a:t>It governs the operational and technical responsibilities of the Settlement Bank and Hub Operator, Digital Financial Service Providers (DFSPs), and the Technical Provider.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5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0064"/>
              </a:buClr>
              <a:buSzPts val="8800"/>
              <a:buFont typeface="Arial"/>
              <a:buNone/>
            </a:pPr>
            <a:r>
              <a:rPr lang="en-US">
                <a:solidFill>
                  <a:srgbClr val="C60064"/>
                </a:solidFill>
              </a:rPr>
              <a:t>Training to Assist Hub Operator and Participant DFSPs</a:t>
            </a:r>
            <a:endParaRPr/>
          </a:p>
        </p:txBody>
      </p:sp>
      <p:graphicFrame>
        <p:nvGraphicFramePr>
          <p:cNvPr id="217" name="Google Shape;217;p5"/>
          <p:cNvGraphicFramePr/>
          <p:nvPr/>
        </p:nvGraphicFramePr>
        <p:xfrm>
          <a:off x="1879600" y="34530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{77F7F9AF-3BF1-43A8-991E-E35809250251}</a:tableStyleId>
              </a:tblPr>
              <a:tblGrid>
                <a:gridCol w="708925"/>
                <a:gridCol w="5794550"/>
                <a:gridCol w="9775150"/>
                <a:gridCol w="3859175"/>
              </a:tblGrid>
              <a:tr h="342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 u="none" cap="none" strike="noStrike"/>
                        <a:t>No</a:t>
                      </a:r>
                      <a:endParaRPr/>
                    </a:p>
                  </a:txBody>
                  <a:tcPr marT="39125" marB="39125" marR="78250" marL="78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700"/>
                        <a:t>Topic</a:t>
                      </a:r>
                      <a:endParaRPr/>
                    </a:p>
                  </a:txBody>
                  <a:tcPr marT="39125" marB="39125" marR="78250" marL="78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lt1"/>
                          </a:solidFill>
                        </a:rPr>
                        <a:t>Sub-topic</a:t>
                      </a:r>
                      <a:endParaRPr b="1" sz="27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125" marB="39125" marR="78250" marL="78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700">
                          <a:solidFill>
                            <a:schemeClr val="lt1"/>
                          </a:solidFill>
                        </a:rPr>
                        <a:t>Targeted Team</a:t>
                      </a:r>
                      <a:endParaRPr b="1" sz="2700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125" marB="39125" marR="78250" marL="78250"/>
                </a:tc>
              </a:tr>
              <a:tr h="13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1</a:t>
                      </a:r>
                      <a:endParaRPr sz="2400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425" marB="0" marR="138325" marL="1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cap="none">
                          <a:solidFill>
                            <a:schemeClr val="dk2"/>
                          </a:solidFill>
                        </a:rPr>
                        <a:t>Transfer day-to-day operation of the settlement process</a:t>
                      </a:r>
                      <a:endParaRPr b="1" sz="2400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425" marB="0" marR="138325" marL="138325"/>
                </a:tc>
                <a:tc>
                  <a:txBody>
                    <a:bodyPr/>
                    <a:lstStyle/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Demonstrate how to do settlement using finance portal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Explain settlement reports</a:t>
                      </a:r>
                      <a:endParaRPr sz="2400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125" marB="39125" marR="78250" marL="78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Hub Operation Team</a:t>
                      </a:r>
                      <a:endParaRPr sz="2400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5525" marB="0" marR="161650" marL="161650"/>
                </a:tc>
              </a:tr>
              <a:tr h="17055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2</a:t>
                      </a:r>
                      <a:endParaRPr sz="2400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425" marB="0" marR="138325" marL="1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cap="none">
                          <a:solidFill>
                            <a:schemeClr val="dk2"/>
                          </a:solidFill>
                        </a:rPr>
                        <a:t>Knowledge sharing and training session on Business Operation Portals</a:t>
                      </a:r>
                      <a:endParaRPr b="1" sz="2400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425" marB="0" marR="138325" marL="138325"/>
                </a:tc>
                <a:tc>
                  <a:txBody>
                    <a:bodyPr/>
                    <a:lstStyle/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Demonstrate Finance portal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Demonstrate Payment Manager portal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Demonstrate DFSP portal</a:t>
                      </a:r>
                      <a:endParaRPr sz="2400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125" marB="39125" marR="78250" marL="78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Hub Operation Team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DFSP</a:t>
                      </a:r>
                      <a:endParaRPr sz="2400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5525" marB="0" marR="161650" marL="161650"/>
                </a:tc>
              </a:tr>
              <a:tr h="209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3</a:t>
                      </a:r>
                      <a:endParaRPr sz="2400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425" marB="0" marR="138325" marL="1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cap="none">
                          <a:solidFill>
                            <a:schemeClr val="dk2"/>
                          </a:solidFill>
                        </a:rPr>
                        <a:t>Knowledge sharing session on Risk Management, Dispute Management, L1 support process and L2 support</a:t>
                      </a:r>
                      <a:endParaRPr b="1" sz="2400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425" marB="0" marR="138325" marL="138325"/>
                </a:tc>
                <a:tc>
                  <a:txBody>
                    <a:bodyPr/>
                    <a:lstStyle/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Brief generic dispute and risk management documents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Brief generic L1 support workflow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Train L2 support team how to monitor the logs in Grafana P</a:t>
                      </a:r>
                      <a:endParaRPr/>
                    </a:p>
                  </a:txBody>
                  <a:tcPr marT="39125" marB="39125" marR="78250" marL="78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Hub Operation Team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DFSP</a:t>
                      </a:r>
                      <a:endParaRPr sz="2400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5525" marB="0" marR="161650" marL="161650"/>
                </a:tc>
              </a:tr>
              <a:tr h="131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4</a:t>
                      </a:r>
                      <a:endParaRPr sz="2400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425" marB="0" marR="138325" marL="1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cap="none">
                          <a:solidFill>
                            <a:schemeClr val="dk2"/>
                          </a:solidFill>
                        </a:rPr>
                        <a:t>Knowledge sharing and training session on settlement process</a:t>
                      </a:r>
                      <a:endParaRPr b="1" sz="2400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425" marB="0" marR="138325" marL="138325"/>
                </a:tc>
                <a:tc>
                  <a:txBody>
                    <a:bodyPr/>
                    <a:lstStyle/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Explain settlement reports for DFSP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Suggest reconciliation process</a:t>
                      </a:r>
                      <a:endParaRPr sz="2400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125" marB="39125" marR="78250" marL="78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DFSP</a:t>
                      </a:r>
                      <a:endParaRPr sz="2400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5525" marB="0" marR="161650" marL="161650"/>
                </a:tc>
              </a:tr>
              <a:tr h="3063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5</a:t>
                      </a:r>
                      <a:endParaRPr sz="2400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425" marB="0" marR="138325" marL="1383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cap="none">
                          <a:solidFill>
                            <a:schemeClr val="dk2"/>
                          </a:solidFill>
                        </a:rPr>
                        <a:t>DFSP Onboarding process (both perspective from Tech and Operation side</a:t>
                      </a:r>
                      <a:endParaRPr b="1" sz="2400" cap="none">
                        <a:solidFill>
                          <a:schemeClr val="dk2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84425" marB="0" marR="138325" marL="138325"/>
                </a:tc>
                <a:tc>
                  <a:txBody>
                    <a:bodyPr/>
                    <a:lstStyle/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Explain generic DFSP onboarding checklist from operation side such as engagement with DFSP technical team, testing DFSP’s system original API, preparing the specification file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Train</a:t>
                      </a:r>
                      <a:r>
                        <a:rPr lang="en-US" sz="2400">
                          <a:solidFill>
                            <a:schemeClr val="dk2"/>
                          </a:solidFill>
                        </a:rPr>
                        <a:t> Hub deployment process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>
                          <a:solidFill>
                            <a:schemeClr val="dk2"/>
                          </a:solidFill>
                        </a:rPr>
                        <a:t>Train PM4ML deployment process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>
                          <a:solidFill>
                            <a:schemeClr val="dk2"/>
                          </a:solidFill>
                        </a:rPr>
                        <a:t>Train PM4ML onboarding process</a:t>
                      </a:r>
                      <a:endParaRPr/>
                    </a:p>
                    <a:p>
                      <a:pPr indent="-457200" lvl="0" marL="45720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2400"/>
                        <a:buFont typeface="Noto Sans Symbols"/>
                        <a:buChar char="❑"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Share Mojaloop deployment technical steps</a:t>
                      </a:r>
                      <a:endParaRPr sz="2400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9125" marB="39125" marR="78250" marL="782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cap="none">
                          <a:solidFill>
                            <a:schemeClr val="dk2"/>
                          </a:solidFill>
                        </a:rPr>
                        <a:t>System Integration Team</a:t>
                      </a:r>
                      <a:endParaRPr sz="2400" cap="none">
                        <a:solidFill>
                          <a:schemeClr val="dk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215525" marB="0" marR="161650" marL="1616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"/>
          <p:cNvSpPr txBox="1"/>
          <p:nvPr>
            <p:ph type="title"/>
          </p:nvPr>
        </p:nvSpPr>
        <p:spPr>
          <a:xfrm>
            <a:off x="1676619" y="73025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F7F00"/>
              </a:buClr>
              <a:buSzPts val="8800"/>
              <a:buFont typeface="Arial"/>
              <a:buNone/>
            </a:pPr>
            <a:r>
              <a:rPr lang="en-US">
                <a:solidFill>
                  <a:srgbClr val="BF7F00"/>
                </a:solidFill>
              </a:rPr>
              <a:t>Responsibilities of Hub Operation Team</a:t>
            </a:r>
            <a:endParaRPr/>
          </a:p>
        </p:txBody>
      </p:sp>
      <p:sp>
        <p:nvSpPr>
          <p:cNvPr id="223" name="Google Shape;223;p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6"/>
          <p:cNvSpPr txBox="1"/>
          <p:nvPr>
            <p:ph idx="1" type="body"/>
          </p:nvPr>
        </p:nvSpPr>
        <p:spPr>
          <a:xfrm>
            <a:off x="1217211" y="3691007"/>
            <a:ext cx="19537461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6000">
                <a:solidFill>
                  <a:schemeClr val="dk2"/>
                </a:solidFill>
              </a:rPr>
              <a:t>Settlement </a:t>
            </a:r>
            <a:endParaRPr/>
          </a:p>
          <a:p>
            <a:pPr indent="-571500" lvl="1" marL="18288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9D004D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Agree on settlement steps between the hub operator and the settlement bank</a:t>
            </a:r>
            <a:endParaRPr/>
          </a:p>
          <a:p>
            <a:pPr indent="-571500" lvl="1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9D004D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Define the Net Debit Cap (NDC) and the minimum balance of the liquidity account</a:t>
            </a:r>
            <a:endParaRPr/>
          </a:p>
          <a:p>
            <a:pPr indent="-571500" lvl="1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9D004D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Define the scheduled settlement time</a:t>
            </a:r>
            <a:endParaRPr/>
          </a:p>
          <a:p>
            <a:pPr indent="-571500" lvl="1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9D004D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Develop SOP for the daily settlement process</a:t>
            </a:r>
            <a:endParaRPr sz="3000">
              <a:solidFill>
                <a:schemeClr val="dk2"/>
              </a:solidFill>
            </a:endParaRPr>
          </a:p>
          <a:p>
            <a:pPr indent="-571500" lvl="1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9D004D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Develop a Procedure for Monitoring Net Debit Cap (NDC) Usage and Ensuring Liquidity Funding</a:t>
            </a:r>
            <a:endParaRPr/>
          </a:p>
          <a:p>
            <a:pPr indent="-571500" lvl="1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9D004D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Learn the finance portal to familiarize with the settlement process</a:t>
            </a:r>
            <a:endParaRPr/>
          </a:p>
          <a:p>
            <a:pPr indent="-571500" lvl="1" marL="18288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9D004D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Train the team members with Mojaloop training materials</a:t>
            </a:r>
            <a:endParaRPr/>
          </a:p>
        </p:txBody>
      </p:sp>
      <p:pic>
        <p:nvPicPr>
          <p:cNvPr descr="A person holding a dollar bill&#10;&#10;Description automatically generated" id="225" name="Google Shape;2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9743" y="8058011"/>
            <a:ext cx="4927738" cy="49277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type="title"/>
          </p:nvPr>
        </p:nvSpPr>
        <p:spPr>
          <a:xfrm>
            <a:off x="642949" y="730251"/>
            <a:ext cx="1829470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8800"/>
              <a:buFont typeface="Arial"/>
              <a:buNone/>
            </a:pPr>
            <a:r>
              <a:rPr lang="en-US">
                <a:solidFill>
                  <a:srgbClr val="00B0F0"/>
                </a:solidFill>
              </a:rPr>
              <a:t>Responsibilities of Hub Operation Team</a:t>
            </a:r>
            <a:endParaRPr/>
          </a:p>
        </p:txBody>
      </p:sp>
      <p:sp>
        <p:nvSpPr>
          <p:cNvPr id="231" name="Google Shape;231;p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7"/>
          <p:cNvSpPr txBox="1"/>
          <p:nvPr>
            <p:ph idx="1" type="body"/>
          </p:nvPr>
        </p:nvSpPr>
        <p:spPr>
          <a:xfrm>
            <a:off x="642949" y="3611494"/>
            <a:ext cx="21033938" cy="8304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None/>
            </a:pPr>
            <a:r>
              <a:rPr lang="en-US" sz="6000">
                <a:solidFill>
                  <a:schemeClr val="dk2"/>
                </a:solidFill>
              </a:rPr>
              <a:t>Customer Service and Support</a:t>
            </a:r>
            <a:endParaRPr/>
          </a:p>
          <a:p>
            <a:pPr indent="-457200" lvl="1" marL="17145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Create service desk portal</a:t>
            </a:r>
            <a:endParaRPr/>
          </a:p>
          <a:p>
            <a:pPr indent="-457200" lvl="1" marL="17145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Train Participating DFSPs to be familiar with the service desk portal</a:t>
            </a:r>
            <a:endParaRPr/>
          </a:p>
          <a:p>
            <a:pPr indent="-457200" lvl="1" marL="17145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Prepare service desk user guidelines </a:t>
            </a:r>
            <a:endParaRPr/>
          </a:p>
          <a:p>
            <a:pPr indent="-457200" lvl="1" marL="17145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Prepare support service workflow (SLA agreement, whole support flow diagram, support level etc.,)</a:t>
            </a:r>
            <a:endParaRPr/>
          </a:p>
          <a:p>
            <a:pPr indent="-457200" lvl="1" marL="17145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Develop SOP for customer service process</a:t>
            </a:r>
            <a:endParaRPr sz="3000">
              <a:solidFill>
                <a:schemeClr val="dk2"/>
              </a:solidFill>
            </a:endParaRPr>
          </a:p>
          <a:p>
            <a:pPr indent="-457200" lvl="1" marL="17145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Develop Dispute management document, Risk management document</a:t>
            </a:r>
            <a:endParaRPr/>
          </a:p>
          <a:p>
            <a:pPr indent="-457200" lvl="1" marL="17145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Noto Sans Symbols"/>
              <a:buChar char="✔"/>
            </a:pPr>
            <a:r>
              <a:rPr lang="en-US" sz="3000">
                <a:solidFill>
                  <a:schemeClr val="dk2"/>
                </a:solidFill>
              </a:rPr>
              <a:t>Train the team members to monitor the transaction logs and use the operations portals such as Payment Manager Portal and DFSP Portal</a:t>
            </a:r>
            <a:endParaRPr/>
          </a:p>
        </p:txBody>
      </p:sp>
      <p:pic>
        <p:nvPicPr>
          <p:cNvPr id="233" name="Google Shape;233;p7"/>
          <p:cNvPicPr preferRelativeResize="0"/>
          <p:nvPr/>
        </p:nvPicPr>
        <p:blipFill rotWithShape="1">
          <a:blip r:embed="rId3">
            <a:alphaModFix/>
          </a:blip>
          <a:srcRect b="0" l="0" r="2689" t="0"/>
          <a:stretch/>
        </p:blipFill>
        <p:spPr>
          <a:xfrm>
            <a:off x="19707475" y="7946177"/>
            <a:ext cx="4862055" cy="4905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9" name="Google Shape;239;p8"/>
          <p:cNvSpPr txBox="1"/>
          <p:nvPr>
            <p:ph type="title"/>
          </p:nvPr>
        </p:nvSpPr>
        <p:spPr>
          <a:xfrm>
            <a:off x="901367" y="811371"/>
            <a:ext cx="18295802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60064"/>
              </a:buClr>
              <a:buSzPts val="8800"/>
              <a:buFont typeface="Arial"/>
              <a:buNone/>
            </a:pPr>
            <a:r>
              <a:rPr lang="en-US">
                <a:solidFill>
                  <a:srgbClr val="C60064"/>
                </a:solidFill>
              </a:rPr>
              <a:t>Capacity Planning</a:t>
            </a:r>
            <a:endParaRPr/>
          </a:p>
        </p:txBody>
      </p:sp>
      <p:sp>
        <p:nvSpPr>
          <p:cNvPr id="240" name="Google Shape;240;p8"/>
          <p:cNvSpPr txBox="1"/>
          <p:nvPr>
            <p:ph idx="1" type="body"/>
          </p:nvPr>
        </p:nvSpPr>
        <p:spPr>
          <a:xfrm>
            <a:off x="901367" y="3062288"/>
            <a:ext cx="20050320" cy="17639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b="1" lang="en-US" sz="3200">
                <a:solidFill>
                  <a:schemeClr val="dk2"/>
                </a:solidFill>
              </a:rPr>
              <a:t>Objective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</a:pPr>
            <a:r>
              <a:rPr lang="en-US" sz="3000"/>
              <a:t>Ensure the hub, settlement, and support processes can efficiently handle increasing transaction and participant volumes.</a:t>
            </a:r>
            <a:endParaRPr/>
          </a:p>
        </p:txBody>
      </p:sp>
      <p:sp>
        <p:nvSpPr>
          <p:cNvPr id="241" name="Google Shape;241;p8"/>
          <p:cNvSpPr txBox="1"/>
          <p:nvPr/>
        </p:nvSpPr>
        <p:spPr>
          <a:xfrm>
            <a:off x="1063488" y="5108596"/>
            <a:ext cx="10585173" cy="6678751"/>
          </a:xfrm>
          <a:prstGeom prst="rect">
            <a:avLst/>
          </a:prstGeom>
          <a:noFill/>
          <a:ln cap="flat" cmpd="sng" w="9525">
            <a:solidFill>
              <a:srgbClr val="8900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Settlement Perspective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b="0" i="1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Monitor Settlement Volume Growth: 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Track the number and value of settlements processed per window/day to plan liquidity capacity.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b="0" i="1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Review Settlement Window Timings: 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Adjust frequency or window size based on transaction growth and DFSP liquidity behavior.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b="0" i="1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Coordinate with Settlement Bank: 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Ensure sufficient liquidity buffer and NDC adjustments to handle peak transaction loads.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b="0" i="1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Regular SOP Review: </a:t>
            </a:r>
            <a:r>
              <a:rPr b="0" i="0" lang="en-US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Update procedures to reflect new volumes, participants, or settlement configurations.</a:t>
            </a:r>
            <a:endParaRPr/>
          </a:p>
        </p:txBody>
      </p:sp>
      <p:sp>
        <p:nvSpPr>
          <p:cNvPr id="242" name="Google Shape;242;p8"/>
          <p:cNvSpPr txBox="1"/>
          <p:nvPr/>
        </p:nvSpPr>
        <p:spPr>
          <a:xfrm>
            <a:off x="12193587" y="5108596"/>
            <a:ext cx="10585173" cy="6678751"/>
          </a:xfrm>
          <a:prstGeom prst="rect">
            <a:avLst/>
          </a:prstGeom>
          <a:noFill/>
          <a:ln cap="flat" cmpd="sng" w="9525">
            <a:solidFill>
              <a:srgbClr val="89004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From Support &amp; Incident Management Perspective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i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Monitor Ticket Volume and Response Time</a:t>
            </a:r>
            <a:r>
              <a:rPr b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Analyze trends in incident and request volumes to ensure SLA compliance.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i="1"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i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Evaluate Support Resource Capacity</a:t>
            </a:r>
            <a:r>
              <a:rPr b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Adjust staffing or shift coverage to meet increased transaction activity.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i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Conduct Capacity Readiness Reviews</a:t>
            </a:r>
            <a:r>
              <a:rPr b="1"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8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Before each major onboarding or release, confirm support and system readiness.</a:t>
            </a:r>
            <a:endParaRPr/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"/>
          <p:cNvSpPr txBox="1"/>
          <p:nvPr>
            <p:ph type="title"/>
          </p:nvPr>
        </p:nvSpPr>
        <p:spPr>
          <a:xfrm>
            <a:off x="1676617" y="730251"/>
            <a:ext cx="17466147" cy="31991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E8900"/>
              </a:buClr>
              <a:buSzPts val="8800"/>
              <a:buFont typeface="Arial"/>
              <a:buNone/>
            </a:pPr>
            <a:r>
              <a:rPr lang="en-US">
                <a:solidFill>
                  <a:srgbClr val="7E8900"/>
                </a:solidFill>
              </a:rPr>
              <a:t>Change Control &amp; Release Management</a:t>
            </a:r>
            <a:endParaRPr/>
          </a:p>
        </p:txBody>
      </p:sp>
      <p:sp>
        <p:nvSpPr>
          <p:cNvPr id="248" name="Google Shape;248;p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9" name="Google Shape;249;p9"/>
          <p:cNvSpPr txBox="1"/>
          <p:nvPr>
            <p:ph idx="1" type="body"/>
          </p:nvPr>
        </p:nvSpPr>
        <p:spPr>
          <a:xfrm>
            <a:off x="1676617" y="3929441"/>
            <a:ext cx="21521313" cy="72421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9D004D"/>
              </a:buClr>
              <a:buSzPts val="3200"/>
              <a:buNone/>
            </a:pPr>
            <a:r>
              <a:rPr b="1" lang="en-US" sz="3200"/>
              <a:t>Objective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rgbClr val="9D004D"/>
              </a:buClr>
              <a:buSzPts val="3000"/>
              <a:buNone/>
            </a:pPr>
            <a:r>
              <a:rPr lang="en-US" sz="3000"/>
              <a:t>Maintain system stability while implementing updates and improvements.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600"/>
              </a:spcBef>
              <a:spcAft>
                <a:spcPts val="0"/>
              </a:spcAft>
              <a:buClr>
                <a:srgbClr val="9D004D"/>
              </a:buClr>
              <a:buSzPts val="3200"/>
              <a:buNone/>
            </a:pPr>
            <a:r>
              <a:rPr b="1" lang="en-US" sz="3200"/>
              <a:t>Key Activities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6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i="1" lang="en-US" sz="2800"/>
              <a:t>Change Request Process: </a:t>
            </a:r>
            <a:r>
              <a:rPr lang="en-US" sz="2800"/>
              <a:t>Establish a formal process for proposing, reviewing, approving, and implementing changes.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i="1" lang="en-US" sz="2800"/>
              <a:t>Impact Assessment: </a:t>
            </a:r>
            <a:r>
              <a:rPr lang="en-US" sz="2800"/>
              <a:t>Evaluate risks and dependencies before each change or release.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i="1" lang="en-US" sz="2800"/>
              <a:t>Scheduled Maintenance Windows: </a:t>
            </a:r>
            <a:r>
              <a:rPr lang="en-US" sz="2800"/>
              <a:t>Coordinate updates with participants and communicate downtime in advance.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i="1" lang="en-US" sz="2800"/>
              <a:t>Rollback Plans: </a:t>
            </a:r>
            <a:r>
              <a:rPr lang="en-US" sz="2800"/>
              <a:t>Prepare contingency steps for reverting changes in case of failure.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i="1" lang="en-US" sz="2800"/>
              <a:t>Version Control: </a:t>
            </a:r>
            <a:r>
              <a:rPr lang="en-US" sz="2800"/>
              <a:t>Maintain documentation and records for all configuration and system changes.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✔"/>
            </a:pPr>
            <a:r>
              <a:rPr i="1" lang="en-US" sz="2800"/>
              <a:t>Post-Change Review: </a:t>
            </a:r>
            <a:r>
              <a:rPr lang="en-US" sz="2800"/>
              <a:t>Assess outcomes, lessons learned, and improvement actions after each release.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rgbClr val="9D004D"/>
              </a:buClr>
              <a:buSzPts val="3000"/>
              <a:buNone/>
            </a:pPr>
            <a:r>
              <a:t/>
            </a:r>
            <a:endParaRPr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2020-01-08T21:13:28Z</dcterms:created>
  <dc:creator>Tudor Vedeanu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0x01010028AAC203550B4E40A8ED4C6A11385C01</vt:lpwstr>
  </property>
  <property fmtid="{D5CDD505-2E9C-101B-9397-08002B2CF9AE}" pid="3" name="MediaServiceImageTags">
    <vt:lpwstr/>
  </property>
</Properties>
</file>