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4387175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Dk5HPFcHEkJvUjmB1TFK/W3LL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BF0024-3A5E-4356-9C76-E9CDC69C0C8A}">
  <a:tblStyle styleId="{44BF0024-3A5E-4356-9C76-E9CDC69C0C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2"/>
  </p:normalViewPr>
  <p:slideViewPr>
    <p:cSldViewPr snapToGrid="0">
      <p:cViewPr varScale="1">
        <p:scale>
          <a:sx n="43" d="100"/>
          <a:sy n="43" d="100"/>
        </p:scale>
        <p:origin x="10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7809b0c3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387809b0c3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7809b0c3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387809b0c3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87809b0c3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387809b0c3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bf84ef0a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37bf84ef0a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853c4184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8853c41845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38853c41845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853c418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853c4184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38853c4184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253041" y="655339"/>
            <a:ext cx="32272689" cy="161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17603756" y="1202239"/>
            <a:ext cx="5122167" cy="5122167"/>
          </a:xfrm>
          <a:prstGeom prst="ellipse">
            <a:avLst/>
          </a:prstGeom>
          <a:noFill/>
          <a:ln w="1016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20014718" y="8787051"/>
            <a:ext cx="2711205" cy="2711205"/>
          </a:xfrm>
          <a:prstGeom prst="ellipse">
            <a:avLst/>
          </a:prstGeom>
          <a:noFill/>
          <a:ln w="1016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15123517" y="3117984"/>
            <a:ext cx="7132072" cy="713207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1">
  <p:cSld name="1_Title and Content 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4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6" name="Google Shape;9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5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411"/>
              </a:schemeClr>
            </a:outerShdw>
          </a:effectLst>
        </p:spPr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2">
  <p:cSld name="1_Title and Content 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6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411"/>
              </a:schemeClr>
            </a:outerShdw>
          </a:effectLst>
        </p:spPr>
      </p:sp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6" name="Google Shape;11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 2">
  <p:cSld name="2_Title and Conten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7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27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411"/>
              </a:schemeClr>
            </a:outerShdw>
          </a:effectLst>
        </p:spPr>
      </p:sp>
      <p:sp>
        <p:nvSpPr>
          <p:cNvPr id="125" name="Google Shape;125;p27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6" name="Google Shape;12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 2">
  <p:cSld name="4_Title and Content 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8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411"/>
              </a:schemeClr>
            </a:outerShdw>
          </a:effectLst>
        </p:spPr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Title and Content 3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9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bg>
      <p:bgPr>
        <a:solidFill>
          <a:schemeClr val="dk2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6" name="Google Shape;146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 1">
  <p:cSld name="3_Title and Content 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-1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1" name="Google Shape;3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 1">
  <p:cSld name="4_Title and Content 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0" name="Google Shape;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4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470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9" name="Google Shape;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 2">
  <p:cSld name="3_Title and Content 2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6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411"/>
              </a:schemeClr>
            </a:outerShdw>
          </a:effectLst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 2">
  <p:cSld name="1_Section Header 2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521521" y="3078499"/>
            <a:ext cx="32272689" cy="1613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 1">
  <p:cSld name="2_Title and Content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3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7" name="Google Shape;8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>
            <a:spLocks noGrp="1"/>
          </p:cNvSpPr>
          <p:nvPr>
            <p:ph type="ctrTitle"/>
          </p:nvPr>
        </p:nvSpPr>
        <p:spPr>
          <a:xfrm>
            <a:off x="1695850" y="2389375"/>
            <a:ext cx="13913100" cy="56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33"/>
              <a:buFont typeface="Arial"/>
              <a:buNone/>
            </a:pPr>
            <a:r>
              <a:rPr lang="en-US" sz="12000"/>
              <a:t>Inclusive Instant Payments System (IIPS) for Liberia </a:t>
            </a:r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subTitle" idx="1"/>
          </p:nvPr>
        </p:nvSpPr>
        <p:spPr>
          <a:xfrm>
            <a:off x="1695846" y="8798928"/>
            <a:ext cx="122862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October 21, 2025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</a:pPr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17223355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4098" y="1499867"/>
            <a:ext cx="19827800" cy="1216993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0"/>
          <p:cNvSpPr txBox="1">
            <a:spLocks noGrp="1"/>
          </p:cNvSpPr>
          <p:nvPr>
            <p:ph type="title"/>
          </p:nvPr>
        </p:nvSpPr>
        <p:spPr>
          <a:xfrm>
            <a:off x="1770761" y="142436"/>
            <a:ext cx="207378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 Architecture Overview </a:t>
            </a:r>
            <a:endParaRPr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7809b0c34_0_6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3" name="Google Shape;253;g387809b0c34_0_68"/>
          <p:cNvSpPr txBox="1"/>
          <p:nvPr/>
        </p:nvSpPr>
        <p:spPr>
          <a:xfrm>
            <a:off x="2417902" y="1509933"/>
            <a:ext cx="17523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8800" b="1" i="0" u="none" strike="noStrike" cap="none">
                <a:solidFill>
                  <a:schemeClr val="dk2"/>
                </a:solidFill>
              </a:rPr>
              <a:t>Pilot Outcomes</a:t>
            </a:r>
            <a:endParaRPr sz="8800" b="1" i="0" u="none" strike="noStrike" cap="none">
              <a:solidFill>
                <a:schemeClr val="dk2"/>
              </a:solidFill>
            </a:endParaRPr>
          </a:p>
        </p:txBody>
      </p:sp>
      <p:graphicFrame>
        <p:nvGraphicFramePr>
          <p:cNvPr id="255" name="Google Shape;255;g387809b0c34_0_68"/>
          <p:cNvGraphicFramePr/>
          <p:nvPr/>
        </p:nvGraphicFramePr>
        <p:xfrm>
          <a:off x="1316032" y="3858797"/>
          <a:ext cx="21724925" cy="8583500"/>
        </p:xfrm>
        <a:graphic>
          <a:graphicData uri="http://schemas.openxmlformats.org/drawingml/2006/table">
            <a:tbl>
              <a:tblPr>
                <a:noFill/>
                <a:tableStyleId>{44BF0024-3A5E-4356-9C76-E9CDC69C0C8A}</a:tableStyleId>
              </a:tblPr>
              <a:tblGrid>
                <a:gridCol w="708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/>
                        <a:t>Pilot Objective</a:t>
                      </a:r>
                      <a:endParaRPr sz="3500" b="1"/>
                    </a:p>
                  </a:txBody>
                  <a:tcPr marL="91425" marR="91425" marT="274300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/>
                        <a:t>Pilot Outcomes</a:t>
                      </a:r>
                      <a:endParaRPr sz="3500" b="1"/>
                    </a:p>
                  </a:txBody>
                  <a:tcPr marL="91425" marR="91425" marT="274300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Implement Mobile Money Interoperability</a:t>
                      </a:r>
                      <a:endParaRPr sz="3500"/>
                    </a:p>
                  </a:txBody>
                  <a:tcPr marL="91425" marR="91425" marT="18287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chemeClr val="dk2"/>
                          </a:solidFill>
                        </a:rPr>
                        <a:t>Mojaloop hub and related modules were deployed and </a:t>
                      </a:r>
                      <a:r>
                        <a:rPr lang="en-US" sz="3500" b="1">
                          <a:solidFill>
                            <a:schemeClr val="dk2"/>
                          </a:solidFill>
                        </a:rPr>
                        <a:t>three DFSPs</a:t>
                      </a:r>
                      <a:r>
                        <a:rPr lang="en-US" sz="3500">
                          <a:solidFill>
                            <a:schemeClr val="dk2"/>
                          </a:solidFill>
                        </a:rPr>
                        <a:t> were integrated into the Mojaloop hub.</a:t>
                      </a:r>
                      <a:endParaRPr sz="3500"/>
                    </a:p>
                  </a:txBody>
                  <a:tcPr marL="91425" marR="91425" marT="18287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Demonstrate P2P and G2P Use Cases on Mojaloop</a:t>
                      </a:r>
                      <a:endParaRPr sz="3500"/>
                    </a:p>
                  </a:txBody>
                  <a:tcPr marL="91425" marR="91425" marT="91440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>
                          <a:solidFill>
                            <a:schemeClr val="dk2"/>
                          </a:solidFill>
                        </a:rPr>
                        <a:t>FUT and CUG for G2P </a:t>
                      </a:r>
                      <a:r>
                        <a:rPr lang="en-US" sz="3500">
                          <a:solidFill>
                            <a:schemeClr val="dk2"/>
                          </a:solidFill>
                        </a:rPr>
                        <a:t>use case</a:t>
                      </a:r>
                      <a:r>
                        <a:rPr lang="en-US" sz="3500" b="1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-US" sz="3500">
                          <a:solidFill>
                            <a:schemeClr val="dk2"/>
                          </a:solidFill>
                        </a:rPr>
                        <a:t>were successfully conducted between MFDP and Orange Money.</a:t>
                      </a:r>
                      <a:endParaRPr sz="350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2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>
                          <a:solidFill>
                            <a:schemeClr val="dk2"/>
                          </a:solidFill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          </a:ext>
                          </a:extLst>
                        </a:rPr>
                        <a:t>End-to-end transactions for the P2P</a:t>
                      </a:r>
                      <a:r>
                        <a:rPr lang="en-US" sz="3500">
                          <a:solidFill>
                            <a:schemeClr val="dk2"/>
                          </a:solidFill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          </a:ext>
                          </a:extLst>
                        </a:rPr>
                        <a:t> use case were demonstrated between end users of the two DFSPs.</a:t>
                      </a:r>
                      <a:endParaRPr sz="3500"/>
                    </a:p>
                  </a:txBody>
                  <a:tcPr marL="91425" marR="91425" marT="18287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Build Local Team Capacity</a:t>
                      </a:r>
                      <a:endParaRPr sz="3500"/>
                    </a:p>
                  </a:txBody>
                  <a:tcPr marL="91425" marR="91425" marT="36575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27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chemeClr val="dk2"/>
                          </a:solidFill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          </a:ext>
                          </a:extLst>
                        </a:rPr>
                        <a:t>Comprehensive</a:t>
                      </a:r>
                      <a:r>
                        <a:rPr lang="en-US" sz="350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-US" sz="3500" b="1">
                          <a:solidFill>
                            <a:schemeClr val="dk2"/>
                          </a:solidFill>
                        </a:rPr>
                        <a:t>technical knowledge and hub operations processes</a:t>
                      </a:r>
                      <a:r>
                        <a:rPr lang="en-US" sz="3500">
                          <a:solidFill>
                            <a:schemeClr val="dk2"/>
                          </a:solidFill>
                        </a:rPr>
                        <a:t> were transferred to the local teams. </a:t>
                      </a:r>
                      <a:endParaRPr sz="3500"/>
                    </a:p>
                  </a:txBody>
                  <a:tcPr marL="91425" marR="91425" marT="18287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9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3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Prepare for National Scale</a:t>
                      </a:r>
                      <a:endParaRPr sz="3500"/>
                    </a:p>
                  </a:txBody>
                  <a:tcPr marL="91425" marR="91425" marT="365750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In addition to technical readiness, </a:t>
                      </a:r>
                      <a:r>
                        <a:rPr lang="en-US" sz="3500" b="1">
                          <a:solidFill>
                            <a:schemeClr val="dk2"/>
                          </a:solidFill>
                        </a:rPr>
                        <a:t>cost model template</a:t>
                      </a:r>
                      <a:r>
                        <a:rPr lang="en-US" sz="3500">
                          <a:solidFill>
                            <a:schemeClr val="dk2"/>
                          </a:solidFill>
                        </a:rPr>
                        <a:t> and initial version of the </a:t>
                      </a:r>
                      <a:r>
                        <a:rPr lang="en-US" sz="3500" b="1">
                          <a:solidFill>
                            <a:schemeClr val="dk2"/>
                          </a:solidFill>
                        </a:rPr>
                        <a:t>scheme rulebook</a:t>
                      </a:r>
                      <a:r>
                        <a:rPr lang="en-US" sz="3500">
                          <a:solidFill>
                            <a:schemeClr val="dk2"/>
                          </a:solidFill>
                        </a:rPr>
                        <a:t> were developed.</a:t>
                      </a:r>
                      <a:endParaRPr sz="3500"/>
                    </a:p>
                  </a:txBody>
                  <a:tcPr marL="91425" marR="91425" marT="18287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7809b0c34_0_1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1" name="Google Shape;261;g387809b0c34_0_14"/>
          <p:cNvSpPr txBox="1"/>
          <p:nvPr/>
        </p:nvSpPr>
        <p:spPr>
          <a:xfrm>
            <a:off x="2417900" y="1598125"/>
            <a:ext cx="181761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8800" b="1" i="0" u="none" strike="noStrike" cap="none">
                <a:solidFill>
                  <a:schemeClr val="dk2"/>
                </a:solidFill>
              </a:rPr>
              <a:t>Key Success Factors </a:t>
            </a:r>
            <a:endParaRPr sz="8800" b="1" i="0" u="none" strike="noStrike" cap="none">
              <a:solidFill>
                <a:schemeClr val="dk2"/>
              </a:solidFill>
            </a:endParaRPr>
          </a:p>
        </p:txBody>
      </p:sp>
      <p:sp>
        <p:nvSpPr>
          <p:cNvPr id="262" name="Google Shape;262;g387809b0c34_0_14"/>
          <p:cNvSpPr txBox="1"/>
          <p:nvPr/>
        </p:nvSpPr>
        <p:spPr>
          <a:xfrm>
            <a:off x="2611973" y="4790769"/>
            <a:ext cx="19328100" cy="63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1219200" marR="0" lvl="0" indent="-844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 b="1">
                <a:solidFill>
                  <a:schemeClr val="dk2"/>
                </a:solidFill>
              </a:rPr>
              <a:t>Local </a:t>
            </a:r>
            <a:r>
              <a:rPr lang="en-US" sz="3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Leadership</a:t>
            </a:r>
            <a:r>
              <a:rPr lang="en-US" sz="3700" b="1">
                <a:solidFill>
                  <a:schemeClr val="dk2"/>
                </a:solidFill>
              </a:rPr>
              <a:t>: </a:t>
            </a:r>
            <a:endParaRPr sz="3700" b="1">
              <a:solidFill>
                <a:schemeClr val="dk2"/>
              </a:solidFill>
            </a:endParaRPr>
          </a:p>
          <a:p>
            <a:pPr marL="2286000" marR="0" lvl="4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chemeClr val="dk2"/>
                </a:solidFill>
              </a:rPr>
              <a:t>Role </a:t>
            </a:r>
            <a:r>
              <a:rPr lang="en-US" sz="3700" i="0" u="none" strike="noStrike" cap="none">
                <a:solidFill>
                  <a:schemeClr val="dk2"/>
                </a:solidFill>
              </a:rPr>
              <a:t>of the Central Bank </a:t>
            </a:r>
            <a:r>
              <a:rPr lang="en-US" sz="3700">
                <a:solidFill>
                  <a:schemeClr val="dk2"/>
                </a:solidFill>
              </a:rPr>
              <a:t>of Liberia (CBL) </a:t>
            </a:r>
            <a:endParaRPr sz="3700">
              <a:solidFill>
                <a:schemeClr val="dk2"/>
              </a:solidFill>
            </a:endParaRPr>
          </a:p>
          <a:p>
            <a:pPr marL="2286000" marR="0" lvl="4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chemeClr val="dk2"/>
                </a:solidFill>
              </a:rPr>
              <a:t>Role of the Ministry of Finance and Developing Planning (MFDP) </a:t>
            </a:r>
            <a:endParaRPr sz="3700">
              <a:solidFill>
                <a:schemeClr val="dk2"/>
              </a:solidFill>
            </a:endParaRPr>
          </a:p>
          <a:p>
            <a:pPr marL="2286000" marR="0" lvl="4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chemeClr val="dk2"/>
                </a:solidFill>
              </a:rPr>
              <a:t>Role of Stakeholders (DFSPs)</a:t>
            </a:r>
            <a:endParaRPr sz="3700">
              <a:solidFill>
                <a:schemeClr val="dk2"/>
              </a:solidFill>
            </a:endParaRPr>
          </a:p>
          <a:p>
            <a:pPr marL="18288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00">
              <a:solidFill>
                <a:schemeClr val="dk2"/>
              </a:solidFill>
            </a:endParaRPr>
          </a:p>
          <a:p>
            <a:pPr marL="1219200" marR="0" lvl="0" indent="-844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en-US" sz="3700" b="1">
                <a:solidFill>
                  <a:schemeClr val="dk2"/>
                </a:solidFill>
              </a:rPr>
              <a:t>Technical Assistance: </a:t>
            </a:r>
            <a:endParaRPr sz="3700" b="1">
              <a:solidFill>
                <a:schemeClr val="dk2"/>
              </a:solidFill>
            </a:endParaRPr>
          </a:p>
          <a:p>
            <a:pPr marL="2286000" marR="0" lvl="4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chemeClr val="dk2"/>
                </a:solidFill>
              </a:rPr>
              <a:t>Role of AfricaNenda Foundation</a:t>
            </a:r>
            <a:endParaRPr sz="3700">
              <a:solidFill>
                <a:schemeClr val="dk2"/>
              </a:solidFill>
            </a:endParaRPr>
          </a:p>
          <a:p>
            <a:pPr marL="2286000" marR="0" lvl="4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chemeClr val="dk2"/>
                </a:solidFill>
              </a:rPr>
              <a:t>Role of Mojaloop Foundation</a:t>
            </a:r>
            <a:endParaRPr sz="3700">
              <a:solidFill>
                <a:schemeClr val="dk2"/>
              </a:solidFill>
            </a:endParaRPr>
          </a:p>
          <a:p>
            <a:pPr marL="2286000" marR="0" lvl="4" indent="-463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chemeClr val="dk2"/>
                </a:solidFill>
              </a:rPr>
              <a:t>Role of ThitsaWorks</a:t>
            </a:r>
            <a:endParaRPr sz="3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7809b0c34_0_2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9" name="Google Shape;269;g387809b0c34_0_21"/>
          <p:cNvSpPr txBox="1"/>
          <p:nvPr/>
        </p:nvSpPr>
        <p:spPr>
          <a:xfrm>
            <a:off x="2417900" y="1598125"/>
            <a:ext cx="181761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8800" b="1" i="0" u="none" strike="noStrike" cap="none">
                <a:solidFill>
                  <a:schemeClr val="dk2"/>
                </a:solidFill>
              </a:rPr>
              <a:t>Lessons Learned </a:t>
            </a:r>
            <a:endParaRPr sz="8800" b="1" i="0" u="none" strike="noStrike" cap="none">
              <a:solidFill>
                <a:schemeClr val="dk2"/>
              </a:solidFill>
            </a:endParaRPr>
          </a:p>
        </p:txBody>
      </p:sp>
      <p:graphicFrame>
        <p:nvGraphicFramePr>
          <p:cNvPr id="271" name="Google Shape;271;g387809b0c34_0_21"/>
          <p:cNvGraphicFramePr/>
          <p:nvPr/>
        </p:nvGraphicFramePr>
        <p:xfrm>
          <a:off x="1481310" y="4285981"/>
          <a:ext cx="21457600" cy="8155875"/>
        </p:xfrm>
        <a:graphic>
          <a:graphicData uri="http://schemas.openxmlformats.org/drawingml/2006/table">
            <a:tbl>
              <a:tblPr>
                <a:noFill/>
                <a:tableStyleId>{44BF0024-3A5E-4356-9C76-E9CDC69C0C8A}</a:tableStyleId>
              </a:tblPr>
              <a:tblGrid>
                <a:gridCol w="803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5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/>
                        <a:t>Lessons Learned</a:t>
                      </a:r>
                      <a:endParaRPr sz="3500" b="1"/>
                    </a:p>
                  </a:txBody>
                  <a:tcPr marL="91425" marR="91425" marT="18287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/>
                        <a:t>Description</a:t>
                      </a:r>
                      <a:endParaRPr sz="3500" b="1"/>
                    </a:p>
                  </a:txBody>
                  <a:tcPr marL="91425" marR="91425" marT="182875" marB="91425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/>
                        <a:t>Importance of Design Thinking</a:t>
                      </a:r>
                      <a:endParaRPr sz="3500" b="1"/>
                    </a:p>
                  </a:txBody>
                  <a:tcPr marL="91425" marR="91425" marT="41147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Careful design—including cultural context, government payments, and mobile money—was key to adoption.</a:t>
                      </a:r>
                      <a:endParaRPr sz="3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/>
                        <a:t>Time-to-Market as a Core Objective</a:t>
                      </a:r>
                      <a:endParaRPr sz="3500" b="1"/>
                    </a:p>
                  </a:txBody>
                  <a:tcPr marL="91425" marR="91425" marT="41147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Leveraging prior deployments and experiences helps accelerate rollout timelines.</a:t>
                      </a:r>
                      <a:endParaRPr sz="3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/>
                        <a:t>Balancing Technical and Commercial Readiness</a:t>
                      </a:r>
                      <a:endParaRPr sz="3500" b="1"/>
                    </a:p>
                  </a:txBody>
                  <a:tcPr marL="91425" marR="91425" marT="18287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Both technical integration and commercial onboarding need sufficient time for realistic timelines.</a:t>
                      </a:r>
                      <a:endParaRPr sz="3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/>
                        <a:t>Optimizing Timeline Efficiency</a:t>
                      </a:r>
                      <a:endParaRPr sz="3500" b="1"/>
                    </a:p>
                  </a:txBody>
                  <a:tcPr marL="91425" marR="91425" marT="41147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Accounting for onboarding and integration complexities upfront helps improve deployment speed and reduces unforeseen delays.</a:t>
                      </a:r>
                      <a:endParaRPr sz="3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 b="1"/>
                        <a:t>Documenting Pilot Knowledge</a:t>
                      </a:r>
                      <a:endParaRPr sz="3500" b="1"/>
                    </a:p>
                  </a:txBody>
                  <a:tcPr marL="91425" marR="91425" marT="41147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Maintaining clear records of pilot processes and risks ensures lessons are captured for smoother future phases.</a:t>
                      </a:r>
                      <a:endParaRPr sz="35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77" name="Google Shape;277;p43"/>
          <p:cNvSpPr>
            <a:spLocks noGrp="1"/>
          </p:cNvSpPr>
          <p:nvPr>
            <p:ph type="pic" idx="2"/>
          </p:nvPr>
        </p:nvSpPr>
        <p:spPr>
          <a:xfrm>
            <a:off x="15142106" y="4996241"/>
            <a:ext cx="7617900" cy="7617900"/>
          </a:xfrm>
          <a:prstGeom prst="ellipse">
            <a:avLst/>
          </a:prstGeom>
          <a:solidFill>
            <a:schemeClr val="lt1"/>
          </a:solidFill>
          <a:ln w="1016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0" sx="102000" sy="102000" algn="ctr" rotWithShape="0">
              <a:schemeClr val="accent2">
                <a:alpha val="941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78" name="Google Shape;278;p43"/>
          <p:cNvSpPr txBox="1"/>
          <p:nvPr/>
        </p:nvSpPr>
        <p:spPr>
          <a:xfrm>
            <a:off x="2417902" y="1509933"/>
            <a:ext cx="17523900" cy="4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8800" b="1" i="0" u="none" strike="noStrike" cap="none">
                <a:solidFill>
                  <a:schemeClr val="dk2"/>
                </a:solidFill>
              </a:rPr>
              <a:t>Next Steps:</a:t>
            </a:r>
            <a:endParaRPr sz="8800" b="1" i="0" u="none" strike="noStrike" cap="none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200" b="1">
                <a:solidFill>
                  <a:schemeClr val="dk2"/>
                </a:solidFill>
              </a:rPr>
              <a:t>Advancing the National Rollout of Mojaloop as an IIPS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79" name="Google Shape;279;p43"/>
          <p:cNvSpPr txBox="1"/>
          <p:nvPr/>
        </p:nvSpPr>
        <p:spPr>
          <a:xfrm>
            <a:off x="2673175" y="6295850"/>
            <a:ext cx="11679900" cy="55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1219200" marR="0" lvl="0" indent="-844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</a:pPr>
            <a:r>
              <a:rPr lang="en-US" sz="3700">
                <a:solidFill>
                  <a:schemeClr val="dk2"/>
                </a:solidFill>
              </a:rPr>
              <a:t>Engaging relevant stakeholders for the upcoming phase</a:t>
            </a:r>
            <a:endParaRPr sz="3700">
              <a:solidFill>
                <a:schemeClr val="dk2"/>
              </a:solidFill>
            </a:endParaRPr>
          </a:p>
          <a:p>
            <a:pPr marL="1219200" marR="0" lvl="0" indent="-844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</a:pPr>
            <a:r>
              <a:rPr lang="en-US" sz="3700">
                <a:solidFill>
                  <a:schemeClr val="dk2"/>
                </a:solidFill>
              </a:rPr>
              <a:t>Preparing for regulatory approval to proceed</a:t>
            </a:r>
            <a:endParaRPr sz="3700">
              <a:solidFill>
                <a:schemeClr val="dk2"/>
              </a:solidFill>
            </a:endParaRPr>
          </a:p>
          <a:p>
            <a:pPr marL="1219200" marR="0" lvl="0" indent="-84455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</a:pPr>
            <a:r>
              <a:rPr lang="en-US" sz="3700">
                <a:solidFill>
                  <a:schemeClr val="dk2"/>
                </a:solidFill>
              </a:rPr>
              <a:t>Refining policies, operational guidelines, and legal frameworks</a:t>
            </a:r>
            <a:endParaRPr sz="3700">
              <a:solidFill>
                <a:schemeClr val="dk2"/>
              </a:solidFill>
            </a:endParaRPr>
          </a:p>
          <a:p>
            <a:pPr marL="1219200" marR="0" lvl="0" indent="-844550" algn="l" rtl="0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chemeClr val="dk2"/>
              </a:buClr>
              <a:buSzPts val="3700"/>
              <a:buChar char="●"/>
            </a:pPr>
            <a:r>
              <a:rPr lang="en-US" sz="3700">
                <a:solidFill>
                  <a:schemeClr val="dk2"/>
                </a:solidFill>
              </a:rPr>
              <a:t>Scaling technical systems and infrastructure to support nationwide processing</a:t>
            </a:r>
            <a:endParaRPr sz="3700">
              <a:solidFill>
                <a:schemeClr val="dk2"/>
              </a:solidFill>
            </a:endParaRPr>
          </a:p>
        </p:txBody>
      </p:sp>
      <p:sp>
        <p:nvSpPr>
          <p:cNvPr id="280" name="Google Shape;280;p43"/>
          <p:cNvSpPr/>
          <p:nvPr/>
        </p:nvSpPr>
        <p:spPr>
          <a:xfrm>
            <a:off x="15261500" y="5115650"/>
            <a:ext cx="7379100" cy="7379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" name="Google Shape;281;p43" title="next step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46836" y="6405635"/>
            <a:ext cx="5411534" cy="479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88" name="Google Shape;288;p4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8000"/>
              <a:t>Payment Ecosystem in Liberia </a:t>
            </a:r>
            <a:endParaRPr sz="8000"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title" idx="4294967295"/>
          </p:nvPr>
        </p:nvSpPr>
        <p:spPr>
          <a:xfrm>
            <a:off x="11640292" y="3648075"/>
            <a:ext cx="11787300" cy="9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770" dirty="0"/>
              <a:t>Area: ~111,369 sq km</a:t>
            </a:r>
            <a:endParaRPr sz="377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5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770" dirty="0"/>
              <a:t>Population: 5.44 million (2023)</a:t>
            </a:r>
            <a:endParaRPr sz="377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35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770" dirty="0"/>
              <a:t>Payment Ecosystem:</a:t>
            </a:r>
            <a:endParaRPr sz="3770" dirty="0"/>
          </a:p>
          <a:p>
            <a:pPr marL="1143000" lvl="0" indent="-696595" algn="l" rtl="0">
              <a:spcBef>
                <a:spcPts val="1600"/>
              </a:spcBef>
              <a:spcAft>
                <a:spcPts val="0"/>
              </a:spcAft>
              <a:buSzPts val="3770"/>
              <a:buChar char="●"/>
            </a:pPr>
            <a:r>
              <a:rPr lang="en-US" sz="3770" dirty="0"/>
              <a:t>9 commercial banks and several MFIs</a:t>
            </a:r>
            <a:endParaRPr sz="3770" dirty="0"/>
          </a:p>
          <a:p>
            <a:pPr marL="1143000" lvl="0" indent="-696595" algn="l" rtl="0">
              <a:spcBef>
                <a:spcPts val="1600"/>
              </a:spcBef>
              <a:spcAft>
                <a:spcPts val="0"/>
              </a:spcAft>
              <a:buSzPts val="3770"/>
              <a:buChar char="●"/>
            </a:pPr>
            <a:r>
              <a:rPr lang="en-US" sz="3770" dirty="0"/>
              <a:t>11.5 million registered mobile money accounts; 4.3 million active users (2024)</a:t>
            </a:r>
            <a:endParaRPr sz="3770" dirty="0"/>
          </a:p>
          <a:p>
            <a:pPr marL="1143000" lvl="0" indent="-696595" algn="l" rtl="0">
              <a:spcBef>
                <a:spcPts val="1600"/>
              </a:spcBef>
              <a:spcAft>
                <a:spcPts val="0"/>
              </a:spcAft>
              <a:buSzPts val="3770"/>
              <a:buChar char="●"/>
            </a:pPr>
            <a:r>
              <a:rPr lang="en-US" sz="3770" dirty="0"/>
              <a:t>Mobile money transactions in 2024: LRD 471B + USD 4.68B</a:t>
            </a:r>
            <a:endParaRPr sz="3770" dirty="0"/>
          </a:p>
          <a:p>
            <a:pPr marL="1143000" lvl="0" indent="-696595" algn="l" rtl="0">
              <a:spcBef>
                <a:spcPts val="1600"/>
              </a:spcBef>
              <a:spcAft>
                <a:spcPts val="0"/>
              </a:spcAft>
              <a:buSzPts val="3770"/>
              <a:buChar char="●"/>
            </a:pPr>
            <a:r>
              <a:rPr lang="en-US" sz="3770" dirty="0"/>
              <a:t>First biometric ATM launched; digital services expanding</a:t>
            </a:r>
            <a:endParaRPr sz="3770" dirty="0"/>
          </a:p>
        </p:txBody>
      </p:sp>
      <p:pic>
        <p:nvPicPr>
          <p:cNvPr id="165" name="Google Shape;165;p34" title="Liberia Ma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685" y="3470671"/>
            <a:ext cx="9291625" cy="92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5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72" name="Google Shape;172;p35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Pilot Objectives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3" name="Google Shape;173;p35"/>
          <p:cNvSpPr txBox="1"/>
          <p:nvPr/>
        </p:nvSpPr>
        <p:spPr>
          <a:xfrm>
            <a:off x="2002984" y="4213670"/>
            <a:ext cx="19013700" cy="69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1219200" marR="0" lvl="0" indent="-84455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●"/>
            </a:pPr>
            <a:r>
              <a:rPr lang="en-US" sz="3700" b="1"/>
              <a:t>Implement Mobile Money Interoperability</a:t>
            </a:r>
            <a:r>
              <a:rPr lang="en-US" sz="3700"/>
              <a:t> – Enable seamless transactions across participating financial service providers.</a:t>
            </a:r>
            <a:endParaRPr sz="3700"/>
          </a:p>
          <a:p>
            <a:pPr marL="1219200" marR="0" lvl="0" indent="-84455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●"/>
            </a:pPr>
            <a:r>
              <a:rPr lang="en-US" sz="3700" b="1"/>
              <a:t>Demonstrate P2P and G2P Use Cases on Mojaloop</a:t>
            </a:r>
            <a:r>
              <a:rPr lang="en-US" sz="3700"/>
              <a:t> – Execute end-to-end P2P and G2P transactions.</a:t>
            </a:r>
            <a:endParaRPr sz="3700"/>
          </a:p>
          <a:p>
            <a:pPr marL="1219200" marR="0" lvl="0" indent="-84455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●"/>
            </a:pPr>
            <a:r>
              <a:rPr lang="en-US" sz="3700" b="1"/>
              <a:t>Build Local Team Capacity</a:t>
            </a:r>
            <a:r>
              <a:rPr lang="en-US" sz="3700"/>
              <a:t> – Equip the local stakeholders with hands-on experience and knowledge to plan and cost an Inclusive Instant Payments System (IIPS).</a:t>
            </a:r>
            <a:endParaRPr sz="3700"/>
          </a:p>
          <a:p>
            <a:pPr marL="1219200" marR="0" lvl="0" indent="-844550" algn="just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●"/>
            </a:pPr>
            <a:r>
              <a:rPr lang="en-US" sz="3700" b="1"/>
              <a:t>Prepare for National Scale</a:t>
            </a:r>
            <a:r>
              <a:rPr lang="en-US" sz="3700"/>
              <a:t> – Test Mojaloop’s readiness as a fully scalable IIPS involving all digital financial service providers.</a:t>
            </a:r>
            <a:endParaRPr sz="3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470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Governance Structure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80" name="Google Shape;180;p37"/>
          <p:cNvSpPr txBox="1">
            <a:spLocks noGrp="1"/>
          </p:cNvSpPr>
          <p:nvPr>
            <p:ph type="body" idx="1"/>
          </p:nvPr>
        </p:nvSpPr>
        <p:spPr>
          <a:xfrm>
            <a:off x="1676619" y="10354054"/>
            <a:ext cx="4203919" cy="2411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3200"/>
              </a:spcAft>
              <a:buSzPts val="5600"/>
              <a:buNone/>
            </a:pPr>
            <a:r>
              <a:rPr lang="en-US" sz="3000">
                <a:solidFill>
                  <a:schemeClr val="dk2"/>
                </a:solidFill>
              </a:rPr>
              <a:t>Charged with payment system's design, implementation, testing and go-live.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181" name="Google Shape;181;p37"/>
          <p:cNvSpPr/>
          <p:nvPr/>
        </p:nvSpPr>
        <p:spPr>
          <a:xfrm>
            <a:off x="8361046" y="3861800"/>
            <a:ext cx="7874700" cy="1270500"/>
          </a:xfrm>
          <a:prstGeom prst="roundRect">
            <a:avLst>
              <a:gd name="adj" fmla="val 50000"/>
            </a:avLst>
          </a:prstGeom>
          <a:solidFill>
            <a:srgbClr val="003894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Steering Committee</a:t>
            </a:r>
            <a:endParaRPr sz="6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7"/>
          <p:cNvSpPr/>
          <p:nvPr/>
        </p:nvSpPr>
        <p:spPr>
          <a:xfrm>
            <a:off x="1264692" y="8729211"/>
            <a:ext cx="4998900" cy="14631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Technology Workstream</a:t>
            </a:r>
            <a:endParaRPr sz="5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7"/>
          <p:cNvSpPr/>
          <p:nvPr/>
        </p:nvSpPr>
        <p:spPr>
          <a:xfrm>
            <a:off x="8376283" y="6147014"/>
            <a:ext cx="7877100" cy="1270500"/>
          </a:xfrm>
          <a:prstGeom prst="roundRect">
            <a:avLst>
              <a:gd name="adj" fmla="val 50000"/>
            </a:avLst>
          </a:prstGeom>
          <a:solidFill>
            <a:srgbClr val="0057E6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Management Team</a:t>
            </a:r>
            <a:endParaRPr sz="45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7"/>
          <p:cNvSpPr/>
          <p:nvPr/>
        </p:nvSpPr>
        <p:spPr>
          <a:xfrm>
            <a:off x="7037905" y="8729241"/>
            <a:ext cx="4998900" cy="14631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4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Business Workstream</a:t>
            </a:r>
            <a:endParaRPr sz="4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7"/>
          <p:cNvSpPr/>
          <p:nvPr/>
        </p:nvSpPr>
        <p:spPr>
          <a:xfrm>
            <a:off x="12751636" y="8779633"/>
            <a:ext cx="4998900" cy="14631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Regulatory</a:t>
            </a:r>
            <a:endParaRPr sz="4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Workstream</a:t>
            </a:r>
            <a:endParaRPr sz="4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37"/>
          <p:cNvCxnSpPr>
            <a:stCxn id="183" idx="0"/>
            <a:endCxn id="181" idx="2"/>
          </p:cNvCxnSpPr>
          <p:nvPr/>
        </p:nvCxnSpPr>
        <p:spPr>
          <a:xfrm rot="5400000" flipH="1">
            <a:off x="11799283" y="5631464"/>
            <a:ext cx="1014600" cy="16500"/>
          </a:xfrm>
          <a:prstGeom prst="bentConnector3">
            <a:avLst>
              <a:gd name="adj1" fmla="val 50006"/>
            </a:avLst>
          </a:prstGeom>
          <a:noFill/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37"/>
          <p:cNvCxnSpPr>
            <a:stCxn id="183" idx="2"/>
            <a:endCxn id="185" idx="0"/>
          </p:cNvCxnSpPr>
          <p:nvPr/>
        </p:nvCxnSpPr>
        <p:spPr>
          <a:xfrm rot="-5400000" flipH="1">
            <a:off x="13102033" y="6630314"/>
            <a:ext cx="1362000" cy="29364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37"/>
          <p:cNvCxnSpPr>
            <a:stCxn id="184" idx="0"/>
            <a:endCxn id="183" idx="2"/>
          </p:cNvCxnSpPr>
          <p:nvPr/>
        </p:nvCxnSpPr>
        <p:spPr>
          <a:xfrm rot="-5400000">
            <a:off x="10270255" y="6684741"/>
            <a:ext cx="1311600" cy="2777400"/>
          </a:xfrm>
          <a:prstGeom prst="bentConnector3">
            <a:avLst>
              <a:gd name="adj1" fmla="val 50005"/>
            </a:avLst>
          </a:prstGeom>
          <a:noFill/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37"/>
          <p:cNvCxnSpPr>
            <a:stCxn id="182" idx="0"/>
            <a:endCxn id="183" idx="2"/>
          </p:cNvCxnSpPr>
          <p:nvPr/>
        </p:nvCxnSpPr>
        <p:spPr>
          <a:xfrm rot="-5400000">
            <a:off x="7383642" y="3798111"/>
            <a:ext cx="1311600" cy="8550600"/>
          </a:xfrm>
          <a:prstGeom prst="bentConnector3">
            <a:avLst>
              <a:gd name="adj1" fmla="val 50004"/>
            </a:avLst>
          </a:prstGeom>
          <a:noFill/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" name="Google Shape;190;p37"/>
          <p:cNvSpPr/>
          <p:nvPr/>
        </p:nvSpPr>
        <p:spPr>
          <a:xfrm>
            <a:off x="18400162" y="8729193"/>
            <a:ext cx="4998900" cy="1463100"/>
          </a:xfrm>
          <a:prstGeom prst="roundRect">
            <a:avLst>
              <a:gd name="adj" fmla="val 50000"/>
            </a:avLst>
          </a:prstGeom>
          <a:solidFill>
            <a:srgbClr val="4285F4"/>
          </a:solidFill>
          <a:ln>
            <a:noFill/>
          </a:ln>
        </p:spPr>
        <p:txBody>
          <a:bodyPr spcFirstLastPara="1" wrap="square" lIns="325100" tIns="325100" rIns="325100" bIns="325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43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Hub Operations Workstream</a:t>
            </a:r>
            <a:endParaRPr sz="43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37"/>
          <p:cNvCxnSpPr>
            <a:stCxn id="190" idx="0"/>
            <a:endCxn id="183" idx="2"/>
          </p:cNvCxnSpPr>
          <p:nvPr/>
        </p:nvCxnSpPr>
        <p:spPr>
          <a:xfrm rot="5400000" flipH="1">
            <a:off x="15951412" y="3780993"/>
            <a:ext cx="1311600" cy="8584800"/>
          </a:xfrm>
          <a:prstGeom prst="bentConnector3">
            <a:avLst>
              <a:gd name="adj1" fmla="val 50003"/>
            </a:avLst>
          </a:prstGeom>
          <a:noFill/>
          <a:ln w="38100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37"/>
          <p:cNvSpPr txBox="1"/>
          <p:nvPr/>
        </p:nvSpPr>
        <p:spPr>
          <a:xfrm>
            <a:off x="7070442" y="10354054"/>
            <a:ext cx="4998900" cy="280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Responsible for exploring business requirements and strategies for implementation and market adoption.</a:t>
            </a:r>
            <a:endParaRPr sz="3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7"/>
          <p:cNvSpPr txBox="1"/>
          <p:nvPr/>
        </p:nvSpPr>
        <p:spPr>
          <a:xfrm>
            <a:off x="12737049" y="10354054"/>
            <a:ext cx="4998900" cy="280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Focused on laying the foundation for regulatory compliance and developing a scheme rulebook draft.</a:t>
            </a:r>
            <a:endParaRPr sz="3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7"/>
          <p:cNvSpPr txBox="1"/>
          <p:nvPr/>
        </p:nvSpPr>
        <p:spPr>
          <a:xfrm>
            <a:off x="18302151" y="10354054"/>
            <a:ext cx="53487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Responsible for managing onboarding processes, operational guidelines, and settlement procedures</a:t>
            </a:r>
            <a:r>
              <a:rPr lang="en-US" sz="3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43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796891" y="783551"/>
            <a:ext cx="182958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Governance Structure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02" name="Google Shape;202;p38"/>
          <p:cNvSpPr txBox="1"/>
          <p:nvPr/>
        </p:nvSpPr>
        <p:spPr>
          <a:xfrm>
            <a:off x="616813" y="3967540"/>
            <a:ext cx="18021600" cy="7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Project Lead</a:t>
            </a:r>
            <a:r>
              <a:rPr lang="en-US" sz="3700">
                <a:solidFill>
                  <a:schemeClr val="dk2"/>
                </a:solidFill>
              </a:rPr>
              <a:t>, </a:t>
            </a:r>
            <a:r>
              <a:rPr lang="en-US"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Settlement Inst</a:t>
            </a:r>
            <a:r>
              <a:rPr lang="en-US" sz="3700">
                <a:solidFill>
                  <a:schemeClr val="dk2"/>
                </a:solidFill>
              </a:rPr>
              <a:t>itution</a:t>
            </a:r>
            <a:r>
              <a:rPr lang="en-US"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700" b="1" i="0" u="none" strike="noStrike" cap="none">
                <a:solidFill>
                  <a:schemeClr val="dk2"/>
                </a:solidFill>
              </a:rPr>
              <a:t>Central Bank o</a:t>
            </a:r>
            <a:r>
              <a:rPr lang="en-US" sz="3700" b="1">
                <a:solidFill>
                  <a:schemeClr val="dk2"/>
                </a:solidFill>
              </a:rPr>
              <a:t>f Liberia (CBL)</a:t>
            </a:r>
            <a:endParaRPr sz="3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Participating DF</a:t>
            </a:r>
            <a:r>
              <a:rPr lang="en-US" sz="3700" i="0" u="none" strike="noStrike" cap="none">
                <a:solidFill>
                  <a:schemeClr val="dk2"/>
                </a:solidFill>
              </a:rPr>
              <a:t>SPs:</a:t>
            </a:r>
            <a:r>
              <a:rPr lang="en-US" sz="3700">
                <a:solidFill>
                  <a:schemeClr val="dk2"/>
                </a:solidFill>
              </a:rPr>
              <a:t>	</a:t>
            </a:r>
            <a:endParaRPr sz="3700">
              <a:solidFill>
                <a:schemeClr val="dk2"/>
              </a:solidFill>
            </a:endParaRPr>
          </a:p>
          <a:p>
            <a:pPr marL="1371600" marR="0" lvl="0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lang="en-US" sz="3700" b="1"/>
              <a:t>Ministry of Finance and Development Planning (MFDP)</a:t>
            </a:r>
            <a:endParaRPr sz="3700" b="1" i="0" u="none" strike="noStrike" cap="none">
              <a:solidFill>
                <a:schemeClr val="dk2"/>
              </a:solidFill>
            </a:endParaRPr>
          </a:p>
          <a:p>
            <a:pPr marL="1371600" marR="0" lvl="0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</a:pPr>
            <a:r>
              <a:rPr lang="en-US" sz="3700" b="1">
                <a:solidFill>
                  <a:schemeClr val="dk2"/>
                </a:solidFill>
              </a:rPr>
              <a:t>Orange Money Liberia (OML)</a:t>
            </a:r>
            <a:endParaRPr sz="3700" b="1">
              <a:solidFill>
                <a:schemeClr val="dk2"/>
              </a:solidFill>
            </a:endParaRPr>
          </a:p>
          <a:p>
            <a:pPr marL="1371600" marR="0" lvl="0" indent="-463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</a:pPr>
            <a:r>
              <a:rPr lang="en-US" sz="3700" b="1">
                <a:solidFill>
                  <a:schemeClr val="dk2"/>
                </a:solidFill>
              </a:rPr>
              <a:t>Lonestar Cell Mobile Money (MTN)</a:t>
            </a:r>
            <a:endParaRPr sz="3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>
                <a:solidFill>
                  <a:schemeClr val="dk2"/>
                </a:solidFill>
              </a:rPr>
              <a:t>Project Coordinator</a:t>
            </a:r>
            <a:r>
              <a:rPr lang="en-US"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AfricaNenda Foundation</a:t>
            </a:r>
            <a:endParaRPr sz="3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>
                <a:solidFill>
                  <a:schemeClr val="dk2"/>
                </a:solidFill>
              </a:rPr>
              <a:t>Market-level Engagement &amp; </a:t>
            </a:r>
            <a:endParaRPr sz="37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>
                <a:solidFill>
                  <a:schemeClr val="dk2"/>
                </a:solidFill>
              </a:rPr>
              <a:t>Capacity Building: </a:t>
            </a:r>
            <a:r>
              <a:rPr lang="en-US" sz="3700" b="1">
                <a:solidFill>
                  <a:schemeClr val="dk2"/>
                </a:solidFill>
              </a:rPr>
              <a:t>Mojaloop Foundation</a:t>
            </a:r>
            <a:r>
              <a:rPr lang="en-US" sz="3700">
                <a:solidFill>
                  <a:schemeClr val="dk2"/>
                </a:solidFill>
              </a:rPr>
              <a:t> </a:t>
            </a:r>
            <a:endParaRPr sz="37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Technical Service Provider: </a:t>
            </a:r>
            <a:r>
              <a:rPr lang="en-US" sz="3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ThitsaWorks</a:t>
            </a:r>
            <a:endParaRPr sz="37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1">
              <a:solidFill>
                <a:schemeClr val="dk2"/>
              </a:solidFill>
            </a:endParaRPr>
          </a:p>
        </p:txBody>
      </p:sp>
      <p:pic>
        <p:nvPicPr>
          <p:cNvPr id="203" name="Google Shape;203;p38" title="Image (19).jpg"/>
          <p:cNvPicPr preferRelativeResize="0"/>
          <p:nvPr/>
        </p:nvPicPr>
        <p:blipFill rotWithShape="1">
          <a:blip r:embed="rId3">
            <a:alphaModFix/>
          </a:blip>
          <a:srcRect t="3001" r="3006" b="3189"/>
          <a:stretch/>
        </p:blipFill>
        <p:spPr>
          <a:xfrm>
            <a:off x="11272861" y="7290154"/>
            <a:ext cx="12942600" cy="58332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bf84ef0a4_0_3"/>
          <p:cNvSpPr/>
          <p:nvPr/>
        </p:nvSpPr>
        <p:spPr>
          <a:xfrm>
            <a:off x="1463250" y="10931225"/>
            <a:ext cx="21416700" cy="1847100"/>
          </a:xfrm>
          <a:prstGeom prst="roundRect">
            <a:avLst>
              <a:gd name="adj" fmla="val 16667"/>
            </a:avLst>
          </a:prstGeom>
          <a:solidFill>
            <a:srgbClr val="DBFBFF"/>
          </a:solidFill>
          <a:ln w="9525" cap="flat" cmpd="sng">
            <a:solidFill>
              <a:srgbClr val="6FE2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dirty="0">
                <a:solidFill>
                  <a:srgbClr val="212121"/>
                </a:solidFill>
              </a:rPr>
              <a:t>We completed the first real-money transaction in </a:t>
            </a:r>
            <a:r>
              <a:rPr lang="en-US" sz="3700" b="1" dirty="0">
                <a:solidFill>
                  <a:srgbClr val="212121"/>
                </a:solidFill>
              </a:rPr>
              <a:t>73 business days for the G2P use case</a:t>
            </a:r>
            <a:r>
              <a:rPr lang="en-US" sz="3700" dirty="0">
                <a:solidFill>
                  <a:srgbClr val="212121"/>
                </a:solidFill>
              </a:rPr>
              <a:t> and </a:t>
            </a:r>
            <a:r>
              <a:rPr lang="en-US" sz="3700" b="1" dirty="0">
                <a:solidFill>
                  <a:srgbClr val="212121"/>
                </a:solidFill>
              </a:rPr>
              <a:t>111 business days for the P2P use case</a:t>
            </a:r>
            <a:r>
              <a:rPr lang="en-US" sz="3700" dirty="0">
                <a:solidFill>
                  <a:srgbClr val="212121"/>
                </a:solidFill>
              </a:rPr>
              <a:t>.</a:t>
            </a:r>
            <a:endParaRPr sz="4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7bf84ef0a4_0_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1" name="Google Shape;211;g37bf84ef0a4_0_3"/>
          <p:cNvSpPr txBox="1"/>
          <p:nvPr/>
        </p:nvSpPr>
        <p:spPr>
          <a:xfrm>
            <a:off x="2417902" y="1339297"/>
            <a:ext cx="17523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2700"/>
              </a:spcBef>
              <a:spcAft>
                <a:spcPts val="270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8800" b="1" i="0" u="none" strike="noStrike" cap="none">
                <a:solidFill>
                  <a:schemeClr val="dk1"/>
                </a:solidFill>
              </a:rPr>
              <a:t>Key Activities &amp; Timeline</a:t>
            </a:r>
            <a:endParaRPr sz="8800" b="1" i="0" u="none" strike="noStrike" cap="none">
              <a:solidFill>
                <a:srgbClr val="CC0000"/>
              </a:solidFill>
            </a:endParaRPr>
          </a:p>
        </p:txBody>
      </p:sp>
      <p:pic>
        <p:nvPicPr>
          <p:cNvPr id="213" name="Google Shape;213;g37bf84ef0a4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89600"/>
            <a:ext cx="24387175" cy="6043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853c41845_0_7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46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Government-to-Person (G2P)</a:t>
            </a:r>
            <a:endParaRPr/>
          </a:p>
        </p:txBody>
      </p:sp>
      <p:sp>
        <p:nvSpPr>
          <p:cNvPr id="220" name="Google Shape;220;g38853c41845_0_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22" name="Google Shape;222;g38853c41845_0_7"/>
          <p:cNvPicPr preferRelativeResize="0"/>
          <p:nvPr/>
        </p:nvPicPr>
        <p:blipFill rotWithShape="1">
          <a:blip r:embed="rId3">
            <a:alphaModFix/>
          </a:blip>
          <a:srcRect r="8466"/>
          <a:stretch/>
        </p:blipFill>
        <p:spPr>
          <a:xfrm>
            <a:off x="1110854" y="3866422"/>
            <a:ext cx="22099050" cy="80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9;g37bf84ef0a4_0_3">
            <a:extLst>
              <a:ext uri="{FF2B5EF4-FFF2-40B4-BE49-F238E27FC236}">
                <a16:creationId xmlns:a16="http://schemas.microsoft.com/office/drawing/2014/main" id="{1BD5AC44-29B9-976D-F131-B889601373A1}"/>
              </a:ext>
            </a:extLst>
          </p:cNvPr>
          <p:cNvSpPr/>
          <p:nvPr/>
        </p:nvSpPr>
        <p:spPr>
          <a:xfrm>
            <a:off x="1463250" y="11632265"/>
            <a:ext cx="21416700" cy="1847100"/>
          </a:xfrm>
          <a:prstGeom prst="roundRect">
            <a:avLst>
              <a:gd name="adj" fmla="val 16667"/>
            </a:avLst>
          </a:prstGeom>
          <a:solidFill>
            <a:srgbClr val="DBFBFF"/>
          </a:solidFill>
          <a:ln w="9525" cap="flat" cmpd="sng">
            <a:solidFill>
              <a:srgbClr val="6FE2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3700" dirty="0"/>
              <a:t>The first real-money transaction from the Ministry of Finance and Development Planning (</a:t>
            </a:r>
            <a:r>
              <a:rPr lang="en-US" sz="3700" dirty="0">
                <a:solidFill>
                  <a:srgbClr val="212121"/>
                </a:solidFill>
              </a:rPr>
              <a:t>MFDP</a:t>
            </a:r>
            <a:r>
              <a:rPr lang="en-US" sz="3700" dirty="0"/>
              <a:t>) to Orange Money was completed in 73 business days.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853c41845_0_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2946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Person-to-Person (P2P)</a:t>
            </a:r>
            <a:endParaRPr/>
          </a:p>
        </p:txBody>
      </p:sp>
      <p:sp>
        <p:nvSpPr>
          <p:cNvPr id="229" name="Google Shape;229;g38853c41845_0_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31" name="Google Shape;231;g38853c418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14" y="3173834"/>
            <a:ext cx="22898752" cy="8746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09;g37bf84ef0a4_0_3">
            <a:extLst>
              <a:ext uri="{FF2B5EF4-FFF2-40B4-BE49-F238E27FC236}">
                <a16:creationId xmlns:a16="http://schemas.microsoft.com/office/drawing/2014/main" id="{1EEE3F03-7BF9-2B10-F9AC-DD5512020FC6}"/>
              </a:ext>
            </a:extLst>
          </p:cNvPr>
          <p:cNvSpPr/>
          <p:nvPr/>
        </p:nvSpPr>
        <p:spPr>
          <a:xfrm>
            <a:off x="1463250" y="11632265"/>
            <a:ext cx="21416700" cy="1847100"/>
          </a:xfrm>
          <a:prstGeom prst="roundRect">
            <a:avLst>
              <a:gd name="adj" fmla="val 16667"/>
            </a:avLst>
          </a:prstGeom>
          <a:solidFill>
            <a:srgbClr val="DBFBFF"/>
          </a:solidFill>
          <a:ln w="9525" cap="flat" cmpd="sng">
            <a:solidFill>
              <a:srgbClr val="6FE2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3700" dirty="0"/>
              <a:t>The first real-money transaction between MTN Lone Star and Orange Money was completed in 111 business days.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17223355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>
          <a:xfrm>
            <a:off x="2379524" y="1589542"/>
            <a:ext cx="207378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Technical Design: IIPS Overview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t="13202" b="4540"/>
          <a:stretch/>
        </p:blipFill>
        <p:spPr>
          <a:xfrm>
            <a:off x="1881939" y="3864675"/>
            <a:ext cx="20700638" cy="957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685</Words>
  <Application>Microsoft Macintosh PowerPoint</Application>
  <PresentationFormat>Custom</PresentationFormat>
  <Paragraphs>105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Inclusive Instant Payments System (IIPS) for Liberia </vt:lpstr>
      <vt:lpstr>Payment Ecosystem in Liberia </vt:lpstr>
      <vt:lpstr>Pilot Objectives</vt:lpstr>
      <vt:lpstr>Governance Structure</vt:lpstr>
      <vt:lpstr>Governance Structure</vt:lpstr>
      <vt:lpstr>PowerPoint Presentation</vt:lpstr>
      <vt:lpstr>Government-to-Person (G2P)</vt:lpstr>
      <vt:lpstr>Person-to-Person (P2P)</vt:lpstr>
      <vt:lpstr>Technical Design: IIPS Overview</vt:lpstr>
      <vt:lpstr>System Architecture Overview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Tudor Vedeanu</dc:creator>
  <cp:lastModifiedBy>Nyi Aye</cp:lastModifiedBy>
  <cp:revision>4</cp:revision>
  <dcterms:created xsi:type="dcterms:W3CDTF">2020-01-08T21:13:28Z</dcterms:created>
  <dcterms:modified xsi:type="dcterms:W3CDTF">2025-10-20T15:23:25Z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