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psmdcp" ContentType="application/vnd.openxmlformats-package.core-propertie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metadata" ContentType="application/binary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ppt/presentation.xml" Id="rId1" /><Relationship Type="http://schemas.openxmlformats.org/package/2006/relationships/metadata/core-properties" Target="/package/services/metadata/core-properties/b5edfe0ed1054cae822170c4bd253248.psmdcp" Id="R6340cc829a7841f5" /></Relationships>
</file>

<file path=ppt/presentation.xml><?xml version="1.0" encoding="utf-8"?>
<p:presentation xmlns:go="http://customooxmlschemas.google.com/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trictFirstAndLastChars="0" saveSubsetFonts="1" autoCompressPictures="0">
  <p:sldMasterIdLst>
    <p:sldMasterId id="2147483648" r:id="rId3"/>
  </p:sldMasterIdLst>
  <p:notesMasterIdLst>
    <p:notesMasterId r:id="rId4"/>
  </p:notesMasterIdLst>
  <p:sldIdLst>
    <p:sldId id="265" r:id="R744a308a6fd04099" DeepLBanner="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24387175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rLc289m98e2nu1rZwxn8RQ==" hashData="jl31I+FZfeL3Da0RWjDsWJ2KAcjcNQYNNNRC5PJm8VIGc75Z01xRsS7AMK0y6Q/BGsMylPB72fPI5Y8B5FFi7w=="/>
  <p:extLst>
    <p:ext uri="GoogleSlidesCustomDataVersion2">
      <go:slidesCustomData xmlns:go="http://customooxmlschemas.google.com/" r:id="rId14" roundtripDataSignature="AMtx7mhwTpoRS9N86Ku+uVq1p9mN9BOu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11" /><Relationship Type="http://schemas.openxmlformats.org/officeDocument/2006/relationships/slide" Target="slides/slide6.xml" Id="rId10" /><Relationship Type="http://schemas.openxmlformats.org/officeDocument/2006/relationships/slide" Target="slides/slide9.xml" Id="rId13" /><Relationship Type="http://schemas.openxmlformats.org/officeDocument/2006/relationships/slide" Target="slides/slide8.xml" Id="rId12" /><Relationship Type="http://schemas.openxmlformats.org/officeDocument/2006/relationships/theme" Target="theme/theme1.xml" Id="rId1" /><Relationship Type="http://schemas.openxmlformats.org/officeDocument/2006/relationships/presProps" Target="presProps.xml" Id="rId2" /><Relationship Type="http://schemas.openxmlformats.org/officeDocument/2006/relationships/slideMaster" Target="slideMasters/slideMaster1.xml" Id="rId3" /><Relationship Type="http://schemas.openxmlformats.org/officeDocument/2006/relationships/notesMaster" Target="notesMasters/notesMaster1.xml" Id="rId4" /><Relationship Type="http://schemas.openxmlformats.org/officeDocument/2006/relationships/slide" Target="slides/slide5.xml" Id="rId9" /><Relationship Type="http://customschemas.google.com/relationships/presentationmetadata" Target="metadata" Id="rId14" /><Relationship Type="http://schemas.openxmlformats.org/officeDocument/2006/relationships/slide" Target="slides/slide1.xml" Id="rId5" /><Relationship Type="http://schemas.openxmlformats.org/officeDocument/2006/relationships/slide" Target="slides/slide2.xml" Id="rId6" /><Relationship Type="http://schemas.openxmlformats.org/officeDocument/2006/relationships/slide" Target="slides/slide3.xml" Id="rId7" /><Relationship Type="http://schemas.openxmlformats.org/officeDocument/2006/relationships/slide" Target="slides/slide4.xml" Id="rId8" /><Relationship Type="http://schemas.openxmlformats.org/officeDocument/2006/relationships/slide" Target="/ppt/slides/slide10.xml" Id="R744a308a6fd04099" 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'#'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ba3afb4f6_0_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ba3afb4f6_0_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4ba3afb4f6_0_7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'#'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1eed18f8f_0_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331eed18f8f_0_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a771c5839_0_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a771c5839_0_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3a771c5839_0_0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'#'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ba3afb4f6_0_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ba3afb4f6_0_14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4ba3afb4f6_0_14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'#'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ba3afb4f6_1_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ba3afb4f6_1_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4ba3afb4f6_1_0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'#'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ba3afb4f6_1_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ba3afb4f6_1_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4ba3afb4f6_1_7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'#'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ba3afb4f6_1_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ba3afb4f6_1_1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4ba3afb4f6_1_13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'#'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 showMasterPhAnim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ba3afb4f6_1_2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ba3afb4f6_1_2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4ba3afb4f6_1_20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'#'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2"/>
          <p:cNvSpPr/>
          <p:nvPr/>
        </p:nvSpPr>
        <p:spPr>
          <a:xfrm>
            <a:off x="861219" y="3595738"/>
            <a:ext cx="25129909" cy="8531688"/>
          </a:xfrm>
          <a:custGeom>
            <a:rect b="b" l="l" r="r" t="t"/>
            <a:pathLst>
              <a:path extrusionOk="0" h="8531688" w="25129909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509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2"/>
          <p:cNvSpPr txBox="1"/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779" y="913387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title"/>
          </p:nvPr>
        </p:nvSpPr>
        <p:spPr>
          <a:xfrm>
            <a:off x="1676619" y="730251"/>
            <a:ext cx="18914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1"/>
          <p:cNvSpPr txBox="1"/>
          <p:nvPr>
            <p:ph type="title"/>
          </p:nvPr>
        </p:nvSpPr>
        <p:spPr>
          <a:xfrm>
            <a:off x="1676619" y="730251"/>
            <a:ext cx="192612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" type="body"/>
          </p:nvPr>
        </p:nvSpPr>
        <p:spPr>
          <a:xfrm>
            <a:off x="1676618" y="3651250"/>
            <a:ext cx="103644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1"/>
          <p:cNvSpPr txBox="1"/>
          <p:nvPr>
            <p:ph idx="2" type="body"/>
          </p:nvPr>
        </p:nvSpPr>
        <p:spPr>
          <a:xfrm>
            <a:off x="12346008" y="3651250"/>
            <a:ext cx="103644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1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2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2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Picture">
  <p:cSld name="2_Title and Pictu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3"/>
          <p:cNvSpPr txBox="1"/>
          <p:nvPr>
            <p:ph type="title"/>
          </p:nvPr>
        </p:nvSpPr>
        <p:spPr>
          <a:xfrm>
            <a:off x="1713567" y="0"/>
            <a:ext cx="209187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E7F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61E7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96" name="Google Shape;96;p43"/>
          <p:cNvSpPr txBox="1"/>
          <p:nvPr>
            <p:ph idx="12" type="sldNum"/>
          </p:nvPr>
        </p:nvSpPr>
        <p:spPr>
          <a:xfrm>
            <a:off x="22818523" y="12892442"/>
            <a:ext cx="98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43"/>
          <p:cNvSpPr/>
          <p:nvPr>
            <p:ph idx="2" type="pic"/>
          </p:nvPr>
        </p:nvSpPr>
        <p:spPr>
          <a:xfrm>
            <a:off x="1713567" y="1145310"/>
            <a:ext cx="20918700" cy="113610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43"/>
          <p:cNvSpPr txBox="1"/>
          <p:nvPr>
            <p:ph idx="1" type="body"/>
          </p:nvPr>
        </p:nvSpPr>
        <p:spPr>
          <a:xfrm>
            <a:off x="10284443" y="12577798"/>
            <a:ext cx="48774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3"/>
          <p:cNvSpPr/>
          <p:nvPr/>
        </p:nvSpPr>
        <p:spPr>
          <a:xfrm>
            <a:off x="50103" y="564204"/>
            <a:ext cx="24387176" cy="5466945"/>
          </a:xfrm>
          <a:custGeom>
            <a:rect b="b" l="l" r="r" t="t"/>
            <a:pathLst>
              <a:path extrusionOk="0" h="5466945" w="24387176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6823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3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/>
          <p:nvPr>
            <p:ph type="title"/>
          </p:nvPr>
        </p:nvSpPr>
        <p:spPr>
          <a:xfrm>
            <a:off x="1676619" y="730251"/>
            <a:ext cx="190932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4"/>
          <p:cNvSpPr txBox="1"/>
          <p:nvPr>
            <p:ph type="title"/>
          </p:nvPr>
        </p:nvSpPr>
        <p:spPr>
          <a:xfrm>
            <a:off x="1663917" y="3419477"/>
            <a:ext cx="146451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1663917" y="9178927"/>
            <a:ext cx="210339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34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779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Picture" showMasterSp="0">
  <p:cSld name="Title and Pictur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/>
          <p:nvPr>
            <p:ph type="title"/>
          </p:nvPr>
        </p:nvSpPr>
        <p:spPr>
          <a:xfrm>
            <a:off x="1713567" y="0"/>
            <a:ext cx="209187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E7F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61E7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44" name="Google Shape;44;p35"/>
          <p:cNvSpPr/>
          <p:nvPr>
            <p:ph idx="2" type="pic"/>
          </p:nvPr>
        </p:nvSpPr>
        <p:spPr>
          <a:xfrm>
            <a:off x="1713567" y="1145310"/>
            <a:ext cx="20918700" cy="113610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35"/>
          <p:cNvSpPr txBox="1"/>
          <p:nvPr>
            <p:ph idx="12" type="sldNum"/>
          </p:nvPr>
        </p:nvSpPr>
        <p:spPr>
          <a:xfrm>
            <a:off x="22818523" y="12892442"/>
            <a:ext cx="98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16caa47663_0_164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216caa47663_0_164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216caa47663_0_164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g216caa47663_0_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508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 txBox="1"/>
          <p:nvPr>
            <p:ph type="title"/>
          </p:nvPr>
        </p:nvSpPr>
        <p:spPr>
          <a:xfrm>
            <a:off x="1663917" y="3419477"/>
            <a:ext cx="139368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" type="body"/>
          </p:nvPr>
        </p:nvSpPr>
        <p:spPr>
          <a:xfrm>
            <a:off x="1663917" y="9178927"/>
            <a:ext cx="210339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36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5779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8"/>
          <p:cNvSpPr txBox="1"/>
          <p:nvPr>
            <p:ph type="title"/>
          </p:nvPr>
        </p:nvSpPr>
        <p:spPr>
          <a:xfrm>
            <a:off x="1679795" y="730251"/>
            <a:ext cx="19052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" type="body"/>
          </p:nvPr>
        </p:nvSpPr>
        <p:spPr>
          <a:xfrm>
            <a:off x="1679796" y="3362326"/>
            <a:ext cx="103170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60" name="Google Shape;60;p38"/>
          <p:cNvSpPr txBox="1"/>
          <p:nvPr>
            <p:ph idx="2" type="body"/>
          </p:nvPr>
        </p:nvSpPr>
        <p:spPr>
          <a:xfrm>
            <a:off x="1679796" y="5010150"/>
            <a:ext cx="103170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3" type="body"/>
          </p:nvPr>
        </p:nvSpPr>
        <p:spPr>
          <a:xfrm>
            <a:off x="12346007" y="3362326"/>
            <a:ext cx="103677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62" name="Google Shape;62;p38"/>
          <p:cNvSpPr txBox="1"/>
          <p:nvPr>
            <p:ph idx="4" type="body"/>
          </p:nvPr>
        </p:nvSpPr>
        <p:spPr>
          <a:xfrm>
            <a:off x="12346007" y="5010150"/>
            <a:ext cx="103677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/>
          <p:nvPr/>
        </p:nvSpPr>
        <p:spPr>
          <a:xfrm>
            <a:off x="861219" y="3595738"/>
            <a:ext cx="25129800" cy="8531700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9"/>
          <p:cNvSpPr txBox="1"/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39"/>
          <p:cNvSpPr/>
          <p:nvPr/>
        </p:nvSpPr>
        <p:spPr>
          <a:xfrm>
            <a:off x="16183637" y="9013230"/>
            <a:ext cx="3257700" cy="3257700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9"/>
          <p:cNvSpPr/>
          <p:nvPr/>
        </p:nvSpPr>
        <p:spPr>
          <a:xfrm>
            <a:off x="21320100" y="4425142"/>
            <a:ext cx="3608700" cy="36087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9"/>
          <p:cNvSpPr/>
          <p:nvPr/>
        </p:nvSpPr>
        <p:spPr>
          <a:xfrm>
            <a:off x="17762247" y="5257042"/>
            <a:ext cx="5917500" cy="59175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9"/>
          <p:cNvSpPr/>
          <p:nvPr/>
        </p:nvSpPr>
        <p:spPr>
          <a:xfrm>
            <a:off x="16489928" y="351150"/>
            <a:ext cx="6658500" cy="665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5779" y="906822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sz="8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type="body" idx="1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type="ftr" idx="11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'#'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1090f86543774818" /><Relationship Type="http://schemas.openxmlformats.org/officeDocument/2006/relationships/hyperlink" Target="https://www.deepl.com/pro?cta=edit-document" TargetMode="External" Id="R38b7e6192ec04934" /><Relationship Type="http://schemas.openxmlformats.org/officeDocument/2006/relationships/image" Target="/ppt/media/image5.png" Id="R97ead062de324541" 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1695850" y="4203900"/>
            <a:ext cx="15596700" cy="45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US" sz="7200"/>
              <a:t>Gestion des litiges en matière de paiement instantané</a:t>
            </a:r>
            <a:endParaRPr sz="6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t/>
            </a:r>
            <a:endParaRPr sz="4800"/>
          </a:p>
        </p:txBody>
      </p:sp>
      <p:sp>
        <p:nvSpPr>
          <p:cNvPr id="104" name="Google Shape;104;p1"/>
          <p:cNvSpPr txBox="1"/>
          <p:nvPr>
            <p:ph type="subTitle" idx="1"/>
          </p:nvPr>
        </p:nvSpPr>
        <p:spPr>
          <a:xfrm>
            <a:off x="11220950" y="9563350"/>
            <a:ext cx="12757800" cy="23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</a:pPr>
            <a:r>
              <a:t/>
            </a:r>
            <a:endParaRPr sz="2400" b="1"/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t/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-US" sz="4300"/>
              <a:t>Axe de travail sur la </a:t>
            </a:r>
            <a:r>
              <a:rPr lang="en-US" sz="4300"/>
              <a:t>gestion des litiges</a:t>
            </a:r>
            <a:endParaRPr sz="4300"/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-US" sz="4300"/>
              <a:t>Promesse D. Ishimwe</a:t>
            </a:r>
            <a:endParaRPr sz="4300"/>
          </a:p>
        </p:txBody>
      </p:sp>
      <p:sp>
        <p:nvSpPr>
          <p:cNvPr id="105" name="Google Shape;105;p1"/>
          <p:cNvSpPr txBox="1"/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'#'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3296CD-A63C-4D4F-AAD6-347B6E792551}"/>
              </a:ext>
            </a:extLst>
          </p:cNvPr>
          <p:cNvSpPr txBox="1"/>
          <p:nvPr/>
        </p:nvSpPr>
        <p:spPr>
          <a:xfrm>
            <a:off x="289301" y="2779889"/>
            <a:ext cx="622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noProof="1">
                <a:solidFill>
                  <a:srgbClr val="0F2B46"/>
                </a:solidFill>
                <a:latin typeface="Helvetica" pitchFamily="2" charset="0"/>
              </a:rPr>
              <a:t>Abonnez-vous à DeepL Pro pour éditer ce document.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699B-AA79-2E42-83E3-ACBDD53F87D8}"/>
              </a:ext>
            </a:extLst>
          </p:cNvPr>
          <p:cNvSpPr txBox="1"/>
          <p:nvPr/>
        </p:nvSpPr>
        <p:spPr>
          <a:xfrm>
            <a:off x="289301" y="3241554"/>
            <a:ext cx="4887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Visitez </a:t>
            </a:r>
            <a:r>
              <a:rPr lang="de-DE" noProof="1">
                <a:solidFill>
                  <a:srgbClr val="006494"/>
                </a:solidFill>
                <a:latin typeface="Helvetica" pitchFamily="2" charset="0"/>
                <a:hlinkClick r:id="R38b7e6192ec04934"/>
              </a:rPr>
              <a:t>www.DeepL.com/pro</a:t>
            </a:r>
            <a:r>
              <a:rPr lang="de-DE" noProof="1">
                <a:solidFill>
                  <a:srgbClr val="0F2B46"/>
                </a:solidFill>
                <a:latin typeface="Helvetica" pitchFamily="2" charset="0"/>
              </a:rPr>
              <a:t> pour en savoir plus.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465485-E747-EF46-84F2-5C5CB0F90C9B}"/>
              </a:ext>
            </a:extLst>
          </p:cNvPr>
          <p:cNvPicPr>
            <a:picLocks noChangeAspect="1"/>
          </p:cNvPicPr>
          <p:nvPr/>
        </p:nvPicPr>
        <p:blipFill>
          <a:blip r:embed="R97ead062de324541"/>
          <a:stretch>
            <a:fillRect/>
          </a:stretch>
        </p:blipFill>
        <p:spPr>
          <a:xfrm>
            <a:off x="400512" y="1215557"/>
            <a:ext cx="26162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6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ba3afb4f6_0_7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2" name="Google Shape;112;g34ba3afb4f6_0_7"/>
          <p:cNvSpPr txBox="1"/>
          <p:nvPr>
            <p:ph type="body" idx="1"/>
          </p:nvPr>
        </p:nvSpPr>
        <p:spPr>
          <a:xfrm>
            <a:off x="1676632" y="5013300"/>
            <a:ext cx="21033900" cy="870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533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lang="en-US" sz="4800">
                <a:highlight>
                  <a:schemeClr val="lt1"/>
                </a:highlight>
              </a:rPr>
              <a:t>Vous est-il déjà arrivé qu'une transaction très importante échoue </a:t>
            </a:r>
            <a:r>
              <a:rPr lang="en-US" sz="4800">
                <a:highlight>
                  <a:schemeClr val="lt1"/>
                </a:highlight>
              </a:rPr>
              <a:t>et que vous passiez des heures à la rechercher ?</a:t>
            </a:r>
            <a:endParaRPr sz="4800">
              <a:highlight>
                <a:schemeClr val="lt1"/>
              </a:highlight>
            </a:endParaRPr>
          </a:p>
          <a:p>
            <a:pPr marL="457200" lvl="0" indent="-533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lang="en-US" sz="4800">
                <a:highlight>
                  <a:schemeClr val="lt1"/>
                </a:highlight>
              </a:rPr>
              <a:t>Dans un monde de paiements en temps réel, où les secondes comptent, que se passe-t-il lorsque les choses tournent mal ?</a:t>
            </a:r>
            <a:endParaRPr/>
          </a:p>
        </p:txBody>
      </p:sp>
      <p:sp>
        <p:nvSpPr>
          <p:cNvPr id="113" name="Google Shape;113;g34ba3afb4f6_0_7"/>
          <p:cNvSpPr txBox="1"/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'#'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1eed18f8f_0_14"/>
          <p:cNvSpPr txBox="1"/>
          <p:nvPr/>
        </p:nvSpPr>
        <p:spPr>
          <a:xfrm>
            <a:off x="1455825" y="5361700"/>
            <a:ext cx="19090200" cy="38790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533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❖"/>
            </a:pPr>
            <a:r>
              <a:rPr lang="en-US" sz="4800">
                <a:solidFill>
                  <a:schemeClr val="dk1"/>
                </a:solidFill>
                <a:highlight>
                  <a:schemeClr val="lt1"/>
                </a:highlight>
              </a:rPr>
              <a:t>Pourquoi la gestion des litiges est-elle importante ?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marR="0" lvl="0" indent="-533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❖"/>
            </a:pPr>
            <a:r>
              <a:rPr lang="en-US" sz="4800">
                <a:solidFill>
                  <a:schemeClr val="dk1"/>
                </a:solidFill>
                <a:highlight>
                  <a:schemeClr val="lt1"/>
                </a:highlight>
              </a:rPr>
              <a:t>Parcours du flux de travail de la gestion des litiges de Mojaloop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marR="0" lvl="0" indent="-533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❖"/>
            </a:pPr>
            <a:r>
              <a:rPr lang="en-US" sz="4800">
                <a:solidFill>
                  <a:schemeClr val="dk1"/>
                </a:solidFill>
                <a:highlight>
                  <a:schemeClr val="lt1"/>
                </a:highlight>
              </a:rPr>
              <a:t>Discussion ouverte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9" name="Google Shape;119;g331eed18f8f_0_14"/>
          <p:cNvSpPr txBox="1"/>
          <p:nvPr>
            <p:ph type="title"/>
          </p:nvPr>
        </p:nvSpPr>
        <p:spPr>
          <a:xfrm>
            <a:off x="1676625" y="122400"/>
            <a:ext cx="18869400" cy="21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/>
              <a:t>AGENDA</a:t>
            </a:r>
            <a:endParaRPr sz="6000"/>
          </a:p>
        </p:txBody>
      </p:sp>
      <p:sp>
        <p:nvSpPr>
          <p:cNvPr id="120" name="Google Shape;120;g331eed18f8f_0_14"/>
          <p:cNvSpPr txBox="1"/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'#'</a:t>
            </a:fld>
            <a:endParaRPr/>
          </a:p>
        </p:txBody>
      </p:sp>
      <p:sp>
        <p:nvSpPr>
          <p:cNvPr id="121" name="Google Shape;121;g331eed18f8f_0_14"/>
          <p:cNvSpPr txBox="1"/>
          <p:nvPr/>
        </p:nvSpPr>
        <p:spPr>
          <a:xfrm>
            <a:off x="2000950" y="12067100"/>
            <a:ext cx="141354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a771c5839_0_0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POURQUOI LA GESTION DES LITIGES ?</a:t>
            </a:r>
            <a:endParaRPr/>
          </a:p>
        </p:txBody>
      </p:sp>
      <p:sp>
        <p:nvSpPr>
          <p:cNvPr id="128" name="Google Shape;128;g33a771c5839_0_0"/>
          <p:cNvSpPr txBox="1"/>
          <p:nvPr>
            <p:ph type="body" idx="1"/>
          </p:nvPr>
        </p:nvSpPr>
        <p:spPr>
          <a:xfrm>
            <a:off x="1676632" y="4401675"/>
            <a:ext cx="21033900" cy="870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533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lang="en-US" sz="4800">
                <a:highlight>
                  <a:schemeClr val="lt1"/>
                </a:highlight>
              </a:rPr>
              <a:t>Les systèmes en temps réel connaissent parfois des défaillances</a:t>
            </a:r>
            <a:endParaRPr sz="4800">
              <a:highlight>
                <a:schemeClr val="lt1"/>
              </a:highlight>
            </a:endParaRPr>
          </a:p>
          <a:p>
            <a:pPr marL="457200" lvl="0" indent="-533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lang="en-US" sz="4800">
                <a:highlight>
                  <a:schemeClr val="lt1"/>
                </a:highlight>
              </a:rPr>
              <a:t>L'absence de résolution rompt la confiance des utilisateurs</a:t>
            </a:r>
            <a:endParaRPr sz="4800">
              <a:highlight>
                <a:schemeClr val="lt1"/>
              </a:highlight>
            </a:endParaRPr>
          </a:p>
          <a:p>
            <a:pPr marL="457200" lvl="0" indent="-533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lang="en-US" sz="4800">
                <a:highlight>
                  <a:schemeClr val="lt1"/>
                </a:highlight>
              </a:rPr>
              <a:t>Risque de réputation de votre produit ou institution</a:t>
            </a:r>
            <a:endParaRPr sz="4800">
              <a:highlight>
                <a:schemeClr val="lt1"/>
              </a:highlight>
            </a:endParaRPr>
          </a:p>
          <a:p>
            <a:pPr marL="457200" lvl="0" indent="-533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lang="en-US" sz="4800">
                <a:highlight>
                  <a:schemeClr val="lt1"/>
                </a:highlight>
              </a:rPr>
              <a:t>L'adoption des paiements sur les marchés nouveaux et à faibles revenus dépend de la manière dont les litiges sont traités.</a:t>
            </a:r>
            <a:endParaRPr sz="3800"/>
          </a:p>
        </p:txBody>
      </p:sp>
      <p:sp>
        <p:nvSpPr>
          <p:cNvPr id="129" name="Google Shape;129;g33a771c5839_0_0"/>
          <p:cNvSpPr txBox="1"/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'#'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ba3afb4f6_0_14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POURQUOI LA GESTION DES LITIGES ?</a:t>
            </a:r>
            <a:endParaRPr/>
          </a:p>
        </p:txBody>
      </p:sp>
      <p:sp>
        <p:nvSpPr>
          <p:cNvPr id="136" name="Google Shape;136;g34ba3afb4f6_0_14"/>
          <p:cNvSpPr txBox="1"/>
          <p:nvPr>
            <p:ph type="body" idx="1"/>
          </p:nvPr>
        </p:nvSpPr>
        <p:spPr>
          <a:xfrm>
            <a:off x="1676632" y="4401675"/>
            <a:ext cx="21033900" cy="870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53340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SzPts val="4800"/>
              <a:buChar char="❖"/>
            </a:pPr>
            <a:r>
              <a:rPr lang="en-US" sz="4800"/>
              <a:t>Plus de 1,3 milliard de dollars par jour grâce à l'argent mobile (GSMA 2023)</a:t>
            </a:r>
            <a:endParaRPr sz="4800"/>
          </a:p>
          <a:p>
            <a:pPr marL="457200" lvl="0" indent="-533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lang="en-US" sz="4800"/>
              <a:t>20 % des utilisateurs de téléphones portables ont signalé des problèmes</a:t>
            </a:r>
            <a:endParaRPr sz="4800"/>
          </a:p>
          <a:p>
            <a:pPr marL="457200" lvl="0" indent="-533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lang="en-US" sz="4800"/>
              <a:t>L'absence de recours a entraîné la perte de confiance de 40 % d'entre eux.</a:t>
            </a:r>
            <a:endParaRPr sz="6400">
              <a:highlight>
                <a:schemeClr val="lt1"/>
              </a:highlight>
            </a:endParaRPr>
          </a:p>
        </p:txBody>
      </p:sp>
      <p:sp>
        <p:nvSpPr>
          <p:cNvPr id="137" name="Google Shape;137;g34ba3afb4f6_0_14"/>
          <p:cNvSpPr txBox="1"/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'#'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ba3afb4f6_1_0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CONFLIT TRAVAUX DU GROUPE DE TRAVAIL</a:t>
            </a:r>
            <a:endParaRPr/>
          </a:p>
        </p:txBody>
      </p:sp>
      <p:sp>
        <p:nvSpPr>
          <p:cNvPr id="144" name="Google Shape;144;g34ba3afb4f6_1_0"/>
          <p:cNvSpPr txBox="1"/>
          <p:nvPr>
            <p:ph type="body" idx="1"/>
          </p:nvPr>
        </p:nvSpPr>
        <p:spPr>
          <a:xfrm>
            <a:off x="1676632" y="4401675"/>
            <a:ext cx="21033900" cy="870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53340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SzPts val="4800"/>
              <a:buChar char="❖"/>
            </a:pPr>
            <a:r>
              <a:rPr lang="en-US" sz="4800" b="1"/>
              <a:t>Fait </a:t>
            </a:r>
            <a:r>
              <a:rPr lang="en-US" sz="4800"/>
              <a:t>: Analyse du problème et de la solution </a:t>
            </a:r>
            <a:endParaRPr sz="4800"/>
          </a:p>
          <a:p>
            <a:pPr marL="457200" lvl="0" indent="-533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lang="en-US" sz="4800" b="1"/>
              <a:t>Terminé </a:t>
            </a:r>
            <a:r>
              <a:rPr lang="en-US" sz="4800"/>
              <a:t>: Version 1 Exigences et structure.</a:t>
            </a:r>
            <a:endParaRPr sz="4800"/>
          </a:p>
          <a:p>
            <a:pPr marL="457200" lvl="0" indent="-533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lang="en-US" sz="4800" b="1"/>
              <a:t>En cours </a:t>
            </a:r>
            <a:r>
              <a:rPr lang="en-US" sz="4800"/>
              <a:t>: Examen de différentes solutions</a:t>
            </a:r>
            <a:endParaRPr sz="4800"/>
          </a:p>
          <a:p>
            <a:pPr marL="457200" lvl="0" indent="-533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lang="en-US" sz="4800" b="1"/>
              <a:t>Suivant </a:t>
            </a:r>
            <a:r>
              <a:rPr lang="en-US" sz="4800"/>
              <a:t>: Construire ou intégrer un système de gestion des litiges pour répondre aux exigences et à la structure de la V1</a:t>
            </a:r>
            <a:endParaRPr sz="4800"/>
          </a:p>
        </p:txBody>
      </p:sp>
      <p:sp>
        <p:nvSpPr>
          <p:cNvPr id="145" name="Google Shape;145;g34ba3afb4f6_1_0"/>
          <p:cNvSpPr txBox="1"/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'#'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ba3afb4f6_1_7"/>
          <p:cNvSpPr txBox="1"/>
          <p:nvPr>
            <p:ph type="title"/>
          </p:nvPr>
        </p:nvSpPr>
        <p:spPr>
          <a:xfrm>
            <a:off x="2646982" y="6233326"/>
            <a:ext cx="19093200" cy="265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FLUX DE PROCESSUS DE HAUT NIVEAU</a:t>
            </a:r>
            <a:endParaRPr/>
          </a:p>
        </p:txBody>
      </p:sp>
      <p:sp>
        <p:nvSpPr>
          <p:cNvPr id="152" name="Google Shape;152;g34ba3afb4f6_1_7"/>
          <p:cNvSpPr txBox="1"/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'#'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ba3afb4f6_1_13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DISCUSSION OUVERTE</a:t>
            </a:r>
            <a:endParaRPr/>
          </a:p>
        </p:txBody>
      </p:sp>
      <p:sp>
        <p:nvSpPr>
          <p:cNvPr id="159" name="Google Shape;159;g34ba3afb4f6_1_13"/>
          <p:cNvSpPr txBox="1"/>
          <p:nvPr>
            <p:ph type="body" idx="1"/>
          </p:nvPr>
        </p:nvSpPr>
        <p:spPr>
          <a:xfrm>
            <a:off x="1676632" y="4401675"/>
            <a:ext cx="21033900" cy="870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53340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SzPts val="4800"/>
              <a:buChar char="❖"/>
            </a:pPr>
            <a:r>
              <a:rPr lang="en-US" sz="4800"/>
              <a:t>De quelle fonction auriez-vous besoin dans un système de gestion des litiges et pourquoi ?</a:t>
            </a:r>
            <a:endParaRPr sz="4800"/>
          </a:p>
          <a:p>
            <a:pPr marL="457200" lvl="0" indent="-533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lang="en-US" sz="4800"/>
              <a:t>Les utilisateurs finaux doivent-ils soulever eux-mêmes les litiges ?</a:t>
            </a:r>
            <a:endParaRPr sz="4800"/>
          </a:p>
          <a:p>
            <a:pPr marL="457200" lvl="0" indent="-533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lang="en-US" sz="4800"/>
              <a:t>Quelle est la durée d'un litige relatif à un paiement instantané ?</a:t>
            </a:r>
            <a:endParaRPr sz="4800"/>
          </a:p>
          <a:p>
            <a:pPr marL="457200" lvl="0" indent="-533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lang="en-US" sz="4800"/>
              <a:t>Quelles sont les parties qui doivent ou ne doivent pas être impliquées dans la gestion d'un litige ?</a:t>
            </a:r>
            <a:endParaRPr sz="4800"/>
          </a:p>
        </p:txBody>
      </p:sp>
      <p:sp>
        <p:nvSpPr>
          <p:cNvPr id="160" name="Google Shape;160;g34ba3afb4f6_1_13"/>
          <p:cNvSpPr txBox="1"/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'#'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ba3afb4f6_1_20"/>
          <p:cNvSpPr txBox="1"/>
          <p:nvPr>
            <p:ph type="title"/>
          </p:nvPr>
        </p:nvSpPr>
        <p:spPr>
          <a:xfrm>
            <a:off x="2646982" y="6233326"/>
            <a:ext cx="19093200" cy="265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MERCI BEAUCOUP ! !!</a:t>
            </a:r>
            <a:endParaRPr/>
          </a:p>
        </p:txBody>
      </p:sp>
      <p:sp>
        <p:nvSpPr>
          <p:cNvPr id="167" name="Google Shape;167;g34ba3afb4f6_1_20"/>
          <p:cNvSpPr txBox="1"/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'#'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