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13716000" cx="243871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wTpoRS9N86Ku+uVq1p9mN9BOu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4ba3afb4f6_0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4ba3afb4f6_0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4ba3afb4f6_0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1eed18f8f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g331eed18f8f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a771c5839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3a771c5839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3a771c5839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ba3afb4f6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ba3afb4f6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4ba3afb4f6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a3afb4f6_1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ba3afb4f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4ba3afb4f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ba3afb4f6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ba3afb4f6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34ba3afb4f6_1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ba3afb4f6_1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ba3afb4f6_1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34ba3afb4f6_1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ba3afb4f6_1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ba3afb4f6_1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34ba3afb4f6_1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2"/>
          <p:cNvSpPr/>
          <p:nvPr/>
        </p:nvSpPr>
        <p:spPr>
          <a:xfrm>
            <a:off x="861219" y="3595738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5098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2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2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0"/>
          <p:cNvSpPr txBox="1"/>
          <p:nvPr>
            <p:ph type="title"/>
          </p:nvPr>
        </p:nvSpPr>
        <p:spPr>
          <a:xfrm>
            <a:off x="1676619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1"/>
          <p:cNvSpPr txBox="1"/>
          <p:nvPr>
            <p:ph type="title"/>
          </p:nvPr>
        </p:nvSpPr>
        <p:spPr>
          <a:xfrm>
            <a:off x="1676619" y="730251"/>
            <a:ext cx="19261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" type="body"/>
          </p:nvPr>
        </p:nvSpPr>
        <p:spPr>
          <a:xfrm>
            <a:off x="167661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41"/>
          <p:cNvSpPr txBox="1"/>
          <p:nvPr>
            <p:ph idx="2" type="body"/>
          </p:nvPr>
        </p:nvSpPr>
        <p:spPr>
          <a:xfrm>
            <a:off x="12346008" y="3651250"/>
            <a:ext cx="103644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4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2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2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93" name="Google Shape;93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Picture">
  <p:cSld name="2_Title and Pictu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96" name="Google Shape;96;p43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43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43"/>
          <p:cNvSpPr txBox="1"/>
          <p:nvPr>
            <p:ph idx="1" type="body"/>
          </p:nvPr>
        </p:nvSpPr>
        <p:spPr>
          <a:xfrm>
            <a:off x="10284443" y="12577798"/>
            <a:ext cx="48774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rmAutofit/>
          </a:bodyPr>
          <a:lstStyle>
            <a:lvl1pPr indent="-228600" lvl="0" marL="457200" marR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5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3"/>
          <p:cNvSpPr/>
          <p:nvPr/>
        </p:nvSpPr>
        <p:spPr>
          <a:xfrm>
            <a:off x="50103" y="564204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6823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3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3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3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9" name="Google Shape;2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7"/>
          <p:cNvSpPr txBox="1"/>
          <p:nvPr>
            <p:ph type="title"/>
          </p:nvPr>
        </p:nvSpPr>
        <p:spPr>
          <a:xfrm>
            <a:off x="1676619" y="730251"/>
            <a:ext cx="190932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7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4" name="Google Shape;34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3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34"/>
          <p:cNvSpPr txBox="1"/>
          <p:nvPr>
            <p:ph type="title"/>
          </p:nvPr>
        </p:nvSpPr>
        <p:spPr>
          <a:xfrm>
            <a:off x="1663917" y="3419477"/>
            <a:ext cx="146451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3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Picture" showMasterSp="0">
  <p:cSld name="Title and Pictur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1713567" y="0"/>
            <a:ext cx="20918700" cy="9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1E7F0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61E7F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600"/>
            </a:lvl9pPr>
          </a:lstStyle>
          <a:p/>
        </p:txBody>
      </p:sp>
      <p:sp>
        <p:nvSpPr>
          <p:cNvPr id="44" name="Google Shape;44;p35"/>
          <p:cNvSpPr/>
          <p:nvPr>
            <p:ph idx="2" type="pic"/>
          </p:nvPr>
        </p:nvSpPr>
        <p:spPr>
          <a:xfrm>
            <a:off x="1713567" y="1145310"/>
            <a:ext cx="20918700" cy="11361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5"/>
          <p:cNvSpPr txBox="1"/>
          <p:nvPr>
            <p:ph idx="12" type="sldNum"/>
          </p:nvPr>
        </p:nvSpPr>
        <p:spPr>
          <a:xfrm>
            <a:off x="22818523" y="12892442"/>
            <a:ext cx="984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00" lIns="182875" spcFirstLastPara="1" rIns="182875" wrap="square" tIns="914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16caa47663_0_164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g216caa47663_0_164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16caa47663_0_16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0" name="Google Shape;50;g216caa47663_0_1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8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type="title"/>
          </p:nvPr>
        </p:nvSpPr>
        <p:spPr>
          <a:xfrm>
            <a:off x="1663917" y="3419477"/>
            <a:ext cx="13936800" cy="57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" type="body"/>
          </p:nvPr>
        </p:nvSpPr>
        <p:spPr>
          <a:xfrm>
            <a:off x="1663917" y="9178927"/>
            <a:ext cx="21033900" cy="30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6" name="Google Shape;56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8"/>
          <p:cNvSpPr txBox="1"/>
          <p:nvPr>
            <p:ph type="title"/>
          </p:nvPr>
        </p:nvSpPr>
        <p:spPr>
          <a:xfrm>
            <a:off x="1679795" y="730251"/>
            <a:ext cx="19052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8"/>
          <p:cNvSpPr txBox="1"/>
          <p:nvPr>
            <p:ph idx="1" type="body"/>
          </p:nvPr>
        </p:nvSpPr>
        <p:spPr>
          <a:xfrm>
            <a:off x="1679796" y="3362326"/>
            <a:ext cx="103170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0" name="Google Shape;60;p38"/>
          <p:cNvSpPr txBox="1"/>
          <p:nvPr>
            <p:ph idx="2" type="body"/>
          </p:nvPr>
        </p:nvSpPr>
        <p:spPr>
          <a:xfrm>
            <a:off x="1679796" y="5010150"/>
            <a:ext cx="103170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8"/>
          <p:cNvSpPr txBox="1"/>
          <p:nvPr>
            <p:ph idx="3" type="body"/>
          </p:nvPr>
        </p:nvSpPr>
        <p:spPr>
          <a:xfrm>
            <a:off x="12346007" y="3362326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62" name="Google Shape;62;p38"/>
          <p:cNvSpPr txBox="1"/>
          <p:nvPr>
            <p:ph idx="4" type="body"/>
          </p:nvPr>
        </p:nvSpPr>
        <p:spPr>
          <a:xfrm>
            <a:off x="12346007" y="5010150"/>
            <a:ext cx="10367700" cy="7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8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5" name="Google Shape;65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6" y="730251"/>
            <a:ext cx="2438400" cy="252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9"/>
          <p:cNvSpPr/>
          <p:nvPr/>
        </p:nvSpPr>
        <p:spPr>
          <a:xfrm>
            <a:off x="861219" y="3595738"/>
            <a:ext cx="25129800" cy="85317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9"/>
          <p:cNvSpPr txBox="1"/>
          <p:nvPr>
            <p:ph type="ctrTitle"/>
          </p:nvPr>
        </p:nvSpPr>
        <p:spPr>
          <a:xfrm>
            <a:off x="1695847" y="4203903"/>
            <a:ext cx="122862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39"/>
          <p:cNvSpPr/>
          <p:nvPr/>
        </p:nvSpPr>
        <p:spPr>
          <a:xfrm>
            <a:off x="16183637" y="9013230"/>
            <a:ext cx="32577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9"/>
          <p:cNvSpPr/>
          <p:nvPr/>
        </p:nvSpPr>
        <p:spPr>
          <a:xfrm>
            <a:off x="21320100" y="4425142"/>
            <a:ext cx="36087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9"/>
          <p:cNvSpPr/>
          <p:nvPr/>
        </p:nvSpPr>
        <p:spPr>
          <a:xfrm>
            <a:off x="17762247" y="5257042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39"/>
          <p:cNvSpPr/>
          <p:nvPr/>
        </p:nvSpPr>
        <p:spPr>
          <a:xfrm>
            <a:off x="16489928" y="351150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2"/>
            <a:ext cx="5226926" cy="541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1676619" y="3651250"/>
            <a:ext cx="21033900" cy="87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1" type="ftr"/>
          </p:nvPr>
        </p:nvSpPr>
        <p:spPr>
          <a:xfrm>
            <a:off x="8078252" y="12712701"/>
            <a:ext cx="82308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type="ctrTitle"/>
          </p:nvPr>
        </p:nvSpPr>
        <p:spPr>
          <a:xfrm>
            <a:off x="1695850" y="4203900"/>
            <a:ext cx="15596700" cy="45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 sz="7200"/>
              <a:t>Dispute Management in instant payment</a:t>
            </a:r>
            <a:endParaRPr sz="60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t/>
            </a:r>
            <a:endParaRPr sz="4800"/>
          </a:p>
        </p:txBody>
      </p:sp>
      <p:sp>
        <p:nvSpPr>
          <p:cNvPr id="104" name="Google Shape;104;p1"/>
          <p:cNvSpPr txBox="1"/>
          <p:nvPr>
            <p:ph idx="1" type="subTitle"/>
          </p:nvPr>
        </p:nvSpPr>
        <p:spPr>
          <a:xfrm>
            <a:off x="11220950" y="9563350"/>
            <a:ext cx="12757800" cy="23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4300"/>
              <a:t>Dispute Management </a:t>
            </a:r>
            <a:r>
              <a:rPr lang="en-US" sz="4300"/>
              <a:t>Workstream</a:t>
            </a:r>
            <a:endParaRPr sz="4300"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</a:pPr>
            <a:r>
              <a:rPr lang="en-US" sz="4300"/>
              <a:t>Promesse D. Ishimwe</a:t>
            </a:r>
            <a:endParaRPr sz="4300"/>
          </a:p>
        </p:txBody>
      </p:sp>
      <p:sp>
        <p:nvSpPr>
          <p:cNvPr id="105" name="Google Shape;105;p1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ba3afb4f6_0_7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12" name="Google Shape;112;g34ba3afb4f6_0_7"/>
          <p:cNvSpPr txBox="1"/>
          <p:nvPr>
            <p:ph idx="1" type="body"/>
          </p:nvPr>
        </p:nvSpPr>
        <p:spPr>
          <a:xfrm>
            <a:off x="1676632" y="5013300"/>
            <a:ext cx="21033900" cy="87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Have you ever had a very important transaction fail</a:t>
            </a:r>
            <a:r>
              <a:rPr lang="en-US" sz="4800">
                <a:highlight>
                  <a:schemeClr val="lt1"/>
                </a:highlight>
              </a:rPr>
              <a:t>? and then spent hours chasing it down?</a:t>
            </a:r>
            <a:endParaRPr sz="4800">
              <a:highlight>
                <a:schemeClr val="lt1"/>
              </a:highlight>
            </a:endParaRPr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In a world of real-time payments, where seconds matter,  what happens when things go wrong?</a:t>
            </a:r>
            <a:endParaRPr/>
          </a:p>
        </p:txBody>
      </p:sp>
      <p:sp>
        <p:nvSpPr>
          <p:cNvPr id="113" name="Google Shape;113;g34ba3afb4f6_0_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1eed18f8f_0_14"/>
          <p:cNvSpPr txBox="1"/>
          <p:nvPr/>
        </p:nvSpPr>
        <p:spPr>
          <a:xfrm>
            <a:off x="1455825" y="5361700"/>
            <a:ext cx="19090200" cy="3879000"/>
          </a:xfrm>
          <a:prstGeom prst="rect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❖"/>
            </a:pPr>
            <a:r>
              <a:rPr lang="en-US" sz="4800">
                <a:solidFill>
                  <a:schemeClr val="dk1"/>
                </a:solidFill>
                <a:highlight>
                  <a:schemeClr val="lt1"/>
                </a:highlight>
              </a:rPr>
              <a:t>Why Dispute management matters?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❖"/>
            </a:pPr>
            <a:r>
              <a:rPr lang="en-US" sz="4800">
                <a:solidFill>
                  <a:schemeClr val="dk1"/>
                </a:solidFill>
                <a:highlight>
                  <a:schemeClr val="lt1"/>
                </a:highlight>
              </a:rPr>
              <a:t>Mojaloop Dispute Management Workstream Journey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5334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Char char="❖"/>
            </a:pPr>
            <a:r>
              <a:rPr lang="en-US" sz="4800">
                <a:solidFill>
                  <a:schemeClr val="dk1"/>
                </a:solidFill>
                <a:highlight>
                  <a:schemeClr val="lt1"/>
                </a:highlight>
              </a:rPr>
              <a:t>Open Discussion</a:t>
            </a:r>
            <a:endParaRPr sz="480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sp>
        <p:nvSpPr>
          <p:cNvPr id="119" name="Google Shape;119;g331eed18f8f_0_14"/>
          <p:cNvSpPr txBox="1"/>
          <p:nvPr>
            <p:ph type="title"/>
          </p:nvPr>
        </p:nvSpPr>
        <p:spPr>
          <a:xfrm>
            <a:off x="1676625" y="122400"/>
            <a:ext cx="18869400" cy="213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000"/>
              <a:t>AGENDA</a:t>
            </a:r>
            <a:endParaRPr sz="6000"/>
          </a:p>
        </p:txBody>
      </p:sp>
      <p:sp>
        <p:nvSpPr>
          <p:cNvPr id="120" name="Google Shape;120;g331eed18f8f_0_1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g331eed18f8f_0_14"/>
          <p:cNvSpPr txBox="1"/>
          <p:nvPr/>
        </p:nvSpPr>
        <p:spPr>
          <a:xfrm>
            <a:off x="2000950" y="12067100"/>
            <a:ext cx="14135400" cy="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a771c5839_0_0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DISPUTE MANAGEMENT?</a:t>
            </a:r>
            <a:endParaRPr/>
          </a:p>
        </p:txBody>
      </p:sp>
      <p:sp>
        <p:nvSpPr>
          <p:cNvPr id="128" name="Google Shape;128;g33a771c5839_0_0"/>
          <p:cNvSpPr txBox="1"/>
          <p:nvPr>
            <p:ph idx="1" type="body"/>
          </p:nvPr>
        </p:nvSpPr>
        <p:spPr>
          <a:xfrm>
            <a:off x="1676632" y="4401675"/>
            <a:ext cx="21033900" cy="87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Real-time systems fail sometimes</a:t>
            </a:r>
            <a:endParaRPr sz="4800">
              <a:highlight>
                <a:schemeClr val="lt1"/>
              </a:highlight>
            </a:endParaRPr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Lack of resolution breaks users’ trust</a:t>
            </a:r>
            <a:endParaRPr sz="4800">
              <a:highlight>
                <a:schemeClr val="lt1"/>
              </a:highlight>
            </a:endParaRPr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Reputation risk of your product or Institution</a:t>
            </a:r>
            <a:endParaRPr sz="4800">
              <a:highlight>
                <a:schemeClr val="lt1"/>
              </a:highlight>
            </a:endParaRPr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>
                <a:highlight>
                  <a:schemeClr val="lt1"/>
                </a:highlight>
              </a:rPr>
              <a:t>Adoption of Payments in new  and low-income markets is at the mercy of how Disputes are handled.</a:t>
            </a:r>
            <a:endParaRPr sz="3800"/>
          </a:p>
        </p:txBody>
      </p:sp>
      <p:sp>
        <p:nvSpPr>
          <p:cNvPr id="129" name="Google Shape;129;g33a771c5839_0_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ba3afb4f6_0_14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DISPUTE MANAGEMENT?</a:t>
            </a:r>
            <a:endParaRPr/>
          </a:p>
        </p:txBody>
      </p:sp>
      <p:sp>
        <p:nvSpPr>
          <p:cNvPr id="136" name="Google Shape;136;g34ba3afb4f6_0_14"/>
          <p:cNvSpPr txBox="1"/>
          <p:nvPr>
            <p:ph idx="1" type="body"/>
          </p:nvPr>
        </p:nvSpPr>
        <p:spPr>
          <a:xfrm>
            <a:off x="1676632" y="4401675"/>
            <a:ext cx="21033900" cy="87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4572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$1.3B+ daily via mobile money (GSMA 2023)</a:t>
            </a:r>
            <a:endParaRPr sz="4800"/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20% of mobile users reported issues</a:t>
            </a:r>
            <a:endParaRPr sz="4800"/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Lack of redress led to that 40% of them lost trust.</a:t>
            </a:r>
            <a:endParaRPr sz="6400">
              <a:highlight>
                <a:schemeClr val="lt1"/>
              </a:highlight>
            </a:endParaRPr>
          </a:p>
        </p:txBody>
      </p:sp>
      <p:sp>
        <p:nvSpPr>
          <p:cNvPr id="137" name="Google Shape;137;g34ba3afb4f6_0_14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ba3afb4f6_1_0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DISPUTE WORKSTREAM WORK</a:t>
            </a:r>
            <a:endParaRPr/>
          </a:p>
        </p:txBody>
      </p:sp>
      <p:sp>
        <p:nvSpPr>
          <p:cNvPr id="144" name="Google Shape;144;g34ba3afb4f6_1_0"/>
          <p:cNvSpPr txBox="1"/>
          <p:nvPr>
            <p:ph idx="1" type="body"/>
          </p:nvPr>
        </p:nvSpPr>
        <p:spPr>
          <a:xfrm>
            <a:off x="1676632" y="4401675"/>
            <a:ext cx="21033900" cy="87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4572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4800"/>
              <a:buChar char="❖"/>
            </a:pPr>
            <a:r>
              <a:rPr b="1" lang="en-US" sz="4800"/>
              <a:t>Done</a:t>
            </a:r>
            <a:r>
              <a:rPr lang="en-US" sz="4800"/>
              <a:t>: Problem and Solution analysis </a:t>
            </a:r>
            <a:endParaRPr sz="4800"/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b="1" lang="en-US" sz="4800"/>
              <a:t>Done</a:t>
            </a:r>
            <a:r>
              <a:rPr lang="en-US" sz="4800"/>
              <a:t>: Version 1 Requirements and Structure.</a:t>
            </a:r>
            <a:endParaRPr sz="4800"/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b="1" lang="en-US" sz="4800"/>
              <a:t>In-Progress</a:t>
            </a:r>
            <a:r>
              <a:rPr lang="en-US" sz="4800"/>
              <a:t>: Reviewing different solutions</a:t>
            </a:r>
            <a:endParaRPr sz="4800"/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b="1" lang="en-US" sz="4800"/>
              <a:t>Next</a:t>
            </a:r>
            <a:r>
              <a:rPr lang="en-US" sz="4800"/>
              <a:t>: Building or Integrating a Dispute Management to achieve V1 requirements and structure</a:t>
            </a:r>
            <a:endParaRPr sz="4800"/>
          </a:p>
        </p:txBody>
      </p:sp>
      <p:sp>
        <p:nvSpPr>
          <p:cNvPr id="145" name="Google Shape;145;g34ba3afb4f6_1_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ba3afb4f6_1_7"/>
          <p:cNvSpPr txBox="1"/>
          <p:nvPr>
            <p:ph type="title"/>
          </p:nvPr>
        </p:nvSpPr>
        <p:spPr>
          <a:xfrm>
            <a:off x="2646982" y="6233326"/>
            <a:ext cx="19093200" cy="26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HIGH - LEVEL PROCESS FLOW</a:t>
            </a:r>
            <a:endParaRPr/>
          </a:p>
        </p:txBody>
      </p:sp>
      <p:sp>
        <p:nvSpPr>
          <p:cNvPr id="152" name="Google Shape;152;g34ba3afb4f6_1_7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ba3afb4f6_1_13"/>
          <p:cNvSpPr txBox="1"/>
          <p:nvPr>
            <p:ph type="title"/>
          </p:nvPr>
        </p:nvSpPr>
        <p:spPr>
          <a:xfrm>
            <a:off x="1676619" y="730251"/>
            <a:ext cx="18869400" cy="26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 DISCUSSION</a:t>
            </a:r>
            <a:endParaRPr/>
          </a:p>
        </p:txBody>
      </p:sp>
      <p:sp>
        <p:nvSpPr>
          <p:cNvPr id="159" name="Google Shape;159;g34ba3afb4f6_1_13"/>
          <p:cNvSpPr txBox="1"/>
          <p:nvPr>
            <p:ph idx="1" type="body"/>
          </p:nvPr>
        </p:nvSpPr>
        <p:spPr>
          <a:xfrm>
            <a:off x="1676632" y="4401675"/>
            <a:ext cx="21033900" cy="870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400" lvl="0" marL="457200" rtl="0" algn="l">
              <a:lnSpc>
                <a:spcPct val="200000"/>
              </a:lnSpc>
              <a:spcBef>
                <a:spcPts val="64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Which feature would you need in a dispute management and why?</a:t>
            </a:r>
            <a:endParaRPr sz="4800"/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Should end-users raise disputes themselves?</a:t>
            </a:r>
            <a:endParaRPr sz="4800"/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How long should a Dispute in instant payment take?</a:t>
            </a:r>
            <a:endParaRPr sz="4800"/>
          </a:p>
          <a:p>
            <a:pPr indent="-5334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4800"/>
              <a:buChar char="❖"/>
            </a:pPr>
            <a:r>
              <a:rPr lang="en-US" sz="4800"/>
              <a:t>What parties should and should not be involved in a dispute management?</a:t>
            </a:r>
            <a:endParaRPr sz="4800"/>
          </a:p>
        </p:txBody>
      </p:sp>
      <p:sp>
        <p:nvSpPr>
          <p:cNvPr id="160" name="Google Shape;160;g34ba3afb4f6_1_13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ba3afb4f6_1_20"/>
          <p:cNvSpPr txBox="1"/>
          <p:nvPr>
            <p:ph type="title"/>
          </p:nvPr>
        </p:nvSpPr>
        <p:spPr>
          <a:xfrm>
            <a:off x="2646982" y="6233326"/>
            <a:ext cx="19093200" cy="2651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 VERY MUCH !!!</a:t>
            </a:r>
            <a:endParaRPr/>
          </a:p>
        </p:txBody>
      </p:sp>
      <p:sp>
        <p:nvSpPr>
          <p:cNvPr id="167" name="Google Shape;167;g34ba3afb4f6_1_20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