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78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9" r:id="rId13"/>
  </p:sldIdLst>
  <p:sldSz cx="24387175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ld7e/hW3QM7rLDJqf2tXVprah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1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Muthiora" userId="de83c58c-3124-43b2-863e-ff6b2f477726" providerId="ADAL" clId="{9EF2396F-1C40-44EE-8185-DD44BA0B013B}"/>
    <pc:docChg chg="custSel modSld">
      <pc:chgData name="John Muthiora" userId="de83c58c-3124-43b2-863e-ff6b2f477726" providerId="ADAL" clId="{9EF2396F-1C40-44EE-8185-DD44BA0B013B}" dt="2025-04-12T00:06:46.638" v="9" actId="478"/>
      <pc:docMkLst>
        <pc:docMk/>
      </pc:docMkLst>
      <pc:sldChg chg="delSp mod">
        <pc:chgData name="John Muthiora" userId="de83c58c-3124-43b2-863e-ff6b2f477726" providerId="ADAL" clId="{9EF2396F-1C40-44EE-8185-DD44BA0B013B}" dt="2025-04-12T00:06:04.215" v="0" actId="478"/>
        <pc:sldMkLst>
          <pc:docMk/>
          <pc:sldMk cId="0" sldId="267"/>
        </pc:sldMkLst>
        <pc:spChg chg="del">
          <ac:chgData name="John Muthiora" userId="de83c58c-3124-43b2-863e-ff6b2f477726" providerId="ADAL" clId="{9EF2396F-1C40-44EE-8185-DD44BA0B013B}" dt="2025-04-12T00:06:04.215" v="0" actId="478"/>
          <ac:spMkLst>
            <pc:docMk/>
            <pc:sldMk cId="0" sldId="267"/>
            <ac:spMk id="137" creationId="{00000000-0000-0000-0000-000000000000}"/>
          </ac:spMkLst>
        </pc:spChg>
      </pc:sldChg>
      <pc:sldChg chg="delSp mod">
        <pc:chgData name="John Muthiora" userId="de83c58c-3124-43b2-863e-ff6b2f477726" providerId="ADAL" clId="{9EF2396F-1C40-44EE-8185-DD44BA0B013B}" dt="2025-04-12T00:06:09.560" v="1" actId="478"/>
        <pc:sldMkLst>
          <pc:docMk/>
          <pc:sldMk cId="0" sldId="268"/>
        </pc:sldMkLst>
        <pc:spChg chg="del">
          <ac:chgData name="John Muthiora" userId="de83c58c-3124-43b2-863e-ff6b2f477726" providerId="ADAL" clId="{9EF2396F-1C40-44EE-8185-DD44BA0B013B}" dt="2025-04-12T00:06:09.560" v="1" actId="478"/>
          <ac:spMkLst>
            <pc:docMk/>
            <pc:sldMk cId="0" sldId="268"/>
            <ac:spMk id="145" creationId="{00000000-0000-0000-0000-000000000000}"/>
          </ac:spMkLst>
        </pc:spChg>
      </pc:sldChg>
      <pc:sldChg chg="delSp mod">
        <pc:chgData name="John Muthiora" userId="de83c58c-3124-43b2-863e-ff6b2f477726" providerId="ADAL" clId="{9EF2396F-1C40-44EE-8185-DD44BA0B013B}" dt="2025-04-12T00:06:14.271" v="2" actId="478"/>
        <pc:sldMkLst>
          <pc:docMk/>
          <pc:sldMk cId="0" sldId="269"/>
        </pc:sldMkLst>
        <pc:spChg chg="del">
          <ac:chgData name="John Muthiora" userId="de83c58c-3124-43b2-863e-ff6b2f477726" providerId="ADAL" clId="{9EF2396F-1C40-44EE-8185-DD44BA0B013B}" dt="2025-04-12T00:06:14.271" v="2" actId="478"/>
          <ac:spMkLst>
            <pc:docMk/>
            <pc:sldMk cId="0" sldId="269"/>
            <ac:spMk id="154" creationId="{00000000-0000-0000-0000-000000000000}"/>
          </ac:spMkLst>
        </pc:spChg>
      </pc:sldChg>
      <pc:sldChg chg="delSp mod">
        <pc:chgData name="John Muthiora" userId="de83c58c-3124-43b2-863e-ff6b2f477726" providerId="ADAL" clId="{9EF2396F-1C40-44EE-8185-DD44BA0B013B}" dt="2025-04-12T00:06:23.099" v="3" actId="478"/>
        <pc:sldMkLst>
          <pc:docMk/>
          <pc:sldMk cId="0" sldId="270"/>
        </pc:sldMkLst>
        <pc:spChg chg="del">
          <ac:chgData name="John Muthiora" userId="de83c58c-3124-43b2-863e-ff6b2f477726" providerId="ADAL" clId="{9EF2396F-1C40-44EE-8185-DD44BA0B013B}" dt="2025-04-12T00:06:23.099" v="3" actId="478"/>
          <ac:spMkLst>
            <pc:docMk/>
            <pc:sldMk cId="0" sldId="270"/>
            <ac:spMk id="176" creationId="{00000000-0000-0000-0000-000000000000}"/>
          </ac:spMkLst>
        </pc:spChg>
      </pc:sldChg>
      <pc:sldChg chg="delSp mod">
        <pc:chgData name="John Muthiora" userId="de83c58c-3124-43b2-863e-ff6b2f477726" providerId="ADAL" clId="{9EF2396F-1C40-44EE-8185-DD44BA0B013B}" dt="2025-04-12T00:06:27.566" v="4" actId="478"/>
        <pc:sldMkLst>
          <pc:docMk/>
          <pc:sldMk cId="0" sldId="271"/>
        </pc:sldMkLst>
        <pc:spChg chg="del">
          <ac:chgData name="John Muthiora" userId="de83c58c-3124-43b2-863e-ff6b2f477726" providerId="ADAL" clId="{9EF2396F-1C40-44EE-8185-DD44BA0B013B}" dt="2025-04-12T00:06:27.566" v="4" actId="478"/>
          <ac:spMkLst>
            <pc:docMk/>
            <pc:sldMk cId="0" sldId="271"/>
            <ac:spMk id="187" creationId="{00000000-0000-0000-0000-000000000000}"/>
          </ac:spMkLst>
        </pc:spChg>
      </pc:sldChg>
      <pc:sldChg chg="delSp mod">
        <pc:chgData name="John Muthiora" userId="de83c58c-3124-43b2-863e-ff6b2f477726" providerId="ADAL" clId="{9EF2396F-1C40-44EE-8185-DD44BA0B013B}" dt="2025-04-12T00:06:31.472" v="5" actId="478"/>
        <pc:sldMkLst>
          <pc:docMk/>
          <pc:sldMk cId="0" sldId="272"/>
        </pc:sldMkLst>
        <pc:spChg chg="del">
          <ac:chgData name="John Muthiora" userId="de83c58c-3124-43b2-863e-ff6b2f477726" providerId="ADAL" clId="{9EF2396F-1C40-44EE-8185-DD44BA0B013B}" dt="2025-04-12T00:06:31.472" v="5" actId="478"/>
          <ac:spMkLst>
            <pc:docMk/>
            <pc:sldMk cId="0" sldId="272"/>
            <ac:spMk id="195" creationId="{00000000-0000-0000-0000-000000000000}"/>
          </ac:spMkLst>
        </pc:spChg>
      </pc:sldChg>
      <pc:sldChg chg="delSp mod">
        <pc:chgData name="John Muthiora" userId="de83c58c-3124-43b2-863e-ff6b2f477726" providerId="ADAL" clId="{9EF2396F-1C40-44EE-8185-DD44BA0B013B}" dt="2025-04-12T00:06:34.957" v="6" actId="478"/>
        <pc:sldMkLst>
          <pc:docMk/>
          <pc:sldMk cId="0" sldId="273"/>
        </pc:sldMkLst>
        <pc:spChg chg="del">
          <ac:chgData name="John Muthiora" userId="de83c58c-3124-43b2-863e-ff6b2f477726" providerId="ADAL" clId="{9EF2396F-1C40-44EE-8185-DD44BA0B013B}" dt="2025-04-12T00:06:34.957" v="6" actId="478"/>
          <ac:spMkLst>
            <pc:docMk/>
            <pc:sldMk cId="0" sldId="273"/>
            <ac:spMk id="203" creationId="{00000000-0000-0000-0000-000000000000}"/>
          </ac:spMkLst>
        </pc:spChg>
      </pc:sldChg>
      <pc:sldChg chg="delSp mod">
        <pc:chgData name="John Muthiora" userId="de83c58c-3124-43b2-863e-ff6b2f477726" providerId="ADAL" clId="{9EF2396F-1C40-44EE-8185-DD44BA0B013B}" dt="2025-04-12T00:06:38.135" v="7" actId="478"/>
        <pc:sldMkLst>
          <pc:docMk/>
          <pc:sldMk cId="0" sldId="274"/>
        </pc:sldMkLst>
        <pc:spChg chg="del">
          <ac:chgData name="John Muthiora" userId="de83c58c-3124-43b2-863e-ff6b2f477726" providerId="ADAL" clId="{9EF2396F-1C40-44EE-8185-DD44BA0B013B}" dt="2025-04-12T00:06:38.135" v="7" actId="478"/>
          <ac:spMkLst>
            <pc:docMk/>
            <pc:sldMk cId="0" sldId="274"/>
            <ac:spMk id="212" creationId="{00000000-0000-0000-0000-000000000000}"/>
          </ac:spMkLst>
        </pc:spChg>
      </pc:sldChg>
      <pc:sldChg chg="delSp mod">
        <pc:chgData name="John Muthiora" userId="de83c58c-3124-43b2-863e-ff6b2f477726" providerId="ADAL" clId="{9EF2396F-1C40-44EE-8185-DD44BA0B013B}" dt="2025-04-12T00:06:43.524" v="8" actId="478"/>
        <pc:sldMkLst>
          <pc:docMk/>
          <pc:sldMk cId="0" sldId="275"/>
        </pc:sldMkLst>
        <pc:spChg chg="del">
          <ac:chgData name="John Muthiora" userId="de83c58c-3124-43b2-863e-ff6b2f477726" providerId="ADAL" clId="{9EF2396F-1C40-44EE-8185-DD44BA0B013B}" dt="2025-04-12T00:06:43.524" v="8" actId="478"/>
          <ac:spMkLst>
            <pc:docMk/>
            <pc:sldMk cId="0" sldId="275"/>
            <ac:spMk id="220" creationId="{00000000-0000-0000-0000-000000000000}"/>
          </ac:spMkLst>
        </pc:spChg>
      </pc:sldChg>
      <pc:sldChg chg="delSp mod">
        <pc:chgData name="John Muthiora" userId="de83c58c-3124-43b2-863e-ff6b2f477726" providerId="ADAL" clId="{9EF2396F-1C40-44EE-8185-DD44BA0B013B}" dt="2025-04-12T00:06:46.638" v="9" actId="478"/>
        <pc:sldMkLst>
          <pc:docMk/>
          <pc:sldMk cId="0" sldId="276"/>
        </pc:sldMkLst>
        <pc:spChg chg="del">
          <ac:chgData name="John Muthiora" userId="de83c58c-3124-43b2-863e-ff6b2f477726" providerId="ADAL" clId="{9EF2396F-1C40-44EE-8185-DD44BA0B013B}" dt="2025-04-12T00:06:46.638" v="9" actId="478"/>
          <ac:spMkLst>
            <pc:docMk/>
            <pc:sldMk cId="0" sldId="276"/>
            <ac:spMk id="2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>
          <a:extLst>
            <a:ext uri="{FF2B5EF4-FFF2-40B4-BE49-F238E27FC236}">
              <a16:creationId xmlns:a16="http://schemas.microsoft.com/office/drawing/2014/main" id="{DAC98097-B075-8EA0-DE00-50700E7FF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>
            <a:extLst>
              <a:ext uri="{FF2B5EF4-FFF2-40B4-BE49-F238E27FC236}">
                <a16:creationId xmlns:a16="http://schemas.microsoft.com/office/drawing/2014/main" id="{CCE3AC25-17AE-6A57-8311-D9CAD7140C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:notes">
            <a:extLst>
              <a:ext uri="{FF2B5EF4-FFF2-40B4-BE49-F238E27FC236}">
                <a16:creationId xmlns:a16="http://schemas.microsoft.com/office/drawing/2014/main" id="{89EA7ACC-D98F-501A-9586-88796005AF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842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7a3984b1e_3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7a3984b1e_3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7a3984b1e_3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7a3984b1e_3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>
          <a:extLst>
            <a:ext uri="{FF2B5EF4-FFF2-40B4-BE49-F238E27FC236}">
              <a16:creationId xmlns:a16="http://schemas.microsoft.com/office/drawing/2014/main" id="{F78D95B1-8559-55C8-424A-C02B28E1B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>
            <a:extLst>
              <a:ext uri="{FF2B5EF4-FFF2-40B4-BE49-F238E27FC236}">
                <a16:creationId xmlns:a16="http://schemas.microsoft.com/office/drawing/2014/main" id="{CB28F9D2-9D21-3617-3BCD-63FA1EB389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:notes">
            <a:extLst>
              <a:ext uri="{FF2B5EF4-FFF2-40B4-BE49-F238E27FC236}">
                <a16:creationId xmlns:a16="http://schemas.microsoft.com/office/drawing/2014/main" id="{3E99D478-EE2A-9799-7628-94552A853E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177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7a3984b1e_3_2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47a3984b1e_3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7a3984b1e_3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7a3984b1e_3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7a3984b1e_3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7a3984b1e_3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7a3984b1e_3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7a3984b1e_3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7a3984b1e_3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7a3984b1e_3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7a3984b1e_3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7a3984b1e_3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7a3984b1e_3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7a3984b1e_3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7a3984b1e_3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47a3984b1e_3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bg>
      <p:bgPr>
        <a:solidFill>
          <a:schemeClr val="dk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253041" y="655339"/>
            <a:ext cx="32272689" cy="161363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695846" y="2389384"/>
            <a:ext cx="12286059" cy="566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695846" y="8435371"/>
            <a:ext cx="12286059" cy="231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  <a:defRPr sz="4800">
                <a:solidFill>
                  <a:srgbClr val="6FE2F0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2"/>
          <p:cNvSpPr/>
          <p:nvPr/>
        </p:nvSpPr>
        <p:spPr>
          <a:xfrm>
            <a:off x="17603756" y="1202239"/>
            <a:ext cx="5122167" cy="5122167"/>
          </a:xfrm>
          <a:prstGeom prst="ellipse">
            <a:avLst/>
          </a:prstGeom>
          <a:noFill/>
          <a:ln w="1016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2"/>
          <p:cNvSpPr/>
          <p:nvPr/>
        </p:nvSpPr>
        <p:spPr>
          <a:xfrm>
            <a:off x="20014718" y="8787051"/>
            <a:ext cx="2711205" cy="2711205"/>
          </a:xfrm>
          <a:prstGeom prst="ellipse">
            <a:avLst/>
          </a:prstGeom>
          <a:noFill/>
          <a:ln w="1016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2"/>
          <p:cNvSpPr/>
          <p:nvPr/>
        </p:nvSpPr>
        <p:spPr>
          <a:xfrm>
            <a:off x="15123517" y="3117984"/>
            <a:ext cx="7132072" cy="7132072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Title and Content 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5"/>
          <p:cNvSpPr>
            <a:spLocks noGrp="1"/>
          </p:cNvSpPr>
          <p:nvPr>
            <p:ph type="pic" idx="2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0" sx="102000" sy="102000" algn="ctr" rotWithShape="0">
              <a:schemeClr val="accent2">
                <a:alpha val="9803"/>
              </a:schemeClr>
            </a:outerShdw>
          </a:effectLst>
        </p:spPr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2">
  <p:cSld name="1_Title and Content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6"/>
          <p:cNvSpPr>
            <a:spLocks noGrp="1"/>
          </p:cNvSpPr>
          <p:nvPr>
            <p:ph type="pic" idx="2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w="1016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0" sx="102000" sy="102000" algn="ctr" rotWithShape="0">
              <a:schemeClr val="accent2">
                <a:alpha val="9803"/>
              </a:schemeClr>
            </a:outerShdw>
          </a:effectLst>
        </p:spPr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 2">
  <p:cSld name="2_Title and Content 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7"/>
          <p:cNvSpPr>
            <a:spLocks noGrp="1"/>
          </p:cNvSpPr>
          <p:nvPr>
            <p:ph type="pic" idx="2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w="1016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0" sx="102000" sy="102000" algn="ctr" rotWithShape="0">
              <a:schemeClr val="accent2">
                <a:alpha val="9803"/>
              </a:schemeClr>
            </a:outerShdw>
          </a:effectLst>
        </p:spPr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 2">
  <p:cSld name="4_Title and Content 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8"/>
          <p:cNvSpPr>
            <a:spLocks noGrp="1"/>
          </p:cNvSpPr>
          <p:nvPr>
            <p:ph type="pic" idx="2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w="1016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0" sx="102000" sy="102000" algn="ctr" rotWithShape="0">
              <a:schemeClr val="accent2">
                <a:alpha val="9803"/>
              </a:schemeClr>
            </a:outerShdw>
          </a:effectLst>
        </p:spPr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Title and Content 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600200" y="3381377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blank">
  <p:cSld name="BLANK">
    <p:bg>
      <p:bgPr>
        <a:solidFill>
          <a:schemeClr val="dk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 1">
  <p:cSld name="3_Title and Content 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/>
          <p:nvPr/>
        </p:nvSpPr>
        <p:spPr>
          <a:xfrm>
            <a:off x="-1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1" name="Google Shape;3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4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4708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0" name="Google Shape;4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 1">
  <p:cSld name="4_Title and Content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5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9" name="Google Shape;4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 2">
  <p:cSld name="3_Title and Content 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6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w="1016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0" sx="102000" sy="102000" algn="ctr" rotWithShape="0">
              <a:schemeClr val="accent2">
                <a:alpha val="9803"/>
              </a:schemeClr>
            </a:outerShdw>
          </a:effectLst>
        </p:spPr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9" name="Google Shape;5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800"/>
              <a:buFont typeface="Arial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600200" y="3381377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 2">
  <p:cSld name="1_Section Header 2">
    <p:bg>
      <p:bgPr>
        <a:solidFill>
          <a:schemeClr val="dk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  <a:defRPr sz="4800">
                <a:solidFill>
                  <a:srgbClr val="6FE2F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521521" y="3078499"/>
            <a:ext cx="32272689" cy="1613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3799" y="735098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 1">
  <p:cSld name="2_Title and Content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3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2" name="Google Shape;11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1">
  <p:cSld name="1_Title and Content 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4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4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sz="8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>
          <a:extLst>
            <a:ext uri="{FF2B5EF4-FFF2-40B4-BE49-F238E27FC236}">
              <a16:creationId xmlns:a16="http://schemas.microsoft.com/office/drawing/2014/main" id="{CA2110BD-52BD-1B02-31F9-FFE550602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">
            <a:extLst>
              <a:ext uri="{FF2B5EF4-FFF2-40B4-BE49-F238E27FC236}">
                <a16:creationId xmlns:a16="http://schemas.microsoft.com/office/drawing/2014/main" id="{FE6A570D-A6B6-8D28-817D-CBBC699A600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95846" y="2389384"/>
            <a:ext cx="12286059" cy="566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" sz="12000" dirty="0"/>
              <a:t>Instant and Inclusive Payment System for Cabo Verde (Pilot)</a:t>
            </a:r>
            <a:endParaRPr dirty="0"/>
          </a:p>
        </p:txBody>
      </p:sp>
      <p:sp>
        <p:nvSpPr>
          <p:cNvPr id="187" name="Google Shape;187;p1">
            <a:extLst>
              <a:ext uri="{FF2B5EF4-FFF2-40B4-BE49-F238E27FC236}">
                <a16:creationId xmlns:a16="http://schemas.microsoft.com/office/drawing/2014/main" id="{6EF530BC-4695-78BC-29C4-C2CDC4274AC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95846" y="8435371"/>
            <a:ext cx="12286059" cy="231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April 14, 2025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</a:pPr>
            <a:endParaRPr dirty="0"/>
          </a:p>
        </p:txBody>
      </p:sp>
      <p:sp>
        <p:nvSpPr>
          <p:cNvPr id="188" name="Google Shape;188;p1">
            <a:extLst>
              <a:ext uri="{FF2B5EF4-FFF2-40B4-BE49-F238E27FC236}">
                <a16:creationId xmlns:a16="http://schemas.microsoft.com/office/drawing/2014/main" id="{A7C6BF3B-9885-74B6-ED58-F627F51B17C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7683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18" name="Google Shape;218;p35"/>
          <p:cNvSpPr txBox="1"/>
          <p:nvPr/>
        </p:nvSpPr>
        <p:spPr>
          <a:xfrm>
            <a:off x="2417900" y="1598125"/>
            <a:ext cx="181761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0" lvl="0" indent="0" algn="l" rtl="0">
              <a:spcBef>
                <a:spcPts val="2700"/>
              </a:spcBef>
              <a:spcAft>
                <a:spcPts val="2700"/>
              </a:spcAft>
              <a:buNone/>
            </a:pPr>
            <a:r>
              <a:rPr lang="en" sz="7500" dirty="0">
                <a:solidFill>
                  <a:schemeClr val="bg2"/>
                </a:solidFill>
              </a:rPr>
              <a:t>Key Success Factors &amp; Lessons Learned </a:t>
            </a:r>
            <a:endParaRPr sz="7500" dirty="0">
              <a:solidFill>
                <a:schemeClr val="bg2"/>
              </a:solidFill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2611973" y="4063656"/>
            <a:ext cx="19328100" cy="81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1219200" lvl="0" indent="-844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" sz="3700" b="1" dirty="0">
                <a:solidFill>
                  <a:schemeClr val="bg2"/>
                </a:solidFill>
              </a:rPr>
              <a:t>Leadership of BCV</a:t>
            </a:r>
            <a:r>
              <a:rPr lang="en" sz="3700" dirty="0">
                <a:solidFill>
                  <a:schemeClr val="bg2"/>
                </a:solidFill>
              </a:rPr>
              <a:t> was a key role on the pilot project, as it takes clear ownership of the project and defined the main goals to be achieved with the project.</a:t>
            </a:r>
            <a:endParaRPr sz="3700" dirty="0">
              <a:solidFill>
                <a:schemeClr val="bg2"/>
              </a:solidFill>
            </a:endParaRPr>
          </a:p>
          <a:p>
            <a:pPr marL="1219200" lvl="0" indent="-84455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" sz="3700" b="1" dirty="0">
                <a:solidFill>
                  <a:schemeClr val="bg2"/>
                </a:solidFill>
              </a:rPr>
              <a:t>Engaging stakeholders from the beginning</a:t>
            </a:r>
            <a:r>
              <a:rPr lang="en" sz="3700" dirty="0">
                <a:solidFill>
                  <a:schemeClr val="bg2"/>
                </a:solidFill>
              </a:rPr>
              <a:t> ensures better alignment and understanding of project objectives.</a:t>
            </a:r>
            <a:endParaRPr sz="3700" dirty="0">
              <a:solidFill>
                <a:schemeClr val="bg2"/>
              </a:solidFill>
            </a:endParaRPr>
          </a:p>
          <a:p>
            <a:pPr marL="1219200" lvl="0" indent="-84455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" sz="3700" b="1" dirty="0">
                <a:solidFill>
                  <a:schemeClr val="bg2"/>
                </a:solidFill>
              </a:rPr>
              <a:t>The technical assistance mission</a:t>
            </a:r>
            <a:r>
              <a:rPr lang="en" sz="3700" dirty="0">
                <a:solidFill>
                  <a:schemeClr val="bg2"/>
                </a:solidFill>
              </a:rPr>
              <a:t>, held in-person in Cabo Verde, played a crucial role in achieving significant milestones, such as accelerating the integration process.</a:t>
            </a:r>
            <a:endParaRPr sz="3700" dirty="0">
              <a:solidFill>
                <a:schemeClr val="bg2"/>
              </a:solidFill>
            </a:endParaRPr>
          </a:p>
          <a:p>
            <a:pPr marL="1219200" lvl="0" indent="-84455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" sz="3700" b="1" dirty="0">
                <a:solidFill>
                  <a:schemeClr val="bg2"/>
                </a:solidFill>
              </a:rPr>
              <a:t>Documenting the pilot process and lessons learned</a:t>
            </a:r>
            <a:r>
              <a:rPr lang="en" sz="3700" dirty="0">
                <a:solidFill>
                  <a:schemeClr val="bg2"/>
                </a:solidFill>
              </a:rPr>
              <a:t> ensures stakeholders can effectively use the experience to guide future phases, avoiding repeated issues.</a:t>
            </a:r>
            <a:endParaRPr sz="3700" dirty="0">
              <a:solidFill>
                <a:schemeClr val="bg2"/>
              </a:solidFill>
            </a:endParaRPr>
          </a:p>
          <a:p>
            <a:pPr marL="1219200" lvl="0" indent="-84455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" sz="3700" b="1" dirty="0">
                <a:solidFill>
                  <a:schemeClr val="bg2"/>
                </a:solidFill>
              </a:rPr>
              <a:t>Allocating more time for technical discussions and conclusion of some documents</a:t>
            </a:r>
            <a:r>
              <a:rPr lang="en" sz="3700" dirty="0">
                <a:solidFill>
                  <a:schemeClr val="bg2"/>
                </a:solidFill>
              </a:rPr>
              <a:t> and subjects ensures readiness for upcoming phases.</a:t>
            </a:r>
            <a:endParaRPr sz="37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3700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99CDDCC-2BF9-E831-3F72-98CBA4E78A67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26" name="Google Shape;226;p36"/>
          <p:cNvSpPr txBox="1"/>
          <p:nvPr/>
        </p:nvSpPr>
        <p:spPr>
          <a:xfrm>
            <a:off x="2417902" y="1509933"/>
            <a:ext cx="175239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0" lvl="0" indent="0" algn="l" rtl="0">
              <a:spcBef>
                <a:spcPts val="2700"/>
              </a:spcBef>
              <a:spcAft>
                <a:spcPts val="2700"/>
              </a:spcAft>
              <a:buNone/>
            </a:pPr>
            <a:r>
              <a:rPr lang="en" sz="7500" dirty="0">
                <a:solidFill>
                  <a:schemeClr val="bg2"/>
                </a:solidFill>
              </a:rPr>
              <a:t>Next Steps</a:t>
            </a:r>
            <a:endParaRPr sz="7500" dirty="0">
              <a:solidFill>
                <a:schemeClr val="bg2"/>
              </a:solidFill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2408768" y="4266867"/>
            <a:ext cx="10918200" cy="586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1219200" lvl="0" indent="-844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en" sz="3700" dirty="0">
                <a:solidFill>
                  <a:schemeClr val="bg2"/>
                </a:solidFill>
              </a:rPr>
              <a:t>Discussions with local teams for the commercialization phase</a:t>
            </a:r>
            <a:endParaRPr sz="3700" dirty="0">
              <a:solidFill>
                <a:schemeClr val="bg2"/>
              </a:solidFill>
            </a:endParaRPr>
          </a:p>
          <a:p>
            <a:pPr marL="1219200" lvl="0" indent="-844550" algn="l" rtl="0"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en" sz="3700" dirty="0">
                <a:solidFill>
                  <a:schemeClr val="bg2"/>
                </a:solidFill>
              </a:rPr>
              <a:t>Preparation for the regulatory approval to proceed</a:t>
            </a:r>
            <a:endParaRPr sz="3700" dirty="0">
              <a:solidFill>
                <a:schemeClr val="bg2"/>
              </a:solidFill>
            </a:endParaRPr>
          </a:p>
          <a:p>
            <a:pPr marL="1219200" lvl="0" indent="-844550" algn="l" rtl="0"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en" sz="3700" dirty="0">
                <a:solidFill>
                  <a:schemeClr val="bg2"/>
                </a:solidFill>
              </a:rPr>
              <a:t>Refinement of policies and operational guidelines</a:t>
            </a:r>
            <a:endParaRPr sz="3700" dirty="0">
              <a:solidFill>
                <a:schemeClr val="bg2"/>
              </a:solidFill>
            </a:endParaRPr>
          </a:p>
          <a:p>
            <a:pPr marL="1219200" lvl="0" indent="-844550" algn="l" rtl="0">
              <a:spcBef>
                <a:spcPts val="2700"/>
              </a:spcBef>
              <a:spcAft>
                <a:spcPts val="2700"/>
              </a:spcAft>
              <a:buClr>
                <a:schemeClr val="dk1"/>
              </a:buClr>
              <a:buSzPts val="3700"/>
              <a:buChar char="●"/>
            </a:pPr>
            <a:r>
              <a:rPr lang="en" sz="3700" dirty="0">
                <a:solidFill>
                  <a:schemeClr val="bg2"/>
                </a:solidFill>
              </a:rPr>
              <a:t>Technical and infrastructure scaling</a:t>
            </a:r>
            <a:endParaRPr sz="3700" dirty="0">
              <a:solidFill>
                <a:schemeClr val="bg2"/>
              </a:solidFill>
            </a:endParaRPr>
          </a:p>
        </p:txBody>
      </p:sp>
      <p:pic>
        <p:nvPicPr>
          <p:cNvPr id="228" name="Google Shape;228;p36" title="next step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9023" y="5290810"/>
            <a:ext cx="5411534" cy="4799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>
          <a:extLst>
            <a:ext uri="{FF2B5EF4-FFF2-40B4-BE49-F238E27FC236}">
              <a16:creationId xmlns:a16="http://schemas.microsoft.com/office/drawing/2014/main" id="{76FB7D3A-8A89-7029-8409-C445D898A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">
            <a:extLst>
              <a:ext uri="{FF2B5EF4-FFF2-40B4-BE49-F238E27FC236}">
                <a16:creationId xmlns:a16="http://schemas.microsoft.com/office/drawing/2014/main" id="{08B0E00F-317D-CDEF-3DB9-5270BA4E8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800"/>
              <a:buFont typeface="Arial"/>
              <a:buNone/>
            </a:pPr>
            <a:r>
              <a:rPr lang="en-US" dirty="0"/>
              <a:t>Thank you</a:t>
            </a:r>
          </a:p>
        </p:txBody>
      </p:sp>
      <p:sp>
        <p:nvSpPr>
          <p:cNvPr id="252" name="Google Shape;252;p10">
            <a:extLst>
              <a:ext uri="{FF2B5EF4-FFF2-40B4-BE49-F238E27FC236}">
                <a16:creationId xmlns:a16="http://schemas.microsoft.com/office/drawing/2014/main" id="{630B29B2-C900-331F-30C2-70DECFBAE3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93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Payment Ecosystem in Cabo Verde </a:t>
            </a:r>
            <a:endParaRPr sz="8000" dirty="0"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title" idx="4294967295"/>
          </p:nvPr>
        </p:nvSpPr>
        <p:spPr>
          <a:xfrm>
            <a:off x="11291439" y="3724275"/>
            <a:ext cx="11787187" cy="9147175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70" dirty="0"/>
              <a:t>Area: 4,030 sq. km (Coastline: 965 km)</a:t>
            </a:r>
            <a:endParaRPr sz="37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3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70" dirty="0"/>
              <a:t>Population: 522,331 (2023)</a:t>
            </a:r>
            <a:endParaRPr sz="37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35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70" dirty="0"/>
              <a:t>Payment Ecosystem: </a:t>
            </a:r>
            <a:endParaRPr sz="3770" dirty="0"/>
          </a:p>
          <a:p>
            <a:pPr marL="1219200" lvl="0" indent="-620395" algn="l" rtl="0">
              <a:spcBef>
                <a:spcPts val="0"/>
              </a:spcBef>
              <a:spcAft>
                <a:spcPts val="0"/>
              </a:spcAft>
              <a:buSzPts val="3770"/>
              <a:buChar char="●"/>
            </a:pPr>
            <a:r>
              <a:rPr lang="en" sz="3770" dirty="0"/>
              <a:t>7 banks and 15 licensed MFIs</a:t>
            </a:r>
            <a:endParaRPr sz="3770" dirty="0"/>
          </a:p>
          <a:p>
            <a:pPr marL="1219200" lvl="0" indent="-620395" algn="l" rtl="0">
              <a:spcBef>
                <a:spcPts val="0"/>
              </a:spcBef>
              <a:spcAft>
                <a:spcPts val="0"/>
              </a:spcAft>
              <a:buSzPts val="3770"/>
              <a:buChar char="●"/>
            </a:pPr>
            <a:r>
              <a:rPr lang="en" sz="3770" dirty="0"/>
              <a:t>~400,000 bank account holders</a:t>
            </a:r>
            <a:endParaRPr sz="3770" dirty="0"/>
          </a:p>
          <a:p>
            <a:pPr marL="1219200" lvl="0" indent="-620395" algn="l" rtl="0">
              <a:spcBef>
                <a:spcPts val="0"/>
              </a:spcBef>
              <a:spcAft>
                <a:spcPts val="0"/>
              </a:spcAft>
              <a:buSzPts val="3770"/>
              <a:buChar char="●"/>
            </a:pPr>
            <a:r>
              <a:rPr lang="en" sz="3770" dirty="0"/>
              <a:t>~350,000 banks cards in circulation</a:t>
            </a:r>
            <a:endParaRPr sz="3770" dirty="0"/>
          </a:p>
          <a:p>
            <a:pPr marL="1219200" lvl="0" indent="-620395" algn="l" rtl="0">
              <a:spcBef>
                <a:spcPts val="0"/>
              </a:spcBef>
              <a:spcAft>
                <a:spcPts val="0"/>
              </a:spcAft>
              <a:buSzPts val="3770"/>
              <a:buChar char="●"/>
            </a:pPr>
            <a:r>
              <a:rPr lang="en" sz="3770" dirty="0"/>
              <a:t>~700,000 bank accounts</a:t>
            </a:r>
            <a:endParaRPr sz="3770" dirty="0"/>
          </a:p>
          <a:p>
            <a:pPr marL="1219200" lvl="0" indent="-620395" algn="l" rtl="0">
              <a:spcBef>
                <a:spcPts val="0"/>
              </a:spcBef>
              <a:spcAft>
                <a:spcPts val="0"/>
              </a:spcAft>
              <a:buSzPts val="3770"/>
              <a:buChar char="●"/>
            </a:pPr>
            <a:r>
              <a:rPr lang="en" sz="3770" dirty="0"/>
              <a:t>218 ATMs and 11,948 POS terminals</a:t>
            </a:r>
            <a:endParaRPr sz="3770" dirty="0"/>
          </a:p>
          <a:p>
            <a:pPr marL="1219200" lvl="0" indent="-620395" algn="l" rtl="0">
              <a:spcBef>
                <a:spcPts val="0"/>
              </a:spcBef>
              <a:spcAft>
                <a:spcPts val="0"/>
              </a:spcAft>
              <a:buSzPts val="3770"/>
              <a:buChar char="●"/>
            </a:pPr>
            <a:r>
              <a:rPr lang="en" sz="3770" dirty="0"/>
              <a:t>53 million transactions processed in 2023 for a cumulative amount of 187 Billion escudos  </a:t>
            </a:r>
            <a:endParaRPr sz="3770" dirty="0"/>
          </a:p>
          <a:p>
            <a:pPr marL="12192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70" dirty="0"/>
              <a:t>(1.848 billion USD)</a:t>
            </a:r>
            <a:endParaRPr sz="377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15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70" dirty="0"/>
              <a:t>Strong digital banking and card transaction penetration compared to other African countries.</a:t>
            </a:r>
            <a:endParaRPr sz="377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35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70" dirty="0"/>
              <a:t>SISP is the switch operator owned 40% by BCV and 60% by the commercial banks.</a:t>
            </a:r>
            <a:endParaRPr sz="3770" dirty="0"/>
          </a:p>
        </p:txBody>
      </p:sp>
      <p:pic>
        <p:nvPicPr>
          <p:cNvPr id="136" name="Google Shape;136;p27" title="CAbo Verde_Ma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700" y="3724400"/>
            <a:ext cx="9147301" cy="91473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Pilot Objectives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2002984" y="3123000"/>
            <a:ext cx="19013700" cy="894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1219200" lvl="0" indent="-844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en" sz="3700" dirty="0">
                <a:solidFill>
                  <a:schemeClr val="bg2"/>
                </a:solidFill>
              </a:rPr>
              <a:t>Demonstrate Person-to-Person payments between selected Financial Service Providers (FSPs)</a:t>
            </a:r>
            <a:endParaRPr sz="3700" dirty="0">
              <a:solidFill>
                <a:schemeClr val="bg2"/>
              </a:solidFill>
            </a:endParaRPr>
          </a:p>
          <a:p>
            <a:pPr marL="1219200" lvl="0" indent="-844550" algn="just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en" sz="3700" dirty="0">
                <a:solidFill>
                  <a:schemeClr val="bg2"/>
                </a:solidFill>
              </a:rPr>
              <a:t>Demonstrate how Mojaloop can serve an inclusive national payment system by involving all Financial Service Providers</a:t>
            </a:r>
            <a:endParaRPr sz="3700" dirty="0">
              <a:solidFill>
                <a:schemeClr val="bg2"/>
              </a:solidFill>
            </a:endParaRPr>
          </a:p>
          <a:p>
            <a:pPr marL="1219200" lvl="0" indent="-844550" algn="just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en" sz="3700" dirty="0">
                <a:solidFill>
                  <a:schemeClr val="bg2"/>
                </a:solidFill>
              </a:rPr>
              <a:t>Provide local integrators with hands-on experience with Mojaloop</a:t>
            </a:r>
            <a:endParaRPr sz="3700" dirty="0">
              <a:solidFill>
                <a:schemeClr val="bg2"/>
              </a:solidFill>
            </a:endParaRPr>
          </a:p>
          <a:p>
            <a:pPr marL="1219200" lvl="0" indent="-844550" algn="just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en" sz="3700" dirty="0">
                <a:solidFill>
                  <a:schemeClr val="bg2"/>
                </a:solidFill>
              </a:rPr>
              <a:t>Gather adequate knowledge to build a project plan and cost model for a national payments system that includes all Financial Service Providers</a:t>
            </a:r>
            <a:endParaRPr sz="3700" dirty="0">
              <a:solidFill>
                <a:schemeClr val="bg2"/>
              </a:solidFill>
            </a:endParaRPr>
          </a:p>
          <a:p>
            <a:pPr marL="1219200" lvl="0" indent="-844550" algn="just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en" sz="3700" dirty="0">
                <a:solidFill>
                  <a:schemeClr val="bg2"/>
                </a:solidFill>
              </a:rPr>
              <a:t>Successful demonstration of end-to-end P2P by using/ connecting  test environments of Financial Service Providers</a:t>
            </a:r>
            <a:endParaRPr sz="3700" dirty="0">
              <a:solidFill>
                <a:schemeClr val="bg2"/>
              </a:solidFill>
            </a:endParaRPr>
          </a:p>
          <a:p>
            <a:pPr marL="1219200" lvl="0" indent="-844550" algn="just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3700"/>
              <a:buChar char="●"/>
            </a:pPr>
            <a:r>
              <a:rPr lang="en" sz="3700" dirty="0">
                <a:solidFill>
                  <a:schemeClr val="bg2"/>
                </a:solidFill>
              </a:rPr>
              <a:t>Facilitate settlement through a simulated process, where reports are manually generated and provided to the Bank of Cabo Verde for executing the settlement transfer</a:t>
            </a:r>
            <a:endParaRPr sz="45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51" name="Google Shape;151;p29"/>
          <p:cNvSpPr txBox="1"/>
          <p:nvPr/>
        </p:nvSpPr>
        <p:spPr>
          <a:xfrm>
            <a:off x="2417902" y="1339297"/>
            <a:ext cx="175239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0" lvl="0" indent="0" algn="l" rtl="0">
              <a:spcBef>
                <a:spcPts val="2700"/>
              </a:spcBef>
              <a:spcAft>
                <a:spcPts val="2700"/>
              </a:spcAft>
              <a:buNone/>
            </a:pPr>
            <a:r>
              <a:rPr lang="en" sz="7500">
                <a:solidFill>
                  <a:schemeClr val="dk1"/>
                </a:solidFill>
              </a:rPr>
              <a:t>Key Activities &amp; Timeline</a:t>
            </a:r>
            <a:endParaRPr sz="7500">
              <a:solidFill>
                <a:srgbClr val="CC0000"/>
              </a:solidFill>
            </a:endParaRPr>
          </a:p>
        </p:txBody>
      </p:sp>
      <p:pic>
        <p:nvPicPr>
          <p:cNvPr id="152" name="Google Shape;152;p29" title="CV pilot timeline.png"/>
          <p:cNvPicPr preferRelativeResize="0"/>
          <p:nvPr/>
        </p:nvPicPr>
        <p:blipFill rotWithShape="1">
          <a:blip r:embed="rId3">
            <a:alphaModFix/>
          </a:blip>
          <a:srcRect l="2307" r="3883"/>
          <a:stretch/>
        </p:blipFill>
        <p:spPr>
          <a:xfrm>
            <a:off x="1404576" y="3612067"/>
            <a:ext cx="21660181" cy="662086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/>
          <p:nvPr/>
        </p:nvSpPr>
        <p:spPr>
          <a:xfrm>
            <a:off x="1740418" y="10433533"/>
            <a:ext cx="21201900" cy="28143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38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25" tIns="243825" rIns="243825" bIns="2438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3800" dirty="0">
                <a:solidFill>
                  <a:srgbClr val="212121"/>
                </a:solidFill>
              </a:rPr>
              <a:t>The Cabo Verde pilot project was successfully delivered in just </a:t>
            </a:r>
            <a:r>
              <a:rPr lang="en" sz="3800" b="1" dirty="0">
                <a:solidFill>
                  <a:srgbClr val="212121"/>
                </a:solidFill>
              </a:rPr>
              <a:t>100 working days</a:t>
            </a:r>
            <a:r>
              <a:rPr lang="en" sz="3800" dirty="0">
                <a:solidFill>
                  <a:srgbClr val="212121"/>
                </a:solidFill>
              </a:rPr>
              <a:t>—from kick-off to end-to-end demonstration—with 3 DFSPs seamlessly connecting their back-end systems to the Mojaloop Hub. This achievement sets a gold standard and serves as a benchmark for future projects, showcasing efficient execution and optimal resource allocation.</a:t>
            </a:r>
            <a:endParaRPr sz="3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Governance Structure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1676619" y="10354054"/>
            <a:ext cx="4203919" cy="2411391"/>
          </a:xfrm>
          <a:prstGeom prst="rect">
            <a:avLst/>
          </a:prstGeom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3200"/>
              </a:spcAft>
              <a:buNone/>
            </a:pPr>
            <a:r>
              <a:rPr lang="en" sz="3000" dirty="0">
                <a:solidFill>
                  <a:schemeClr val="bg2"/>
                </a:solidFill>
              </a:rPr>
              <a:t>Charged with payment system's design, implementation and testing.</a:t>
            </a:r>
            <a:endParaRPr sz="3000" dirty="0">
              <a:solidFill>
                <a:schemeClr val="bg2"/>
              </a:solidFill>
            </a:endParaRPr>
          </a:p>
        </p:txBody>
      </p:sp>
      <p:sp>
        <p:nvSpPr>
          <p:cNvPr id="161" name="Google Shape;161;p30"/>
          <p:cNvSpPr/>
          <p:nvPr/>
        </p:nvSpPr>
        <p:spPr>
          <a:xfrm>
            <a:off x="8361046" y="3861800"/>
            <a:ext cx="7874700" cy="1270500"/>
          </a:xfrm>
          <a:prstGeom prst="roundRect">
            <a:avLst>
              <a:gd name="adj" fmla="val 50000"/>
            </a:avLst>
          </a:prstGeom>
          <a:solidFill>
            <a:srgbClr val="003894"/>
          </a:solidFill>
          <a:ln>
            <a:noFill/>
          </a:ln>
        </p:spPr>
        <p:txBody>
          <a:bodyPr spcFirstLastPara="1" wrap="square" lIns="325100" tIns="325100" rIns="325100" bIns="32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5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Steering Committee</a:t>
            </a:r>
            <a:endParaRPr sz="61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0"/>
          <p:cNvSpPr/>
          <p:nvPr/>
        </p:nvSpPr>
        <p:spPr>
          <a:xfrm>
            <a:off x="1264692" y="8729211"/>
            <a:ext cx="4998900" cy="14631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325100" tIns="325100" rIns="325100" bIns="32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r>
              <a:rPr lang="en" sz="4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Workstream</a:t>
            </a:r>
            <a:endParaRPr sz="59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8376283" y="6147014"/>
            <a:ext cx="7877100" cy="1270500"/>
          </a:xfrm>
          <a:prstGeom prst="roundRect">
            <a:avLst>
              <a:gd name="adj" fmla="val 50000"/>
            </a:avLst>
          </a:prstGeom>
          <a:solidFill>
            <a:srgbClr val="0057E6"/>
          </a:solidFill>
          <a:ln>
            <a:noFill/>
          </a:ln>
        </p:spPr>
        <p:txBody>
          <a:bodyPr spcFirstLastPara="1" wrap="square" lIns="325100" tIns="325100" rIns="325100" bIns="32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5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Management Team</a:t>
            </a:r>
            <a:endParaRPr sz="45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0"/>
          <p:cNvSpPr/>
          <p:nvPr/>
        </p:nvSpPr>
        <p:spPr>
          <a:xfrm>
            <a:off x="7037905" y="8729241"/>
            <a:ext cx="4998900" cy="14631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325100" tIns="325100" rIns="325100" bIns="32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" sz="4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Business Workstream</a:t>
            </a:r>
            <a:endParaRPr sz="4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12751636" y="8779633"/>
            <a:ext cx="4998900" cy="14631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325100" tIns="325100" rIns="325100" bIns="32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3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Regulatory</a:t>
            </a:r>
            <a:endParaRPr sz="43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Workstream</a:t>
            </a:r>
            <a:endParaRPr sz="4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30"/>
          <p:cNvCxnSpPr>
            <a:stCxn id="163" idx="0"/>
            <a:endCxn id="161" idx="2"/>
          </p:cNvCxnSpPr>
          <p:nvPr/>
        </p:nvCxnSpPr>
        <p:spPr>
          <a:xfrm rot="5400000" flipH="1">
            <a:off x="11799283" y="5631464"/>
            <a:ext cx="1014600" cy="165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p30"/>
          <p:cNvCxnSpPr>
            <a:stCxn id="163" idx="2"/>
            <a:endCxn id="165" idx="0"/>
          </p:cNvCxnSpPr>
          <p:nvPr/>
        </p:nvCxnSpPr>
        <p:spPr>
          <a:xfrm rot="-5400000" flipH="1">
            <a:off x="13102033" y="6630314"/>
            <a:ext cx="1362000" cy="29364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30"/>
          <p:cNvCxnSpPr>
            <a:stCxn id="164" idx="0"/>
            <a:endCxn id="163" idx="2"/>
          </p:cNvCxnSpPr>
          <p:nvPr/>
        </p:nvCxnSpPr>
        <p:spPr>
          <a:xfrm rot="-5400000">
            <a:off x="10270255" y="6684741"/>
            <a:ext cx="1311600" cy="27774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30"/>
          <p:cNvCxnSpPr>
            <a:stCxn id="162" idx="0"/>
            <a:endCxn id="163" idx="2"/>
          </p:cNvCxnSpPr>
          <p:nvPr/>
        </p:nvCxnSpPr>
        <p:spPr>
          <a:xfrm rot="-5400000">
            <a:off x="7383642" y="3798111"/>
            <a:ext cx="1311600" cy="8550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0" name="Google Shape;170;p30"/>
          <p:cNvSpPr/>
          <p:nvPr/>
        </p:nvSpPr>
        <p:spPr>
          <a:xfrm>
            <a:off x="18400162" y="8729193"/>
            <a:ext cx="4998900" cy="14631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325100" tIns="325100" rIns="325100" bIns="32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4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Hub Operations Workstream</a:t>
            </a:r>
            <a:endParaRPr sz="4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30"/>
          <p:cNvCxnSpPr>
            <a:stCxn id="170" idx="0"/>
            <a:endCxn id="163" idx="2"/>
          </p:cNvCxnSpPr>
          <p:nvPr/>
        </p:nvCxnSpPr>
        <p:spPr>
          <a:xfrm rot="5400000" flipH="1">
            <a:off x="15951412" y="3780993"/>
            <a:ext cx="1311600" cy="85848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Google Shape;173;p30"/>
          <p:cNvSpPr txBox="1"/>
          <p:nvPr/>
        </p:nvSpPr>
        <p:spPr>
          <a:xfrm>
            <a:off x="7070442" y="10354054"/>
            <a:ext cx="4998900" cy="2800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bg2"/>
                </a:solidFill>
              </a:rPr>
              <a:t>Responsible for exploring business requirements and strategies for implementation and market adoption.</a:t>
            </a:r>
            <a:endParaRPr sz="3800">
              <a:solidFill>
                <a:schemeClr val="bg2"/>
              </a:solidFill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12737049" y="10354054"/>
            <a:ext cx="4998900" cy="2800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bg2"/>
                </a:solidFill>
              </a:rPr>
              <a:t>Focused on laying the foundation for regulatory compliance and developing a scheme rulebook draft.</a:t>
            </a:r>
            <a:endParaRPr sz="3800">
              <a:solidFill>
                <a:schemeClr val="bg2"/>
              </a:solidFill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18302151" y="10354054"/>
            <a:ext cx="53487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bg2"/>
                </a:solidFill>
              </a:rPr>
              <a:t>Responsible for managing onboarding processes, operational guidelines, and settlement procedures</a:t>
            </a:r>
            <a:r>
              <a:rPr lang="en" sz="3500">
                <a:solidFill>
                  <a:schemeClr val="bg2"/>
                </a:solidFill>
              </a:rPr>
              <a:t>.</a:t>
            </a:r>
            <a:endParaRPr sz="43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Governance Structure</a:t>
            </a:r>
            <a:endParaRPr dirty="0">
              <a:solidFill>
                <a:srgbClr val="CC0000"/>
              </a:solidFill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12951775" y="3308200"/>
            <a:ext cx="10863000" cy="9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>
                <a:solidFill>
                  <a:schemeClr val="bg2"/>
                </a:solidFill>
              </a:rPr>
              <a:t>Project Lead: </a:t>
            </a:r>
            <a:r>
              <a:rPr lang="en" sz="3700" b="1" dirty="0">
                <a:solidFill>
                  <a:schemeClr val="bg2"/>
                </a:solidFill>
              </a:rPr>
              <a:t>Banco de Cabo Verde (BCV)</a:t>
            </a:r>
            <a:endParaRPr sz="3700" b="1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2700"/>
              </a:spcBef>
              <a:spcAft>
                <a:spcPts val="0"/>
              </a:spcAft>
              <a:buNone/>
            </a:pPr>
            <a:r>
              <a:rPr lang="en" sz="3700" dirty="0">
                <a:solidFill>
                  <a:schemeClr val="bg2"/>
                </a:solidFill>
              </a:rPr>
              <a:t>Participating DFSPs: </a:t>
            </a:r>
            <a:endParaRPr sz="37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 dirty="0">
                <a:solidFill>
                  <a:schemeClr val="bg2"/>
                </a:solidFill>
              </a:rPr>
              <a:t>(1) Banco Caboverdiano de Negócios (BCN), </a:t>
            </a:r>
            <a:endParaRPr sz="3700" b="1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 dirty="0">
                <a:solidFill>
                  <a:schemeClr val="bg2"/>
                </a:solidFill>
              </a:rPr>
              <a:t>(2) Banco Comercial do Atlântico (BCA), </a:t>
            </a:r>
            <a:endParaRPr sz="3700" b="1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 dirty="0">
                <a:solidFill>
                  <a:schemeClr val="bg2"/>
                </a:solidFill>
              </a:rPr>
              <a:t>(3) Caixa Económica de Cabo Verde (CECV), </a:t>
            </a:r>
            <a:endParaRPr sz="3700" b="1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 dirty="0">
                <a:solidFill>
                  <a:schemeClr val="bg2"/>
                </a:solidFill>
              </a:rPr>
              <a:t>(4) Ecobank Cabo Verde (ECV)</a:t>
            </a:r>
            <a:endParaRPr sz="3700" b="1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2700"/>
              </a:spcBef>
              <a:spcAft>
                <a:spcPts val="0"/>
              </a:spcAft>
              <a:buNone/>
            </a:pPr>
            <a:r>
              <a:rPr lang="en" sz="3700" dirty="0">
                <a:solidFill>
                  <a:schemeClr val="bg2"/>
                </a:solidFill>
              </a:rPr>
              <a:t>Systems Integrator: </a:t>
            </a:r>
            <a:r>
              <a:rPr lang="en" sz="3700" b="1" dirty="0">
                <a:solidFill>
                  <a:schemeClr val="bg2"/>
                </a:solidFill>
              </a:rPr>
              <a:t>Sociedade Interbancária e Sistemas de Pagamentos (SISP)</a:t>
            </a:r>
            <a:endParaRPr sz="3700" b="1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2700"/>
              </a:spcBef>
              <a:spcAft>
                <a:spcPts val="0"/>
              </a:spcAft>
              <a:buNone/>
            </a:pPr>
            <a:r>
              <a:rPr lang="en" sz="3700" dirty="0">
                <a:solidFill>
                  <a:schemeClr val="bg2"/>
                </a:solidFill>
              </a:rPr>
              <a:t>Stakeholder Management Actor: </a:t>
            </a:r>
            <a:r>
              <a:rPr lang="en" sz="3700" b="1" dirty="0">
                <a:solidFill>
                  <a:schemeClr val="bg2"/>
                </a:solidFill>
              </a:rPr>
              <a:t>AfricaNenda</a:t>
            </a:r>
            <a:endParaRPr sz="3700" b="1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2700"/>
              </a:spcBef>
              <a:spcAft>
                <a:spcPts val="0"/>
              </a:spcAft>
              <a:buNone/>
            </a:pPr>
            <a:r>
              <a:rPr lang="en" sz="3700" dirty="0">
                <a:solidFill>
                  <a:schemeClr val="bg2"/>
                </a:solidFill>
              </a:rPr>
              <a:t>Technical Service Provider: </a:t>
            </a:r>
            <a:r>
              <a:rPr lang="en" sz="3700" b="1" dirty="0">
                <a:solidFill>
                  <a:schemeClr val="bg2"/>
                </a:solidFill>
              </a:rPr>
              <a:t>ThitsaWorks</a:t>
            </a:r>
            <a:endParaRPr sz="3700" b="1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00" b="1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>
                <a:solidFill>
                  <a:schemeClr val="bg2"/>
                </a:solidFill>
              </a:rPr>
              <a:t>Fintech Observers</a:t>
            </a:r>
            <a:r>
              <a:rPr lang="en" sz="3700" b="1" dirty="0">
                <a:solidFill>
                  <a:schemeClr val="bg2"/>
                </a:solidFill>
              </a:rPr>
              <a:t>: Sintaxy, Unitel/ Unitek, and Tektimus</a:t>
            </a:r>
            <a:endParaRPr sz="3700" b="1" dirty="0">
              <a:solidFill>
                <a:schemeClr val="bg2"/>
              </a:solidFill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952" y="4276492"/>
            <a:ext cx="3658200" cy="6510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rgbClr val="000000">
                <a:alpha val="30000"/>
              </a:srgbClr>
            </a:outerShdw>
          </a:effectLst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069" y="5206946"/>
            <a:ext cx="3658200" cy="6510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86" name="Google Shape;186;p31"/>
          <p:cNvPicPr preferRelativeResize="0"/>
          <p:nvPr/>
        </p:nvPicPr>
        <p:blipFill rotWithShape="1">
          <a:blip r:embed="rId5">
            <a:alphaModFix/>
          </a:blip>
          <a:srcRect l="8561" t="27436" r="15669"/>
          <a:stretch/>
        </p:blipFill>
        <p:spPr>
          <a:xfrm>
            <a:off x="8962936" y="4232784"/>
            <a:ext cx="3658200" cy="6547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47625" dir="5400000" algn="bl" rotWithShape="0">
              <a:srgbClr val="000000">
                <a:alpha val="3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sldNum" idx="12"/>
          </p:nvPr>
        </p:nvSpPr>
        <p:spPr>
          <a:xfrm>
            <a:off x="17223355" y="12712701"/>
            <a:ext cx="54870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3">
            <a:alphaModFix/>
          </a:blip>
          <a:srcRect t="11935" b="4305"/>
          <a:stretch/>
        </p:blipFill>
        <p:spPr>
          <a:xfrm>
            <a:off x="3914290" y="3382800"/>
            <a:ext cx="17863265" cy="841633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2379524" y="1589542"/>
            <a:ext cx="20737800" cy="152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Design: IIPS Overview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sldNum" idx="12"/>
          </p:nvPr>
        </p:nvSpPr>
        <p:spPr>
          <a:xfrm>
            <a:off x="17223355" y="12712701"/>
            <a:ext cx="54870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098" y="1499867"/>
            <a:ext cx="19827800" cy="1216993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1770761" y="142436"/>
            <a:ext cx="20737800" cy="152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Overview 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09" name="Google Shape;209;p34"/>
          <p:cNvSpPr txBox="1"/>
          <p:nvPr/>
        </p:nvSpPr>
        <p:spPr>
          <a:xfrm>
            <a:off x="2417902" y="1509933"/>
            <a:ext cx="175239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0" lvl="0" indent="0" algn="l" rtl="0">
              <a:spcBef>
                <a:spcPts val="2700"/>
              </a:spcBef>
              <a:spcAft>
                <a:spcPts val="2700"/>
              </a:spcAft>
              <a:buNone/>
            </a:pPr>
            <a:r>
              <a:rPr lang="en" sz="7500" dirty="0">
                <a:solidFill>
                  <a:schemeClr val="bg2"/>
                </a:solidFill>
              </a:rPr>
              <a:t>Pilot Outcomes</a:t>
            </a:r>
            <a:endParaRPr sz="7500" dirty="0">
              <a:solidFill>
                <a:schemeClr val="bg2"/>
              </a:solidFill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8804900" y="3506525"/>
            <a:ext cx="12103800" cy="863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1219200" lvl="0" indent="-844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" sz="3700" dirty="0">
                <a:solidFill>
                  <a:schemeClr val="bg2"/>
                </a:solidFill>
              </a:rPr>
              <a:t>Mojaloop hub and related modules were deployed and </a:t>
            </a:r>
            <a:r>
              <a:rPr lang="en" sz="3700" b="1" dirty="0">
                <a:solidFill>
                  <a:schemeClr val="bg2"/>
                </a:solidFill>
              </a:rPr>
              <a:t>three DFSPs</a:t>
            </a:r>
            <a:r>
              <a:rPr lang="en" sz="3700" dirty="0">
                <a:solidFill>
                  <a:schemeClr val="bg2"/>
                </a:solidFill>
              </a:rPr>
              <a:t> were integrated into the Mojaloop hub.</a:t>
            </a:r>
            <a:endParaRPr sz="3700" dirty="0">
              <a:solidFill>
                <a:schemeClr val="bg2"/>
              </a:solidFill>
            </a:endParaRPr>
          </a:p>
          <a:p>
            <a:pPr marL="1219200" lvl="0" indent="-844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" sz="3700" b="1" dirty="0">
                <a:solidFill>
                  <a:schemeClr val="bg2"/>
                </a:solidFill>
              </a:rPr>
              <a:t>End-to-end transactions</a:t>
            </a:r>
            <a:r>
              <a:rPr lang="en" sz="3700" dirty="0">
                <a:solidFill>
                  <a:schemeClr val="bg2"/>
                </a:solidFill>
              </a:rPr>
              <a:t> for the P2P use case were demonstrated between test end users of the three DFSPs. </a:t>
            </a:r>
            <a:endParaRPr sz="3700" dirty="0">
              <a:solidFill>
                <a:schemeClr val="bg2"/>
              </a:solidFill>
            </a:endParaRPr>
          </a:p>
          <a:p>
            <a:pPr marL="1219200" lvl="0" indent="-844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" sz="3700" dirty="0">
                <a:solidFill>
                  <a:schemeClr val="bg2"/>
                </a:solidFill>
              </a:rPr>
              <a:t>Comprehensive </a:t>
            </a:r>
            <a:r>
              <a:rPr lang="en" sz="3700" b="1" dirty="0">
                <a:solidFill>
                  <a:schemeClr val="bg2"/>
                </a:solidFill>
              </a:rPr>
              <a:t>technical knowledge and hub operations processes</a:t>
            </a:r>
            <a:r>
              <a:rPr lang="en" sz="3700" dirty="0">
                <a:solidFill>
                  <a:schemeClr val="bg2"/>
                </a:solidFill>
              </a:rPr>
              <a:t> were transferred to the local teams. </a:t>
            </a:r>
            <a:endParaRPr sz="3700" dirty="0">
              <a:solidFill>
                <a:schemeClr val="bg2"/>
              </a:solidFill>
            </a:endParaRPr>
          </a:p>
          <a:p>
            <a:pPr marL="1219200" lvl="0" indent="-844550" algn="just" rtl="0">
              <a:spcBef>
                <a:spcPts val="2700"/>
              </a:spcBef>
              <a:spcAft>
                <a:spcPts val="210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" sz="3700" dirty="0">
                <a:solidFill>
                  <a:schemeClr val="bg2"/>
                </a:solidFill>
              </a:rPr>
              <a:t>Local teams gained </a:t>
            </a:r>
            <a:r>
              <a:rPr lang="en" sz="3700" b="1" dirty="0">
                <a:solidFill>
                  <a:schemeClr val="bg2"/>
                </a:solidFill>
              </a:rPr>
              <a:t>adequate knowledge to build a project plan and cost model</a:t>
            </a:r>
            <a:r>
              <a:rPr lang="en" sz="3700" dirty="0">
                <a:solidFill>
                  <a:schemeClr val="bg2"/>
                </a:solidFill>
              </a:rPr>
              <a:t> for the commercialization phase.</a:t>
            </a:r>
            <a:endParaRPr sz="4000" dirty="0">
              <a:solidFill>
                <a:schemeClr val="bg2"/>
              </a:solidFill>
            </a:endParaRPr>
          </a:p>
        </p:txBody>
      </p:sp>
      <p:pic>
        <p:nvPicPr>
          <p:cNvPr id="211" name="Google Shape;211;p34" title="Results 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029" y="3841133"/>
            <a:ext cx="6983199" cy="698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600130"/>
      </a:dk1>
      <a:lt1>
        <a:srgbClr val="FFFFFF"/>
      </a:lt1>
      <a:dk2>
        <a:srgbClr val="211336"/>
      </a:dk2>
      <a:lt2>
        <a:srgbClr val="FEFFFF"/>
      </a:lt2>
      <a:accent1>
        <a:srgbClr val="201236"/>
      </a:accent1>
      <a:accent2>
        <a:srgbClr val="D00B67"/>
      </a:accent2>
      <a:accent3>
        <a:srgbClr val="A8B700"/>
      </a:accent3>
      <a:accent4>
        <a:srgbClr val="19CAE0"/>
      </a:accent4>
      <a:accent5>
        <a:srgbClr val="FFAA00"/>
      </a:accent5>
      <a:accent6>
        <a:srgbClr val="600130"/>
      </a:accent6>
      <a:hlink>
        <a:srgbClr val="19CAE0"/>
      </a:hlink>
      <a:folHlink>
        <a:srgbClr val="A8B7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673</Words>
  <Application>Microsoft Office PowerPoint</Application>
  <PresentationFormat>Custom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Instant and Inclusive Payment System for Cabo Verde (Pilot)</vt:lpstr>
      <vt:lpstr>Payment Ecosystem in Cabo Verde </vt:lpstr>
      <vt:lpstr>Pilot Objectives</vt:lpstr>
      <vt:lpstr>PowerPoint Presentation</vt:lpstr>
      <vt:lpstr>Governance Structure</vt:lpstr>
      <vt:lpstr>Governance Structure</vt:lpstr>
      <vt:lpstr>Technical Design: IIPS Overview</vt:lpstr>
      <vt:lpstr>System Architecture Overview 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Tudor Vedeanu</dc:creator>
  <cp:lastModifiedBy>John Muthiora</cp:lastModifiedBy>
  <cp:revision>2</cp:revision>
  <dcterms:created xsi:type="dcterms:W3CDTF">2020-01-08T21:13:28Z</dcterms:created>
  <dcterms:modified xsi:type="dcterms:W3CDTF">2025-04-12T00:06:50Z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