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78AEB8-4D7D-4C6E-A625-89ECD0AAFB4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33733B-B57E-41B7-99E0-F330C6C26A4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877BAE-6E37-4CF4-BFA4-23E74266F8E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AA28B5-7688-4A89-852B-939D2919561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BB0F7F1-6601-422F-A827-F39AC893B65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305371F-A676-4E76-A799-949DE7C4DFA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C26E070-08DB-4BBE-90DF-129F2A9F8F3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37A568B-29FE-49A6-AA64-FC92EB30EE6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FDE8AE8-9E81-478B-944A-C2190D59E82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0747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660F966-8EC8-4F05-88C2-3690EAB0EFA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E006333-4336-4E1B-9EEB-DDD92637904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AE366E-6AF9-4E47-9A2E-720C7F7F707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9697A8C-1ED5-4DD6-AC9F-D511B1F90BFE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2AF67E8-315A-4F08-855D-DB3EAF03CD5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B7DEA92-445E-4FD9-B0A9-B0F7FA567A8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EE11732-53E0-4BE7-A148-B04E37E2C99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183F263-6FEF-4F9A-A88A-7A49D756106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BCEDC8-1838-4457-8AB9-56D4600F18B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D52DAD-1F9A-47BD-AC24-897A2489BDF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262D99-9B8D-4F27-87A8-2638EB94958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0747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2C8A3F-C629-468C-AE84-ED509446CBF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607376-A83C-453F-A9CA-67B7D1B81D4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3FB629-B8FA-458C-B2C8-53854D1937F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5453D9-FBDB-41A3-AFAD-007394C77EC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6;p14"/>
          <p:cNvSpPr/>
          <p:nvPr/>
        </p:nvSpPr>
        <p:spPr>
          <a:xfrm>
            <a:off x="322920" y="1348560"/>
            <a:ext cx="9422280" cy="3198960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35760" y="1576440"/>
            <a:ext cx="4606200" cy="16945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b">
            <a:normAutofit/>
          </a:bodyPr>
          <a:p>
            <a:pPr indent="0">
              <a:buNone/>
            </a:pPr>
            <a:r>
              <a:rPr b="0" lang="en-GB" sz="45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GB" sz="45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GB" sz="45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GB" sz="45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900" spc="-1" strike="noStrike">
                <a:solidFill>
                  <a:schemeClr val="lt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34184F-800B-47A8-81FF-2B133F6852A0}" type="slidenum">
              <a:rPr b="0" lang="en" sz="900" spc="-1" strike="noStrike">
                <a:solidFill>
                  <a:schemeClr val="lt1"/>
                </a:solidFill>
                <a:latin typeface="Arial"/>
                <a:ea typeface="Arial"/>
              </a:rPr>
              <a:t>&lt;number&gt;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Google Shape;61;p14"/>
          <p:cNvSpPr/>
          <p:nvPr/>
        </p:nvSpPr>
        <p:spPr>
          <a:xfrm>
            <a:off x="5330520" y="595800"/>
            <a:ext cx="1788120" cy="1788120"/>
          </a:xfrm>
          <a:prstGeom prst="ellipse">
            <a:avLst/>
          </a:prstGeom>
          <a:noFill/>
          <a:ln w="146050">
            <a:solidFill>
              <a:srgbClr val="fc440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62;p14"/>
          <p:cNvSpPr/>
          <p:nvPr/>
        </p:nvSpPr>
        <p:spPr>
          <a:xfrm>
            <a:off x="8144640" y="2045160"/>
            <a:ext cx="1352520" cy="1352880"/>
          </a:xfrm>
          <a:prstGeom prst="ellipse">
            <a:avLst/>
          </a:prstGeom>
          <a:noFill/>
          <a:ln w="152400">
            <a:solidFill>
              <a:srgbClr val="fc440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63;p14"/>
          <p:cNvSpPr/>
          <p:nvPr/>
        </p:nvSpPr>
        <p:spPr>
          <a:xfrm>
            <a:off x="7118640" y="2807280"/>
            <a:ext cx="1833480" cy="1833480"/>
          </a:xfrm>
          <a:prstGeom prst="ellipse">
            <a:avLst/>
          </a:prstGeom>
          <a:noFill/>
          <a:ln w="152400">
            <a:solidFill>
              <a:srgbClr val="fc440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Google Shape;64;p14" descr=""/>
          <p:cNvPicPr/>
          <p:nvPr/>
        </p:nvPicPr>
        <p:blipFill>
          <a:blip r:embed="rId2"/>
          <a:stretch/>
        </p:blipFill>
        <p:spPr>
          <a:xfrm>
            <a:off x="628560" y="313560"/>
            <a:ext cx="2305080" cy="7333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66;p15" descr=""/>
          <p:cNvPicPr/>
          <p:nvPr/>
        </p:nvPicPr>
        <p:blipFill>
          <a:blip r:embed="rId2"/>
          <a:stretch/>
        </p:blipFill>
        <p:spPr>
          <a:xfrm>
            <a:off x="720" y="0"/>
            <a:ext cx="9142560" cy="514260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67;p15"/>
          <p:cNvSpPr/>
          <p:nvPr/>
        </p:nvSpPr>
        <p:spPr>
          <a:xfrm>
            <a:off x="18720" y="211680"/>
            <a:ext cx="9143640" cy="20498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2049840"/>
              <a:gd name="textAreaBottom" fmla="*/ 2050200 h 2049840"/>
            </a:gdLst>
            <a:ahLst/>
            <a:rect l="textAreaLeft" t="textAreaTop" r="textAreaRight" b="textAreaBottom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3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4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900" spc="-1" strike="noStrike">
                <a:solidFill>
                  <a:srgbClr val="005a83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CB0967-EE3D-4839-A1FD-09D7A12B475F}" type="slidenum">
              <a:rPr b="0" lang="en" sz="900" spc="-1" strike="noStrike">
                <a:solidFill>
                  <a:srgbClr val="005a83"/>
                </a:solidFill>
                <a:latin typeface="Arial"/>
                <a:ea typeface="Arial"/>
              </a:rPr>
              <a:t>&lt;number&gt;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1" name="Google Shape;72;p15" descr=""/>
          <p:cNvPicPr/>
          <p:nvPr/>
        </p:nvPicPr>
        <p:blipFill>
          <a:blip r:embed="rId3"/>
          <a:stretch/>
        </p:blipFill>
        <p:spPr>
          <a:xfrm>
            <a:off x="8058240" y="273960"/>
            <a:ext cx="914040" cy="947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mailto:james.bush@mojaloop.io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35760" y="1582200"/>
            <a:ext cx="4177440" cy="16945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50" spc="-1" strike="noStrike">
                <a:solidFill>
                  <a:schemeClr val="lt1"/>
                </a:solidFill>
                <a:latin typeface="Arial"/>
                <a:ea typeface="Arial"/>
              </a:rPr>
              <a:t>Risk Management in Mojaloop Product Engineering</a:t>
            </a:r>
            <a:endParaRPr b="0" lang="en-GB" sz="3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35760" y="3490920"/>
            <a:ext cx="5378040" cy="866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Arial"/>
                <a:ea typeface="Arial"/>
              </a:rPr>
              <a:t>Mojaloop Foundation Engineering Update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Arial"/>
                <a:ea typeface="Arial"/>
              </a:rPr>
              <a:t>November 2024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5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900" spc="-1" strike="noStrike">
                <a:solidFill>
                  <a:schemeClr val="lt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086EFF-E6C1-44A9-8209-6DE8A27FC8F8}" type="slidenum">
              <a:rPr b="0" lang="en" sz="900" spc="-1" strike="noStrike">
                <a:solidFill>
                  <a:schemeClr val="lt1"/>
                </a:solidFill>
                <a:latin typeface="Arial"/>
                <a:ea typeface="Arial"/>
              </a:rPr>
              <a:t>1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1" name="Google Shape;214;p36" descr=""/>
          <p:cNvPicPr/>
          <p:nvPr/>
        </p:nvPicPr>
        <p:blipFill>
          <a:blip r:embed="rId1"/>
          <a:stretch/>
        </p:blipFill>
        <p:spPr>
          <a:xfrm>
            <a:off x="7594200" y="112680"/>
            <a:ext cx="1001880" cy="183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Business Continuity Risks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28560" y="1181520"/>
            <a:ext cx="7886520" cy="3450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98000"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Examples: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47840" indent="-351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Disaster Recovery and Backups: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Inadequate disaster recovery capability can lead to data loss or extended downtime in the case of natural disasters, power outages, or other major incidents.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47840" indent="-351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Lack of Redundancy: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Not having redundancy in systems risks prolonged service disruptions if critical components go down.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Reputational Risks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28560" y="1181520"/>
            <a:ext cx="7886520" cy="3450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Examples: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589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Customer Trust: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Security incidents, compliance violations, or even minor service disruptions can erode customer confidence, affecting retention and new customer acquisition.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589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Brand Damage: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Association with fraudulent activities or mishandling customer data can lead to long-term brand damage, impacting partnerships and market position.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Scalability and Performance Risks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28560" y="1181520"/>
            <a:ext cx="7886520" cy="3450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Examples: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589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Capacity Constraints: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If the software can’t scale to handle growing transaction volumes, this could lead to slower processing, transaction delays, and dissatisfied customers.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589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Latency Issues: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High latency can impact real-time transactions; when replacing cash milliseconds matter.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chemeClr val="accent1"/>
                </a:solidFill>
                <a:latin typeface="Arial"/>
                <a:ea typeface="Arial"/>
              </a:rPr>
              <a:t>Project Management and Development Risks</a:t>
            </a:r>
            <a:endParaRPr b="0" lang="en-GB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28560" y="1181520"/>
            <a:ext cx="7886520" cy="3450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Examples: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589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Scope Creep: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Uncontrolled changes or additions to project requirements can increase complexity and lead to missed deadlines or over-budget situations.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589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Innovation Risk: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Relying on new technologies or unproven methodologies can lead to project delays, compatibility issues, or failure to meet business objectives.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Best practice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97000"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If we don’t spend enough time thinking about what might go wrong, and actively trying to prevent bad outcomes, we are not being diligent and responsible.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…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therefore…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chemeClr val="dk1"/>
                </a:solidFill>
                <a:latin typeface="Arial"/>
                <a:ea typeface="Arial"/>
              </a:rPr>
              <a:t>We should dedicate time to thinking about what might go wrong and trying to prevent bad outcomes.</a:t>
            </a:r>
            <a:endParaRPr b="0" lang="en-GB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Best practice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99000"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OK, but how?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Formal risk management frameworks for engineering projects have existed for some time, they are based on learnings from a large number of projects.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There are several relevant standards we can look to for guidance e.g. ISO/IEC 31000, ISO/IEC 27005, NIST SP 800-30, ISO/IEC 9001, PMBOK, ISO/IEC 12207, COBIT, OCTAVE, ISTQB etc…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Best practice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82000"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These standards and frameworks have common themes which can be condensed into a general framework: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Project leaders should: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41000" indent="-329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Identify and record areas of risk and specific risks within those areas.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41000" indent="-329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Think about, quantify and record the potential damage of bad outcomes.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41000" indent="-329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Identify, record and enact mitigations to minimise both the likelihood of a bad outcome occurring and the amount of damage that may be caused.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41000" indent="-329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Continuously repeat this process to identify new risks, re-assess existing risks and evaluate the effectiveness of existing mitigations.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Best practice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/>
          </a:bodyPr>
          <a:p>
            <a:pPr marL="457200" indent="-3618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Risk management is not just an engineering concern.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Arial"/>
              </a:rPr>
              <a:t>Risks exist across every layer and level of our domain.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Risk management needs to be embedded in all of our processes.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Arial"/>
              </a:rPr>
              <a:t>Product thinking and feature design: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24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500" spc="-1" strike="noStrike">
                <a:solidFill>
                  <a:schemeClr val="dk1"/>
                </a:solidFill>
                <a:latin typeface="Arial"/>
                <a:ea typeface="Arial"/>
              </a:rPr>
              <a:t>In delivering our features, what risks are we creating for our adopters and their stakeholders? How can we minimize them?”, “What features should we have to minimize risks?”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Arial"/>
              </a:rPr>
              <a:t>Architectural thinking: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24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500" spc="-1" strike="noStrike">
                <a:solidFill>
                  <a:schemeClr val="dk1"/>
                </a:solidFill>
                <a:latin typeface="Arial"/>
                <a:ea typeface="Arial"/>
              </a:rPr>
              <a:t>Choosing compromises that minimize risk.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Arial"/>
              </a:rPr>
              <a:t>Engineering processes: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24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500" spc="-1" strike="noStrike">
                <a:solidFill>
                  <a:schemeClr val="dk1"/>
                </a:solidFill>
                <a:latin typeface="Arial"/>
                <a:ea typeface="Arial"/>
              </a:rPr>
              <a:t>Employing mitigations to ensure we deliver correct, low risk feature implementations.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4820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The status quo…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48200" y="1565280"/>
            <a:ext cx="7653600" cy="31957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Arial"/>
                <a:ea typeface="Arial"/>
              </a:rPr>
              <a:t>The Mojaloop community, through the Mojaloop Foundation already implements a number of risk mitigations and controls: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" sz="1600" spc="-1" strike="noStrike">
                <a:solidFill>
                  <a:schemeClr val="dk1"/>
                </a:solidFill>
                <a:latin typeface="Arial"/>
                <a:ea typeface="Arial"/>
              </a:rPr>
              <a:t>The Mojaloop Invariants.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Principles we look to for guidance when choosing compromises.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" sz="1600" spc="-1" strike="noStrike">
                <a:solidFill>
                  <a:schemeClr val="dk1"/>
                </a:solidFill>
                <a:latin typeface="Arial"/>
                <a:ea typeface="Arial"/>
              </a:rPr>
              <a:t>Design and code review requirements.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Ensuring correct, low risk feature implementations.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" sz="1600" spc="-1" strike="noStrike">
                <a:solidFill>
                  <a:schemeClr val="dk1"/>
                </a:solidFill>
                <a:latin typeface="Arial"/>
                <a:ea typeface="Arial"/>
              </a:rPr>
              <a:t>Standards for component and tool choice.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Evaluating risks associated with 3rd party components.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" sz="1600" spc="-1" strike="noStrike">
                <a:solidFill>
                  <a:schemeClr val="dk1"/>
                </a:solidFill>
                <a:latin typeface="Arial"/>
                <a:ea typeface="Arial"/>
              </a:rPr>
              <a:t>Cybersecurity architecture.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Specific processes and controls to minimize cybersec risks.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Continuous improvement…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65560" y="1369080"/>
            <a:ext cx="3164400" cy="377388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Arial"/>
                <a:ea typeface="Arial"/>
              </a:rPr>
              <a:t>We have re-examined our approach to risk management across the entire product engineering landscape to identify areas for improvement…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332;p55" descr=""/>
          <p:cNvPicPr/>
          <p:nvPr/>
        </p:nvPicPr>
        <p:blipFill>
          <a:blip r:embed="rId1"/>
          <a:stretch/>
        </p:blipFill>
        <p:spPr>
          <a:xfrm>
            <a:off x="3965760" y="1008720"/>
            <a:ext cx="4404600" cy="4210560"/>
          </a:xfrm>
          <a:prstGeom prst="rect">
            <a:avLst/>
          </a:prstGeom>
          <a:ln w="0">
            <a:noFill/>
          </a:ln>
        </p:spPr>
      </p:pic>
      <p:sp>
        <p:nvSpPr>
          <p:cNvPr id="132" name="Google Shape;333;p55"/>
          <p:cNvSpPr/>
          <p:nvPr/>
        </p:nvSpPr>
        <p:spPr>
          <a:xfrm>
            <a:off x="4034520" y="4015080"/>
            <a:ext cx="4286880" cy="1128240"/>
          </a:xfrm>
          <a:prstGeom prst="ellipse">
            <a:avLst/>
          </a:prstGeom>
          <a:noFill/>
          <a:ln w="28575">
            <a:solidFill>
              <a:srgbClr val="fc440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334;p55"/>
          <p:cNvSpPr/>
          <p:nvPr/>
        </p:nvSpPr>
        <p:spPr>
          <a:xfrm>
            <a:off x="3832560" y="1055880"/>
            <a:ext cx="1373040" cy="365400"/>
          </a:xfrm>
          <a:prstGeom prst="ellipse">
            <a:avLst/>
          </a:prstGeom>
          <a:noFill/>
          <a:ln w="28575">
            <a:solidFill>
              <a:srgbClr val="fc440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335;p55" descr=""/>
          <p:cNvPicPr/>
          <p:nvPr/>
        </p:nvPicPr>
        <p:blipFill>
          <a:blip r:embed="rId2"/>
          <a:stretch/>
        </p:blipFill>
        <p:spPr>
          <a:xfrm>
            <a:off x="4478760" y="1470240"/>
            <a:ext cx="3398400" cy="322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Our context…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28560" y="1304280"/>
            <a:ext cx="7886520" cy="3404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78000"/>
          </a:bodyPr>
          <a:p>
            <a:pPr marL="419400" indent="-31356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Mojaloop software is intended to form the backbone of nation scale inclusive instant payments schemes.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19400" indent="0"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19400" indent="-31356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These schemes are important pieces of regulated national financial infrastructure which facilitate the life critical daily activities of a great number of people, such as purchasing food and clean drinking water, or paying utility bills.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19400" indent="0"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19400" indent="-31356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Our adopters, their regulators and the people transacting through Mojaloop schemes demand and deserve an extremely high level of quality, security, reliability and resilience from our products.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Upcoming Changes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28560" y="1167480"/>
            <a:ext cx="7390080" cy="387504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66000"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Arial"/>
                <a:ea typeface="Arial"/>
              </a:rPr>
              <a:t>Community process improvements: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marL="430920" indent="-294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Arial"/>
                <a:ea typeface="Arial"/>
              </a:rPr>
              <a:t>Maintaining a central product engineering risk register: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29484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Arial"/>
                <a:ea typeface="Arial"/>
              </a:rPr>
              <a:t>Community owned, facilitated by MLF.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29484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Arial"/>
                <a:ea typeface="Arial"/>
              </a:rPr>
              <a:t>Workstreams to contribute and review regularly.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Arial"/>
                <a:ea typeface="Arial"/>
              </a:rPr>
              <a:t>Improved mitigations for some already managed areas of risk: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marL="430920" indent="-293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60" spc="-1" strike="noStrike">
                <a:solidFill>
                  <a:schemeClr val="dk1"/>
                </a:solidFill>
                <a:latin typeface="Arial"/>
                <a:ea typeface="Arial"/>
              </a:rPr>
              <a:t>Formal processes for traceability from feature identification, through adoption by the Product Council, integration with the Roadmap, scrutiny by the Design Authority, code development and integration with a Mojaloop release.</a:t>
            </a:r>
            <a:endParaRPr b="0" lang="en-GB" sz="186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800" spc="-1" strike="noStrike">
              <a:solidFill>
                <a:srgbClr val="000000"/>
              </a:solidFill>
              <a:latin typeface="Arial"/>
            </a:endParaRPr>
          </a:p>
          <a:p>
            <a:pPr marL="430920" indent="-299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Arial"/>
                <a:ea typeface="Arial"/>
              </a:rPr>
              <a:t>Better support for workstreams from the Design Authority: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28656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700" spc="-1" strike="noStrike">
                <a:solidFill>
                  <a:schemeClr val="dk1"/>
                </a:solidFill>
                <a:latin typeface="Arial"/>
                <a:ea typeface="Arial"/>
              </a:rPr>
              <a:t>Clearer written definitions of change types and risk levels.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28656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700" spc="-1" strike="noStrike">
                <a:solidFill>
                  <a:schemeClr val="dk1"/>
                </a:solidFill>
                <a:latin typeface="Arial"/>
                <a:ea typeface="Arial"/>
              </a:rPr>
              <a:t>Clearer written guidance on mandatory design and code review.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28656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700" spc="-1" strike="noStrike">
                <a:solidFill>
                  <a:schemeClr val="dk1"/>
                </a:solidFill>
                <a:latin typeface="Arial"/>
                <a:ea typeface="Arial"/>
              </a:rPr>
              <a:t>DA given new responsibilities to operate design and code review process to support workstreams.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500" spc="-1" strike="noStrike">
              <a:solidFill>
                <a:srgbClr val="000000"/>
              </a:solidFill>
              <a:latin typeface="Arial"/>
            </a:endParaRPr>
          </a:p>
          <a:p>
            <a:pPr marL="430920" indent="-299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Arial"/>
                <a:ea typeface="Arial"/>
              </a:rPr>
              <a:t>Improved written guidance for contributors across the board: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28656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700" spc="-1" strike="noStrike">
                <a:solidFill>
                  <a:schemeClr val="dk1"/>
                </a:solidFill>
                <a:latin typeface="Arial"/>
                <a:ea typeface="Arial"/>
              </a:rPr>
              <a:t>Workstream operations and working practices.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28656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700" spc="-1" strike="noStrike">
                <a:solidFill>
                  <a:schemeClr val="dk1"/>
                </a:solidFill>
                <a:latin typeface="Arial"/>
                <a:ea typeface="Arial"/>
              </a:rPr>
              <a:t>Design review.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28656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700" spc="-1" strike="noStrike">
                <a:solidFill>
                  <a:schemeClr val="dk1"/>
                </a:solidFill>
                <a:latin typeface="Arial"/>
                <a:ea typeface="Arial"/>
              </a:rPr>
              <a:t>Code review.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Upcoming Changes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390080" cy="377388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Arial"/>
                <a:ea typeface="Arial"/>
              </a:rPr>
              <a:t>Watch out for upcoming discussions on risk management in the Product Council, Community Council and Design Authority.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Arial"/>
                <a:ea typeface="Arial"/>
              </a:rPr>
              <a:t>Documentation updates currently being reviewed. Expect publication in the coming weeks.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Thank you for listening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28560" y="1483920"/>
            <a:ext cx="7886520" cy="3379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/>
          </a:bodyPr>
          <a:p>
            <a:pPr marL="4572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Arial"/>
              </a:rPr>
              <a:t>Email: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james.bush@mojaloop.io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Arial"/>
              </a:rPr>
              <a:t>Mojaloop Slack: </a:t>
            </a:r>
            <a:r>
              <a:rPr b="0" lang="en" sz="1800" spc="-1" strike="noStrike">
                <a:solidFill>
                  <a:srgbClr val="3c78d8"/>
                </a:solidFill>
                <a:latin typeface="Arial"/>
                <a:ea typeface="Arial"/>
              </a:rPr>
              <a:t>@James Bush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7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900" spc="-1" strike="noStrike">
                <a:solidFill>
                  <a:srgbClr val="005a83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09312C-7F51-4342-89D1-E20632A1797B}" type="slidenum">
              <a:rPr b="0" lang="en" sz="900" spc="-1" strike="noStrike">
                <a:solidFill>
                  <a:srgbClr val="005a83"/>
                </a:solidFill>
                <a:latin typeface="Arial"/>
                <a:ea typeface="Arial"/>
              </a:rPr>
              <a:t>&lt;number&gt;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2" name="Google Shape;355;p58" descr=""/>
          <p:cNvPicPr/>
          <p:nvPr/>
        </p:nvPicPr>
        <p:blipFill>
          <a:blip r:embed="rId2"/>
          <a:stretch/>
        </p:blipFill>
        <p:spPr>
          <a:xfrm>
            <a:off x="5216760" y="2183760"/>
            <a:ext cx="2815560" cy="21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Risk?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026000" y="1967040"/>
            <a:ext cx="6677640" cy="71064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300" spc="-1" strike="noStrike">
                <a:solidFill>
                  <a:schemeClr val="dk1"/>
                </a:solidFill>
                <a:latin typeface="Arial"/>
                <a:ea typeface="Arial"/>
              </a:rPr>
              <a:t>“</a:t>
            </a:r>
            <a:r>
              <a:rPr b="1" lang="en" sz="2300" spc="-1" strike="noStrike">
                <a:solidFill>
                  <a:schemeClr val="dk1"/>
                </a:solidFill>
                <a:latin typeface="Arial"/>
                <a:ea typeface="Arial"/>
              </a:rPr>
              <a:t>The possibility of something bad happening”</a:t>
            </a:r>
            <a:endParaRPr b="0" lang="en-GB" sz="23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666666"/>
                </a:solidFill>
                <a:latin typeface="Arial"/>
                <a:ea typeface="Arial"/>
              </a:rPr>
              <a:t>[Cambridge English Dictionary]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900" spc="-1" strike="noStrike">
                <a:solidFill>
                  <a:srgbClr val="005a83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56E93B-3F01-4C60-916D-C4D08BCF8BA8}" type="slidenum">
              <a:rPr b="0" lang="en" sz="900" spc="-1" strike="noStrike">
                <a:solidFill>
                  <a:srgbClr val="005a83"/>
                </a:solidFill>
                <a:latin typeface="Arial"/>
                <a:ea typeface="Arial"/>
              </a:rPr>
              <a:t>3</a:t>
            </a:fld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Google Shape;228;p38"/>
          <p:cNvSpPr/>
          <p:nvPr/>
        </p:nvSpPr>
        <p:spPr>
          <a:xfrm>
            <a:off x="1053000" y="2971440"/>
            <a:ext cx="6623280" cy="20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The things we might consider “bad” depend on our particular perspective as Mojaloop stakeholders.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Arial"/>
                <a:ea typeface="Arial"/>
              </a:rPr>
              <a:t>(our adopters, their regulators and the people transacting through Mojaloop schemes)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229;p38"/>
          <p:cNvSpPr/>
          <p:nvPr/>
        </p:nvSpPr>
        <p:spPr>
          <a:xfrm>
            <a:off x="727920" y="1267920"/>
            <a:ext cx="59500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A risk is…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chemeClr val="accent1"/>
                </a:solidFill>
                <a:latin typeface="Arial"/>
                <a:ea typeface="Arial"/>
              </a:rPr>
              <a:t>Why do the Mojaloop Foundation care about risks?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82000"/>
          </a:bodyPr>
          <a:p>
            <a:pPr marL="405000" indent="-31176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Risk management plays a critical role in ensuring the safety, reliability and ultimately the success of Mojaloop deployments.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05000" indent="-31176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If we don’t spend enough time thinking about what might go wrong, and actively trying to prevent bad outcomes, we are not being diligent and responsible.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05000" indent="-31176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In most regulated domains, especially financials and national infrastructure, strong, formal risk management is a “table stakes” requirement.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900" spc="-1" strike="noStrike">
                <a:solidFill>
                  <a:schemeClr val="accent1"/>
                </a:solidFill>
                <a:latin typeface="Arial"/>
                <a:ea typeface="Arial"/>
              </a:rPr>
              <a:t>Areas where our stakeholders face risk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/>
          </a:bodyPr>
          <a:p>
            <a:pPr indent="0">
              <a:lnSpc>
                <a:spcPct val="9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E.g.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Security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Compliance and Regulation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Operations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Finance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Business Continuity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Reputation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Scalability and Performance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Project Management and Development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Security Risks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28560" y="1181520"/>
            <a:ext cx="7886520" cy="3450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66000"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Examples: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30920" indent="-300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98000"/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Data Breach: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Unauthorized access to sensitive financial data, like customer information or transaction details, could lead to severe financial losses and reputational damage.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30920"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30920" indent="-300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98000"/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Malware and Ransomware: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Malware infections or ransomware attacks can halt operations, compromise data integrity, or even lead to ransom payments.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30920"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30920" indent="-300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98000"/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Insider Threats: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Malicious or negligent actions by employees can expose the organization to data leaks, unauthorized data manipulation, or fraud.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30920"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30920" indent="-300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98000"/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Weak Authentication and Access Control: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Inadequate access controls can lead to unauthorized actions and data exposure, especially critical in systems handling financial data.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Compliance and Regulatory Risks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28560" y="1181520"/>
            <a:ext cx="7886520" cy="3450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75000"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Examples: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03200" indent="-299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98000"/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Data Protection Regulations: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Failure to comply with regulations such as GDPR, or local financial laws could result in fines, legal action, or suspension of operations.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03200"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03200" indent="-299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98000"/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AML and KYC Violations: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Anti-Money Laundering (AML) and Know Your Customer (KYC) regulations are critical in finance; non-compliance could result in severe penalties.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03200"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03200" indent="-299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98000"/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Financial Reporting Requirements: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Misreporting or failure to meet reporting standards can lead to scrutiny by regulators and possibly fines or corrective mandates.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Operational Risks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28560" y="1181520"/>
            <a:ext cx="7886520" cy="3450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Examples: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589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System Downtime: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Downtime in payment processing or data handling systems can disrupt services, severely affecting customers lives. This may erode confidence in a scheme.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589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Dependency Risks: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Relying on third-party vendors (e.g., for cloud services or APIs) may introduce risk if these vendors experience downtime or security breaches.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074720" cy="993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accent1"/>
                </a:solidFill>
                <a:latin typeface="Arial"/>
                <a:ea typeface="Arial"/>
              </a:rPr>
              <a:t>Financial Risks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28560" y="1181520"/>
            <a:ext cx="7886520" cy="3450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96000"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Examples: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38840" indent="-3445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Accounting Accuracy Risk: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Discrepancies or inconsistencies in accounting records may lead to costly disputes, large financial losses, reputational damage, regulatory sanctions and even loss of operating licenses.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38840"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38840" indent="-3445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Fraud and Financial Crime:</a:t>
            </a:r>
            <a:r>
              <a:rPr b="0" lang="en" sz="2100" spc="-1" strike="noStrike">
                <a:solidFill>
                  <a:schemeClr val="dk1"/>
                </a:solidFill>
                <a:latin typeface="Arial"/>
                <a:ea typeface="Arial"/>
              </a:rPr>
              <a:t> Fraudulent transactions or other financial crimes can lead to direct financial losses and legal implications.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>James Bush</cp:lastModifiedBy>
  <dcterms:modified xsi:type="dcterms:W3CDTF">2024-11-11T14:20:50Z</dcterms:modified>
  <cp:revision>1</cp:revision>
  <dc:subject/>
  <dc:title/>
</cp:coreProperties>
</file>