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9" r:id="rId5"/>
    <p:sldMasterId id="2147483680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8CD9C93-E569-4C2B-A262-25C7974DADAD}">
  <a:tblStyle styleId="{F8CD9C93-E569-4C2B-A262-25C7974DADAD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6F0FF"/>
          </a:solidFill>
        </a:fill>
      </a:tcStyle>
    </a:wholeTbl>
    <a:band1H>
      <a:tcTxStyle b="off" i="off"/>
      <a:tcStyle>
        <a:fill>
          <a:solidFill>
            <a:srgbClr val="CAE0FF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CAE0FF"/>
          </a:solidFill>
        </a:fill>
      </a:tcStyle>
    </a:band1V>
    <a:band2V>
      <a:tcTxStyle b="off" i="off"/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49b287f039_2_14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86175" lIns="86175" spcFirstLastPara="1" rIns="86175" wrap="square" tIns="861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1" name="Google Shape;201;g249b287f039_2_149:notes"/>
          <p:cNvSpPr/>
          <p:nvPr>
            <p:ph idx="2" type="sldImg"/>
          </p:nvPr>
        </p:nvSpPr>
        <p:spPr>
          <a:xfrm>
            <a:off x="729609" y="1143000"/>
            <a:ext cx="5398781" cy="308579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e80b5c5217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86175" lIns="86175" spcFirstLastPara="1" rIns="86175" wrap="square" tIns="861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65" name="Google Shape;265;g1e80b5c5217_0_0:notes"/>
          <p:cNvSpPr/>
          <p:nvPr>
            <p:ph idx="2" type="sldImg"/>
          </p:nvPr>
        </p:nvSpPr>
        <p:spPr>
          <a:xfrm>
            <a:off x="729609" y="1143000"/>
            <a:ext cx="5398800" cy="3085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49b287f039_2_15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86175" lIns="86175" spcFirstLastPara="1" rIns="86175" wrap="square" tIns="861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Handover to Devarsh - has working on core test harness and other tools used for DFSP onboarding journey.</a:t>
            </a:r>
            <a:endParaRPr/>
          </a:p>
        </p:txBody>
      </p:sp>
      <p:sp>
        <p:nvSpPr>
          <p:cNvPr id="209" name="Google Shape;209;g249b287f039_2_156:notes"/>
          <p:cNvSpPr/>
          <p:nvPr>
            <p:ph idx="2" type="sldImg"/>
          </p:nvPr>
        </p:nvSpPr>
        <p:spPr>
          <a:xfrm>
            <a:off x="729609" y="1143000"/>
            <a:ext cx="5398781" cy="308579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313ce07e532_0_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86175" lIns="86175" spcFirstLastPara="1" rIns="86175" wrap="square" tIns="861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5" name="Google Shape;215;g313ce07e532_0_3:notes"/>
          <p:cNvSpPr/>
          <p:nvPr>
            <p:ph idx="2" type="sldImg"/>
          </p:nvPr>
        </p:nvSpPr>
        <p:spPr>
          <a:xfrm>
            <a:off x="729609" y="1143000"/>
            <a:ext cx="5398800" cy="3085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eac6c860bd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86175" lIns="86175" spcFirstLastPara="1" rIns="86175" wrap="square" tIns="861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2" name="Google Shape;222;g2eac6c860bd_0_0:notes"/>
          <p:cNvSpPr/>
          <p:nvPr>
            <p:ph idx="2" type="sldImg"/>
          </p:nvPr>
        </p:nvSpPr>
        <p:spPr>
          <a:xfrm>
            <a:off x="729609" y="1143000"/>
            <a:ext cx="5398800" cy="3085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313ce07e532_0_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86175" lIns="86175" spcFirstLastPara="1" rIns="86175" wrap="square" tIns="861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9" name="Google Shape;229;g313ce07e532_0_9:notes"/>
          <p:cNvSpPr/>
          <p:nvPr>
            <p:ph idx="2" type="sldImg"/>
          </p:nvPr>
        </p:nvSpPr>
        <p:spPr>
          <a:xfrm>
            <a:off x="729609" y="1143000"/>
            <a:ext cx="5398800" cy="3085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313ce07e532_0_2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86175" lIns="86175" spcFirstLastPara="1" rIns="86175" wrap="square" tIns="861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6" name="Google Shape;236;g313ce07e532_0_21:notes"/>
          <p:cNvSpPr/>
          <p:nvPr>
            <p:ph idx="2" type="sldImg"/>
          </p:nvPr>
        </p:nvSpPr>
        <p:spPr>
          <a:xfrm>
            <a:off x="729609" y="1143000"/>
            <a:ext cx="5398800" cy="3085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313ce07e532_0_2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86175" lIns="86175" spcFirstLastPara="1" rIns="86175" wrap="square" tIns="861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3" name="Google Shape;243;g313ce07e532_0_28:notes"/>
          <p:cNvSpPr/>
          <p:nvPr>
            <p:ph idx="2" type="sldImg"/>
          </p:nvPr>
        </p:nvSpPr>
        <p:spPr>
          <a:xfrm>
            <a:off x="729609" y="1143000"/>
            <a:ext cx="5398800" cy="3085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313ce07e532_0_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86175" lIns="86175" spcFirstLastPara="1" rIns="86175" wrap="square" tIns="861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1" name="Google Shape;251;g313ce07e532_0_15:notes"/>
          <p:cNvSpPr/>
          <p:nvPr>
            <p:ph idx="2" type="sldImg"/>
          </p:nvPr>
        </p:nvSpPr>
        <p:spPr>
          <a:xfrm>
            <a:off x="729609" y="1143000"/>
            <a:ext cx="5398800" cy="3085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2e2975b70c6_0_1:notes"/>
          <p:cNvSpPr/>
          <p:nvPr>
            <p:ph idx="2" type="sldImg"/>
          </p:nvPr>
        </p:nvSpPr>
        <p:spPr>
          <a:xfrm>
            <a:off x="686157" y="1143000"/>
            <a:ext cx="5485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2e2975b70c6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g2e2975b70c6_0_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3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1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/>
          <p:nvPr/>
        </p:nvSpPr>
        <p:spPr>
          <a:xfrm>
            <a:off x="322915" y="1348402"/>
            <a:ext cx="9422489" cy="3199383"/>
          </a:xfrm>
          <a:prstGeom prst="roundRect">
            <a:avLst>
              <a:gd fmla="val 6683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1" i="0" sz="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4"/>
          <p:cNvSpPr txBox="1"/>
          <p:nvPr>
            <p:ph type="ctrTitle"/>
          </p:nvPr>
        </p:nvSpPr>
        <p:spPr>
          <a:xfrm>
            <a:off x="635860" y="1576464"/>
            <a:ext cx="4606672" cy="1694853"/>
          </a:xfrm>
          <a:prstGeom prst="rect">
            <a:avLst/>
          </a:prstGeom>
          <a:noFill/>
          <a:ln>
            <a:noFill/>
          </a:ln>
        </p:spPr>
        <p:txBody>
          <a:bodyPr anchorCtr="0" anchor="b" bIns="17125" lIns="34275" spcFirstLastPara="1" rIns="34275" wrap="square" tIns="171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"/>
              <a:buNone/>
              <a:defRPr b="1" sz="45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635860" y="3490795"/>
            <a:ext cx="5378395" cy="866372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rmAutofit/>
          </a:bodyPr>
          <a:lstStyle>
            <a:lvl1pPr lv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59" name="Google Shape;59;p1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" name="Google Shape;61;p14"/>
          <p:cNvSpPr/>
          <p:nvPr/>
        </p:nvSpPr>
        <p:spPr>
          <a:xfrm>
            <a:off x="5330397" y="595715"/>
            <a:ext cx="1788350" cy="1788583"/>
          </a:xfrm>
          <a:prstGeom prst="ellipse">
            <a:avLst/>
          </a:prstGeom>
          <a:noFill/>
          <a:ln cap="flat" cmpd="sng" w="14605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4"/>
          <p:cNvSpPr/>
          <p:nvPr/>
        </p:nvSpPr>
        <p:spPr>
          <a:xfrm>
            <a:off x="8144558" y="2045153"/>
            <a:ext cx="1353054" cy="1353231"/>
          </a:xfrm>
          <a:prstGeom prst="ellipse">
            <a:avLst/>
          </a:prstGeom>
          <a:noFill/>
          <a:ln cap="flat" cmpd="sng" w="152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4"/>
          <p:cNvSpPr/>
          <p:nvPr/>
        </p:nvSpPr>
        <p:spPr>
          <a:xfrm>
            <a:off x="7118747" y="2807456"/>
            <a:ext cx="1833702" cy="1833940"/>
          </a:xfrm>
          <a:prstGeom prst="ellipse">
            <a:avLst/>
          </a:prstGeom>
          <a:noFill/>
          <a:ln cap="flat" cmpd="sng" w="152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28650" y="313445"/>
            <a:ext cx="2305376" cy="7335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 type="obj">
  <p:cSld name="OBJEC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95" y="0"/>
            <a:ext cx="9142810" cy="514283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5"/>
          <p:cNvSpPr/>
          <p:nvPr/>
        </p:nvSpPr>
        <p:spPr>
          <a:xfrm>
            <a:off x="18786" y="211576"/>
            <a:ext cx="9144000" cy="2050104"/>
          </a:xfrm>
          <a:custGeom>
            <a:rect b="b" l="l" r="r" t="t"/>
            <a:pathLst>
              <a:path extrusionOk="0" h="5466945" w="24387176">
                <a:moveTo>
                  <a:pt x="0" y="0"/>
                </a:moveTo>
                <a:lnTo>
                  <a:pt x="21570558" y="0"/>
                </a:lnTo>
                <a:lnTo>
                  <a:pt x="21515138" y="41442"/>
                </a:lnTo>
                <a:cubicBezTo>
                  <a:pt x="21097466" y="386136"/>
                  <a:pt x="20831244" y="907783"/>
                  <a:pt x="20831244" y="1491610"/>
                </a:cubicBezTo>
                <a:cubicBezTo>
                  <a:pt x="20831244" y="2529525"/>
                  <a:pt x="21672640" y="3370921"/>
                  <a:pt x="22710556" y="3370921"/>
                </a:cubicBezTo>
                <a:cubicBezTo>
                  <a:pt x="23424124" y="3370921"/>
                  <a:pt x="24044804" y="2973230"/>
                  <a:pt x="24363046" y="2387401"/>
                </a:cubicBezTo>
                <a:lnTo>
                  <a:pt x="24387176" y="2337309"/>
                </a:lnTo>
                <a:lnTo>
                  <a:pt x="24387176" y="5466945"/>
                </a:lnTo>
                <a:lnTo>
                  <a:pt x="0" y="5466945"/>
                </a:lnTo>
                <a:close/>
              </a:path>
            </a:pathLst>
          </a:custGeom>
          <a:solidFill>
            <a:schemeClr val="lt1">
              <a:alpha val="72549"/>
            </a:scheme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15"/>
          <p:cNvSpPr txBox="1"/>
          <p:nvPr>
            <p:ph type="title"/>
          </p:nvPr>
        </p:nvSpPr>
        <p:spPr>
          <a:xfrm>
            <a:off x="628650" y="273844"/>
            <a:ext cx="70751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rmAutofit/>
          </a:bodyPr>
          <a:lstStyle>
            <a:lvl1pPr indent="-27305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1pPr>
            <a:lvl2pPr indent="-2730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2pPr>
            <a:lvl3pPr indent="-2730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3pPr>
            <a:lvl4pPr indent="-2730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4pPr>
            <a:lvl5pPr indent="-2730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70" name="Google Shape;70;p15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71" name="Google Shape;71;p15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2" name="Google Shape;72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58209" y="273844"/>
            <a:ext cx="914281" cy="9476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 2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/>
          <p:nvPr/>
        </p:nvSpPr>
        <p:spPr>
          <a:xfrm>
            <a:off x="322915" y="1348402"/>
            <a:ext cx="9422489" cy="3199383"/>
          </a:xfrm>
          <a:prstGeom prst="roundRect">
            <a:avLst>
              <a:gd fmla="val 6683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1" i="0" sz="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6"/>
          <p:cNvSpPr txBox="1"/>
          <p:nvPr>
            <p:ph type="ctrTitle"/>
          </p:nvPr>
        </p:nvSpPr>
        <p:spPr>
          <a:xfrm>
            <a:off x="635860" y="1576464"/>
            <a:ext cx="4606672" cy="1694853"/>
          </a:xfrm>
          <a:prstGeom prst="rect">
            <a:avLst/>
          </a:prstGeom>
          <a:noFill/>
          <a:ln>
            <a:noFill/>
          </a:ln>
        </p:spPr>
        <p:txBody>
          <a:bodyPr anchorCtr="0" anchor="b" bIns="17125" lIns="34275" spcFirstLastPara="1" rIns="34275" wrap="square" tIns="171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"/>
              <a:buNone/>
              <a:defRPr b="1" sz="45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76" name="Google Shape;76;p16"/>
          <p:cNvSpPr txBox="1"/>
          <p:nvPr>
            <p:ph idx="1" type="subTitle"/>
          </p:nvPr>
        </p:nvSpPr>
        <p:spPr>
          <a:xfrm>
            <a:off x="635860" y="3490795"/>
            <a:ext cx="5378395" cy="866372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rmAutofit/>
          </a:bodyPr>
          <a:lstStyle>
            <a:lvl1pPr lv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77" name="Google Shape;77;p16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78" name="Google Shape;78;p16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9" name="Google Shape;79;p16"/>
          <p:cNvSpPr/>
          <p:nvPr/>
        </p:nvSpPr>
        <p:spPr>
          <a:xfrm>
            <a:off x="6068074" y="3379961"/>
            <a:ext cx="1221467" cy="1221626"/>
          </a:xfrm>
          <a:prstGeom prst="ellipse">
            <a:avLst/>
          </a:prstGeom>
          <a:noFill/>
          <a:ln cap="flat" cmpd="sng" w="14605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6"/>
          <p:cNvSpPr/>
          <p:nvPr/>
        </p:nvSpPr>
        <p:spPr>
          <a:xfrm>
            <a:off x="7993997" y="1659428"/>
            <a:ext cx="1353054" cy="1353231"/>
          </a:xfrm>
          <a:prstGeom prst="ellipse">
            <a:avLst/>
          </a:prstGeom>
          <a:noFill/>
          <a:ln cap="flat" cmpd="sng" w="152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6"/>
          <p:cNvSpPr/>
          <p:nvPr/>
        </p:nvSpPr>
        <p:spPr>
          <a:xfrm>
            <a:off x="6659975" y="1971391"/>
            <a:ext cx="2218779" cy="2219068"/>
          </a:xfrm>
          <a:prstGeom prst="ellipse">
            <a:avLst/>
          </a:prstGeom>
          <a:noFill/>
          <a:ln cap="flat" cmpd="sng" w="152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6"/>
          <p:cNvSpPr/>
          <p:nvPr/>
        </p:nvSpPr>
        <p:spPr>
          <a:xfrm>
            <a:off x="6182918" y="131681"/>
            <a:ext cx="2496660" cy="2496985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3" name="Google Shape;83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451327" y="340058"/>
            <a:ext cx="1959842" cy="20312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>
  <p:cSld name="1_Title Slide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95" y="0"/>
            <a:ext cx="9142810" cy="514283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7"/>
          <p:cNvSpPr/>
          <p:nvPr/>
        </p:nvSpPr>
        <p:spPr>
          <a:xfrm>
            <a:off x="322915" y="1348402"/>
            <a:ext cx="9422489" cy="3199383"/>
          </a:xfrm>
          <a:custGeom>
            <a:rect b="b" l="l" r="r" t="t"/>
            <a:pathLst>
              <a:path extrusionOk="0" h="8531688" w="25129909">
                <a:moveTo>
                  <a:pt x="570174" y="0"/>
                </a:moveTo>
                <a:lnTo>
                  <a:pt x="15632987" y="0"/>
                </a:lnTo>
                <a:lnTo>
                  <a:pt x="15628709" y="84726"/>
                </a:lnTo>
                <a:cubicBezTo>
                  <a:pt x="15628709" y="1923455"/>
                  <a:pt x="17119293" y="3414040"/>
                  <a:pt x="18958023" y="3414040"/>
                </a:cubicBezTo>
                <a:cubicBezTo>
                  <a:pt x="20796753" y="3414040"/>
                  <a:pt x="22287337" y="1923455"/>
                  <a:pt x="22287337" y="84726"/>
                </a:cubicBezTo>
                <a:lnTo>
                  <a:pt x="22283059" y="0"/>
                </a:lnTo>
                <a:lnTo>
                  <a:pt x="24559737" y="0"/>
                </a:lnTo>
                <a:cubicBezTo>
                  <a:pt x="24874633" y="0"/>
                  <a:pt x="25129909" y="255275"/>
                  <a:pt x="25129909" y="570173"/>
                </a:cubicBezTo>
                <a:lnTo>
                  <a:pt x="25129909" y="7961515"/>
                </a:lnTo>
                <a:cubicBezTo>
                  <a:pt x="25129909" y="8276413"/>
                  <a:pt x="24874633" y="8531688"/>
                  <a:pt x="24559737" y="8531688"/>
                </a:cubicBezTo>
                <a:lnTo>
                  <a:pt x="570174" y="8531688"/>
                </a:lnTo>
                <a:cubicBezTo>
                  <a:pt x="255275" y="8531688"/>
                  <a:pt x="0" y="8276413"/>
                  <a:pt x="0" y="7961515"/>
                </a:cubicBezTo>
                <a:lnTo>
                  <a:pt x="0" y="570173"/>
                </a:lnTo>
                <a:cubicBezTo>
                  <a:pt x="0" y="255275"/>
                  <a:pt x="255275" y="0"/>
                  <a:pt x="570174" y="0"/>
                </a:cubicBezTo>
                <a:close/>
              </a:path>
            </a:pathLst>
          </a:custGeom>
          <a:solidFill>
            <a:schemeClr val="accent1">
              <a:alpha val="89411"/>
            </a:scheme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1" i="0" sz="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7"/>
          <p:cNvSpPr txBox="1"/>
          <p:nvPr>
            <p:ph type="ctrTitle"/>
          </p:nvPr>
        </p:nvSpPr>
        <p:spPr>
          <a:xfrm>
            <a:off x="635860" y="1576464"/>
            <a:ext cx="4606672" cy="1694853"/>
          </a:xfrm>
          <a:prstGeom prst="rect">
            <a:avLst/>
          </a:prstGeom>
          <a:noFill/>
          <a:ln>
            <a:noFill/>
          </a:ln>
        </p:spPr>
        <p:txBody>
          <a:bodyPr anchorCtr="0" anchor="b" bIns="17125" lIns="34275" spcFirstLastPara="1" rIns="34275" wrap="square" tIns="171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"/>
              <a:buNone/>
              <a:defRPr b="1" sz="45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88" name="Google Shape;88;p17"/>
          <p:cNvSpPr txBox="1"/>
          <p:nvPr>
            <p:ph idx="1" type="subTitle"/>
          </p:nvPr>
        </p:nvSpPr>
        <p:spPr>
          <a:xfrm>
            <a:off x="635860" y="3490795"/>
            <a:ext cx="5378395" cy="866372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rmAutofit/>
          </a:bodyPr>
          <a:lstStyle>
            <a:lvl1pPr lv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89" name="Google Shape;89;p17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90" name="Google Shape;90;p17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1" name="Google Shape;91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51327" y="342520"/>
            <a:ext cx="1959842" cy="20312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628650" y="273844"/>
            <a:ext cx="7091944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rmAutofit/>
          </a:bodyPr>
          <a:lstStyle>
            <a:lvl1pPr indent="-27305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1pPr>
            <a:lvl2pPr indent="-2730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2pPr>
            <a:lvl3pPr indent="-2730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3pPr>
            <a:lvl4pPr indent="-2730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4pPr>
            <a:lvl5pPr indent="-2730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95" name="Google Shape;95;p18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96" name="Google Shape;96;p18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7" name="Google Shape;97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058209" y="273844"/>
            <a:ext cx="914281" cy="9476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623888" y="1282304"/>
            <a:ext cx="5225645" cy="2139553"/>
          </a:xfrm>
          <a:prstGeom prst="rect">
            <a:avLst/>
          </a:prstGeom>
          <a:noFill/>
          <a:ln>
            <a:noFill/>
          </a:ln>
        </p:spPr>
        <p:txBody>
          <a:bodyPr anchorCtr="0" anchor="b" bIns="17125" lIns="34275" spcFirstLastPara="1" rIns="34275" wrap="square" tIns="171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500"/>
              <a:buFont typeface="Arial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623888" y="3442098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300"/>
              <a:buNone/>
              <a:defRPr sz="13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1" name="Google Shape;101;p19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02" name="Google Shape;102;p19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3" name="Google Shape;103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451327" y="298071"/>
            <a:ext cx="1959842" cy="20312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Section Header">
  <p:cSld name="1_Section Header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95" y="0"/>
            <a:ext cx="9142810" cy="514283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20"/>
          <p:cNvSpPr txBox="1"/>
          <p:nvPr>
            <p:ph type="title"/>
          </p:nvPr>
        </p:nvSpPr>
        <p:spPr>
          <a:xfrm>
            <a:off x="623888" y="1282304"/>
            <a:ext cx="5491163" cy="2139553"/>
          </a:xfrm>
          <a:prstGeom prst="rect">
            <a:avLst/>
          </a:prstGeom>
          <a:noFill/>
          <a:ln>
            <a:noFill/>
          </a:ln>
        </p:spPr>
        <p:txBody>
          <a:bodyPr anchorCtr="0" anchor="b" bIns="17125" lIns="34275" spcFirstLastPara="1" rIns="34275" wrap="square" tIns="171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500"/>
              <a:buFont typeface="Arial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623888" y="3442098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300"/>
              <a:buNone/>
              <a:defRPr sz="13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8" name="Google Shape;108;p20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09" name="Google Shape;109;p20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0" name="Google Shape;110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51327" y="298071"/>
            <a:ext cx="1959842" cy="20312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628650" y="273844"/>
            <a:ext cx="7222038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13" name="Google Shape;113;p21"/>
          <p:cNvSpPr txBox="1"/>
          <p:nvPr>
            <p:ph idx="1" type="body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rmAutofit/>
          </a:bodyPr>
          <a:lstStyle>
            <a:lvl1pPr indent="-27305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1pPr>
            <a:lvl2pPr indent="-2730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2pPr>
            <a:lvl3pPr indent="-2730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3pPr>
            <a:lvl4pPr indent="-2730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4pPr>
            <a:lvl5pPr indent="-2730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114" name="Google Shape;114;p21"/>
          <p:cNvSpPr txBox="1"/>
          <p:nvPr>
            <p:ph idx="2" type="body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rmAutofit/>
          </a:bodyPr>
          <a:lstStyle>
            <a:lvl1pPr indent="-27305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1pPr>
            <a:lvl2pPr indent="-2730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2pPr>
            <a:lvl3pPr indent="-2730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3pPr>
            <a:lvl4pPr indent="-2730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4pPr>
            <a:lvl5pPr indent="-2730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115" name="Google Shape;115;p21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16" name="Google Shape;116;p21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7" name="Google Shape;117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058209" y="273844"/>
            <a:ext cx="914281" cy="9476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title"/>
          </p:nvPr>
        </p:nvSpPr>
        <p:spPr>
          <a:xfrm>
            <a:off x="629841" y="273844"/>
            <a:ext cx="7143879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20" name="Google Shape;120;p22"/>
          <p:cNvSpPr txBox="1"/>
          <p:nvPr>
            <p:ph idx="1" type="body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17125" lIns="34275" spcFirstLastPara="1" rIns="34275" wrap="square" tIns="1712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b="1" sz="13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21" name="Google Shape;121;p22"/>
          <p:cNvSpPr txBox="1"/>
          <p:nvPr>
            <p:ph idx="2" type="body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rmAutofit/>
          </a:bodyPr>
          <a:lstStyle>
            <a:lvl1pPr indent="-27305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1pPr>
            <a:lvl2pPr indent="-2730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2pPr>
            <a:lvl3pPr indent="-2730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3pPr>
            <a:lvl4pPr indent="-2730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4pPr>
            <a:lvl5pPr indent="-2730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122" name="Google Shape;122;p22"/>
          <p:cNvSpPr txBox="1"/>
          <p:nvPr>
            <p:ph idx="3" type="body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17125" lIns="34275" spcFirstLastPara="1" rIns="34275" wrap="square" tIns="1712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b="1" sz="13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23" name="Google Shape;123;p22"/>
          <p:cNvSpPr txBox="1"/>
          <p:nvPr>
            <p:ph idx="4" type="body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rmAutofit/>
          </a:bodyPr>
          <a:lstStyle>
            <a:lvl1pPr indent="-27305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1pPr>
            <a:lvl2pPr indent="-2730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2pPr>
            <a:lvl3pPr indent="-2730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3pPr>
            <a:lvl4pPr indent="-2730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4pPr>
            <a:lvl5pPr indent="-2730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124" name="Google Shape;124;p22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25" name="Google Shape;125;p22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6" name="Google Shape;126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058209" y="273844"/>
            <a:ext cx="914281" cy="9476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>
            <p:ph type="title"/>
          </p:nvPr>
        </p:nvSpPr>
        <p:spPr>
          <a:xfrm>
            <a:off x="628650" y="273844"/>
            <a:ext cx="7159064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29" name="Google Shape;129;p2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30" name="Google Shape;130;p2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1" name="Google Shape;131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058209" y="273844"/>
            <a:ext cx="914281" cy="9476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34" name="Google Shape;134;p2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5" name="Google Shape;135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058209" y="273844"/>
            <a:ext cx="914281" cy="9476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>
  <p:cSld name="1_Title Slide 2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95" y="0"/>
            <a:ext cx="9142810" cy="514283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5"/>
          <p:cNvSpPr/>
          <p:nvPr/>
        </p:nvSpPr>
        <p:spPr>
          <a:xfrm>
            <a:off x="322915" y="1348402"/>
            <a:ext cx="9422489" cy="3199383"/>
          </a:xfrm>
          <a:prstGeom prst="roundRect">
            <a:avLst>
              <a:gd fmla="val 6683" name="adj"/>
            </a:avLst>
          </a:prstGeom>
          <a:solidFill>
            <a:schemeClr val="accent1">
              <a:alpha val="89411"/>
            </a:scheme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1" i="0" sz="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25"/>
          <p:cNvSpPr txBox="1"/>
          <p:nvPr>
            <p:ph type="ctrTitle"/>
          </p:nvPr>
        </p:nvSpPr>
        <p:spPr>
          <a:xfrm>
            <a:off x="635860" y="1576464"/>
            <a:ext cx="4606672" cy="1694853"/>
          </a:xfrm>
          <a:prstGeom prst="rect">
            <a:avLst/>
          </a:prstGeom>
          <a:noFill/>
          <a:ln>
            <a:noFill/>
          </a:ln>
        </p:spPr>
        <p:txBody>
          <a:bodyPr anchorCtr="0" anchor="b" bIns="17125" lIns="34275" spcFirstLastPara="1" rIns="34275" wrap="square" tIns="171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"/>
              <a:buNone/>
              <a:defRPr b="1" sz="45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40" name="Google Shape;140;p25"/>
          <p:cNvSpPr txBox="1"/>
          <p:nvPr>
            <p:ph idx="1" type="subTitle"/>
          </p:nvPr>
        </p:nvSpPr>
        <p:spPr>
          <a:xfrm>
            <a:off x="635860" y="3490795"/>
            <a:ext cx="5378395" cy="866372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rmAutofit/>
          </a:bodyPr>
          <a:lstStyle>
            <a:lvl1pPr lv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141" name="Google Shape;141;p25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42" name="Google Shape;142;p25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3" name="Google Shape;143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8650" y="313445"/>
            <a:ext cx="2305376" cy="733529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5"/>
          <p:cNvSpPr/>
          <p:nvPr/>
        </p:nvSpPr>
        <p:spPr>
          <a:xfrm>
            <a:off x="5330397" y="595715"/>
            <a:ext cx="1788350" cy="1788583"/>
          </a:xfrm>
          <a:prstGeom prst="ellipse">
            <a:avLst/>
          </a:prstGeom>
          <a:noFill/>
          <a:ln cap="flat" cmpd="sng" w="14605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25"/>
          <p:cNvSpPr/>
          <p:nvPr/>
        </p:nvSpPr>
        <p:spPr>
          <a:xfrm>
            <a:off x="8144558" y="2045153"/>
            <a:ext cx="1353054" cy="1353231"/>
          </a:xfrm>
          <a:prstGeom prst="ellipse">
            <a:avLst/>
          </a:prstGeom>
          <a:noFill/>
          <a:ln cap="flat" cmpd="sng" w="152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25"/>
          <p:cNvSpPr/>
          <p:nvPr/>
        </p:nvSpPr>
        <p:spPr>
          <a:xfrm>
            <a:off x="7118747" y="2807456"/>
            <a:ext cx="1833702" cy="1833940"/>
          </a:xfrm>
          <a:prstGeom prst="ellipse">
            <a:avLst/>
          </a:prstGeom>
          <a:noFill/>
          <a:ln cap="flat" cmpd="sng" w="152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 2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49" name="Google Shape;149;p26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rmAutofit/>
          </a:bodyPr>
          <a:lstStyle>
            <a:lvl1pPr indent="-27305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1pPr>
            <a:lvl2pPr indent="-2730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2pPr>
            <a:lvl3pPr indent="-2730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3pPr>
            <a:lvl4pPr indent="-2730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4pPr>
            <a:lvl5pPr indent="-2730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150" name="Google Shape;150;p26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51" name="Google Shape;151;p26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2" name="Google Shape;152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28650" y="4733410"/>
            <a:ext cx="1073301" cy="3415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>
  <p:cSld name="1_Title and Content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95" y="0"/>
            <a:ext cx="9142810" cy="514283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7"/>
          <p:cNvSpPr/>
          <p:nvPr/>
        </p:nvSpPr>
        <p:spPr>
          <a:xfrm>
            <a:off x="0" y="211576"/>
            <a:ext cx="9144000" cy="2050104"/>
          </a:xfrm>
          <a:prstGeom prst="rect">
            <a:avLst/>
          </a:prstGeom>
          <a:solidFill>
            <a:schemeClr val="lt1">
              <a:alpha val="72549"/>
            </a:scheme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27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57" name="Google Shape;157;p27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rmAutofit/>
          </a:bodyPr>
          <a:lstStyle>
            <a:lvl1pPr indent="-27305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1pPr>
            <a:lvl2pPr indent="-2730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2pPr>
            <a:lvl3pPr indent="-2730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3pPr>
            <a:lvl4pPr indent="-2730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4pPr>
            <a:lvl5pPr indent="-2730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158" name="Google Shape;158;p27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59" name="Google Shape;159;p27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0" name="Google Shape;160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8650" y="4733410"/>
            <a:ext cx="1073301" cy="3415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 Header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8"/>
          <p:cNvSpPr txBox="1"/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anchorCtr="0" anchor="b" bIns="17125" lIns="34275" spcFirstLastPara="1" rIns="34275" wrap="square" tIns="171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500"/>
              <a:buFont typeface="Arial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63" name="Google Shape;163;p28"/>
          <p:cNvSpPr txBox="1"/>
          <p:nvPr>
            <p:ph idx="1" type="body"/>
          </p:nvPr>
        </p:nvSpPr>
        <p:spPr>
          <a:xfrm>
            <a:off x="623888" y="3442098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300"/>
              <a:buNone/>
              <a:defRPr sz="13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64" name="Google Shape;164;p28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65" name="Google Shape;165;p28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6" name="Google Shape;166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28650" y="313445"/>
            <a:ext cx="2305376" cy="7335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Section Header">
  <p:cSld name="1_Section Header 2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p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95" y="0"/>
            <a:ext cx="9142810" cy="514283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9"/>
          <p:cNvSpPr txBox="1"/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anchorCtr="0" anchor="b" bIns="17125" lIns="34275" spcFirstLastPara="1" rIns="34275" wrap="square" tIns="171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500"/>
              <a:buFont typeface="Arial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70" name="Google Shape;170;p29"/>
          <p:cNvSpPr txBox="1"/>
          <p:nvPr>
            <p:ph idx="1" type="body"/>
          </p:nvPr>
        </p:nvSpPr>
        <p:spPr>
          <a:xfrm>
            <a:off x="623888" y="3442098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300"/>
              <a:buNone/>
              <a:defRPr sz="13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71" name="Google Shape;171;p29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72" name="Google Shape;172;p29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3" name="Google Shape;173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8650" y="4733410"/>
            <a:ext cx="1073301" cy="3415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0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76" name="Google Shape;176;p30"/>
          <p:cNvSpPr txBox="1"/>
          <p:nvPr>
            <p:ph idx="1" type="body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rmAutofit/>
          </a:bodyPr>
          <a:lstStyle>
            <a:lvl1pPr indent="-27305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1pPr>
            <a:lvl2pPr indent="-2730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2pPr>
            <a:lvl3pPr indent="-2730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3pPr>
            <a:lvl4pPr indent="-2730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4pPr>
            <a:lvl5pPr indent="-2730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177" name="Google Shape;177;p30"/>
          <p:cNvSpPr txBox="1"/>
          <p:nvPr>
            <p:ph idx="2" type="body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rmAutofit/>
          </a:bodyPr>
          <a:lstStyle>
            <a:lvl1pPr indent="-27305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1pPr>
            <a:lvl2pPr indent="-2730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2pPr>
            <a:lvl3pPr indent="-2730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3pPr>
            <a:lvl4pPr indent="-2730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4pPr>
            <a:lvl5pPr indent="-2730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178" name="Google Shape;178;p30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79" name="Google Shape;179;p30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0" name="Google Shape;180;p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28650" y="4733410"/>
            <a:ext cx="1073301" cy="3415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1"/>
          <p:cNvSpPr txBox="1"/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83" name="Google Shape;183;p31"/>
          <p:cNvSpPr txBox="1"/>
          <p:nvPr>
            <p:ph idx="1" type="body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17125" lIns="34275" spcFirstLastPara="1" rIns="34275" wrap="square" tIns="1712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b="1" sz="13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84" name="Google Shape;184;p31"/>
          <p:cNvSpPr txBox="1"/>
          <p:nvPr>
            <p:ph idx="2" type="body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rmAutofit/>
          </a:bodyPr>
          <a:lstStyle>
            <a:lvl1pPr indent="-27305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1pPr>
            <a:lvl2pPr indent="-2730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2pPr>
            <a:lvl3pPr indent="-2730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3pPr>
            <a:lvl4pPr indent="-2730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4pPr>
            <a:lvl5pPr indent="-2730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185" name="Google Shape;185;p31"/>
          <p:cNvSpPr txBox="1"/>
          <p:nvPr>
            <p:ph idx="3" type="body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17125" lIns="34275" spcFirstLastPara="1" rIns="34275" wrap="square" tIns="1712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b="1" sz="13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86" name="Google Shape;186;p31"/>
          <p:cNvSpPr txBox="1"/>
          <p:nvPr>
            <p:ph idx="4" type="body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rmAutofit/>
          </a:bodyPr>
          <a:lstStyle>
            <a:lvl1pPr indent="-27305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1pPr>
            <a:lvl2pPr indent="-2730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2pPr>
            <a:lvl3pPr indent="-2730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3pPr>
            <a:lvl4pPr indent="-2730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4pPr>
            <a:lvl5pPr indent="-2730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187" name="Google Shape;187;p31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88" name="Google Shape;188;p31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9" name="Google Shape;189;p3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28650" y="4733410"/>
            <a:ext cx="1073301" cy="3415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2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92" name="Google Shape;192;p32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93" name="Google Shape;193;p32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94" name="Google Shape;194;p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28650" y="4733410"/>
            <a:ext cx="1073301" cy="3415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97" name="Google Shape;197;p3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98" name="Google Shape;198;p3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28650" y="4733410"/>
            <a:ext cx="1073301" cy="3415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21" Type="http://schemas.openxmlformats.org/officeDocument/2006/relationships/theme" Target="../theme/theme2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30.xml"/><Relationship Id="rId6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29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Arial"/>
              <a:buNone/>
              <a:defRPr b="1" i="0" sz="3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115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115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115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115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115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115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hyperlink" Target="mailto:james.bush@mojaloop.io" TargetMode="External"/><Relationship Id="rId4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Google Shape;20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5025" y="281985"/>
            <a:ext cx="1417050" cy="1144001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34"/>
          <p:cNvSpPr txBox="1"/>
          <p:nvPr>
            <p:ph type="ctrTitle"/>
          </p:nvPr>
        </p:nvSpPr>
        <p:spPr>
          <a:xfrm>
            <a:off x="635860" y="1582275"/>
            <a:ext cx="5470847" cy="1694853"/>
          </a:xfrm>
          <a:prstGeom prst="rect">
            <a:avLst/>
          </a:prstGeom>
          <a:noFill/>
          <a:ln>
            <a:noFill/>
          </a:ln>
        </p:spPr>
        <p:txBody>
          <a:bodyPr anchorCtr="0" anchor="b" bIns="17125" lIns="34275" spcFirstLastPara="1" rIns="34275" wrap="square" tIns="171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"/>
              <a:buNone/>
            </a:pPr>
            <a:r>
              <a:rPr lang="en"/>
              <a:t>Participation Tools</a:t>
            </a:r>
            <a:endParaRPr/>
          </a:p>
        </p:txBody>
      </p:sp>
      <p:sp>
        <p:nvSpPr>
          <p:cNvPr id="205" name="Google Shape;205;p34"/>
          <p:cNvSpPr txBox="1"/>
          <p:nvPr>
            <p:ph idx="1" type="subTitle"/>
          </p:nvPr>
        </p:nvSpPr>
        <p:spPr>
          <a:xfrm>
            <a:off x="635860" y="3490795"/>
            <a:ext cx="5378395" cy="866372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"/>
              <a:t>Workstream Update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"/>
              <a:t>November 2024</a:t>
            </a:r>
            <a:endParaRPr/>
          </a:p>
        </p:txBody>
      </p:sp>
      <p:sp>
        <p:nvSpPr>
          <p:cNvPr id="206" name="Google Shape;206;p3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3"/>
          <p:cNvSpPr txBox="1"/>
          <p:nvPr>
            <p:ph type="title"/>
          </p:nvPr>
        </p:nvSpPr>
        <p:spPr>
          <a:xfrm>
            <a:off x="628650" y="273844"/>
            <a:ext cx="70752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Arial"/>
              <a:buNone/>
            </a:pPr>
            <a:r>
              <a:rPr lang="en"/>
              <a:t>Reach out to participate</a:t>
            </a:r>
            <a:endParaRPr/>
          </a:p>
        </p:txBody>
      </p:sp>
      <p:sp>
        <p:nvSpPr>
          <p:cNvPr id="268" name="Google Shape;268;p43"/>
          <p:cNvSpPr txBox="1"/>
          <p:nvPr>
            <p:ph idx="1" type="body"/>
          </p:nvPr>
        </p:nvSpPr>
        <p:spPr>
          <a:xfrm>
            <a:off x="536025" y="1466325"/>
            <a:ext cx="5239500" cy="21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Email: 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james.bush@mojaloop.io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Mojaloop Slack: </a:t>
            </a:r>
            <a:r>
              <a:rPr lang="en" sz="1800">
                <a:solidFill>
                  <a:srgbClr val="3C78D8"/>
                </a:solidFill>
              </a:rPr>
              <a:t>#ws-participation-tools</a:t>
            </a:r>
            <a:endParaRPr sz="1800"/>
          </a:p>
        </p:txBody>
      </p:sp>
      <p:sp>
        <p:nvSpPr>
          <p:cNvPr id="269" name="Google Shape;269;p4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70" name="Google Shape;270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30494" y="2615269"/>
            <a:ext cx="2031125" cy="191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5"/>
          <p:cNvSpPr txBox="1"/>
          <p:nvPr>
            <p:ph type="title"/>
          </p:nvPr>
        </p:nvSpPr>
        <p:spPr>
          <a:xfrm>
            <a:off x="628650" y="273844"/>
            <a:ext cx="70751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Arial"/>
              <a:buNone/>
            </a:pPr>
            <a:r>
              <a:rPr lang="en"/>
              <a:t>Workstream Update</a:t>
            </a:r>
            <a:endParaRPr/>
          </a:p>
        </p:txBody>
      </p:sp>
      <p:graphicFrame>
        <p:nvGraphicFramePr>
          <p:cNvPr id="212" name="Google Shape;212;p35"/>
          <p:cNvGraphicFramePr/>
          <p:nvPr/>
        </p:nvGraphicFramePr>
        <p:xfrm>
          <a:off x="570506" y="1206444"/>
          <a:ext cx="3000000" cy="3000000"/>
        </p:xfrm>
        <a:graphic>
          <a:graphicData uri="http://schemas.openxmlformats.org/drawingml/2006/table">
            <a:tbl>
              <a:tblPr bandRow="1">
                <a:noFill/>
                <a:tableStyleId>{F8CD9C93-E569-4C2B-A262-25C7974DADAD}</a:tableStyleId>
              </a:tblPr>
              <a:tblGrid>
                <a:gridCol w="2020500"/>
                <a:gridCol w="5866325"/>
              </a:tblGrid>
              <a:tr h="312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200" u="none" cap="none" strike="noStrike"/>
                        <a:t>Workstream Name:</a:t>
                      </a:r>
                      <a:endParaRPr sz="300" u="none" cap="none" strike="noStrike"/>
                    </a:p>
                  </a:txBody>
                  <a:tcPr marT="17150" marB="17150" marR="34300" marL="343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200"/>
                        <a:t>Participation Tools</a:t>
                      </a:r>
                      <a:endParaRPr sz="1200" u="none" cap="none" strike="noStrike"/>
                    </a:p>
                  </a:txBody>
                  <a:tcPr marT="17150" marB="17150" marR="34300" marL="34300"/>
                </a:tc>
              </a:tr>
              <a:tr h="269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200" u="none" cap="none" strike="noStrike"/>
                        <a:t>Roadmap Pillar:</a:t>
                      </a:r>
                      <a:endParaRPr sz="300" u="none" cap="none" strike="noStrike"/>
                    </a:p>
                  </a:txBody>
                  <a:tcPr marT="17150" marB="17150" marR="34300" marL="343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200" u="none" cap="none" strike="noStrike"/>
                        <a:t>Pillar 1: Make adoption easier</a:t>
                      </a:r>
                      <a:endParaRPr sz="1200" u="none" cap="none" strike="noStrike"/>
                    </a:p>
                  </a:txBody>
                  <a:tcPr marT="17150" marB="17150" marR="34300" marL="34300"/>
                </a:tc>
              </a:tr>
              <a:tr h="326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200" u="none" cap="none" strike="noStrike"/>
                        <a:t>Lead:</a:t>
                      </a:r>
                      <a:endParaRPr sz="300" u="none" cap="none" strike="noStrike"/>
                    </a:p>
                  </a:txBody>
                  <a:tcPr marT="17150" marB="17150" marR="34300" marL="343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200" u="none" cap="none" strike="noStrike"/>
                        <a:t>James Bush</a:t>
                      </a:r>
                      <a:endParaRPr sz="1200" u="none" cap="none" strike="noStrike"/>
                    </a:p>
                  </a:txBody>
                  <a:tcPr marT="17150" marB="17150" marR="34300" marL="34300"/>
                </a:tc>
              </a:tr>
              <a:tr h="1041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200" u="none" cap="none" strike="noStrike"/>
                        <a:t>Workstream Objectives this PI:</a:t>
                      </a:r>
                      <a:endParaRPr sz="300" u="none" cap="none" strike="noStrike"/>
                    </a:p>
                  </a:txBody>
                  <a:tcPr marT="17150" marB="17150" marR="34300" marL="34300"/>
                </a:tc>
                <a:tc>
                  <a:txBody>
                    <a:bodyPr/>
                    <a:lstStyle/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AutoNum type="arabicPeriod"/>
                      </a:pPr>
                      <a:r>
                        <a:rPr lang="en" sz="1200"/>
                        <a:t>Develop tools that can be used to build a low-cost “scheme connection in a box” for DFSPs. E.g. buy a cheap “connect to a {Mojaloop}” box, take it home and join a scheme.</a:t>
                      </a:r>
                      <a:endParaRPr sz="1200"/>
                    </a:p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AutoNum type="arabicPeriod"/>
                      </a:pPr>
                      <a:r>
                        <a:rPr lang="en" sz="1200"/>
                        <a:t>Optimise deployment of SDK (refining of SDK and tools into ITK).</a:t>
                      </a:r>
                      <a:endParaRPr sz="1200"/>
                    </a:p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AutoNum type="arabicPeriod"/>
                      </a:pPr>
                      <a:r>
                        <a:rPr lang="en" sz="1200"/>
                        <a:t>Prove a real-life use-case e.g. savings deposits to a small MFI.</a:t>
                      </a:r>
                      <a:endParaRPr sz="1200"/>
                    </a:p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AutoNum type="arabicPeriod"/>
                      </a:pPr>
                      <a:r>
                        <a:rPr lang="en" sz="1200"/>
                        <a:t>Clarify and understand the strategic imperative behind this workstream.</a:t>
                      </a:r>
                      <a:endParaRPr sz="1200"/>
                    </a:p>
                  </a:txBody>
                  <a:tcPr marT="17150" marB="17150" marR="34300" marL="34300"/>
                </a:tc>
              </a:tr>
              <a:tr h="640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200" u="none" cap="none" strike="noStrike"/>
                        <a:t>Progress Against Objectives:</a:t>
                      </a:r>
                      <a:endParaRPr sz="300" u="none" cap="none" strike="noStrike"/>
                    </a:p>
                  </a:txBody>
                  <a:tcPr marT="17150" marB="17150" marR="34300" marL="34300"/>
                </a:tc>
                <a:tc>
                  <a:txBody>
                    <a:bodyPr/>
                    <a:lstStyle/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●"/>
                      </a:pPr>
                      <a:r>
                        <a:rPr lang="en" sz="1200"/>
                        <a:t>Objectives 1, 2 &amp; 3 MVP delivered (see demonstration).</a:t>
                      </a:r>
                      <a:endParaRPr sz="1200"/>
                    </a:p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●"/>
                      </a:pPr>
                      <a:r>
                        <a:rPr lang="en" sz="1200"/>
                        <a:t>Objective 4 iterating.</a:t>
                      </a:r>
                      <a:endParaRPr sz="1200"/>
                    </a:p>
                  </a:txBody>
                  <a:tcPr marT="17150" marB="17150" marR="34300" marL="34300"/>
                </a:tc>
              </a:tr>
              <a:tr h="474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200" u="none" cap="none" strike="noStrike"/>
                        <a:t>Roadblocks:</a:t>
                      </a:r>
                      <a:endParaRPr sz="300" u="none" cap="none" strike="noStrike"/>
                    </a:p>
                  </a:txBody>
                  <a:tcPr marT="17150" marB="17150" marR="34300" marL="343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200"/>
                        <a:t>None at present</a:t>
                      </a:r>
                      <a:endParaRPr sz="1200" u="none" cap="none" strike="noStrike"/>
                    </a:p>
                  </a:txBody>
                  <a:tcPr marT="17150" marB="17150" marR="34300" marL="34300"/>
                </a:tc>
              </a:tr>
              <a:tr h="640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200" u="none" cap="none" strike="noStrike"/>
                        <a:t>Support Needed:</a:t>
                      </a:r>
                      <a:endParaRPr sz="300" u="none" cap="none" strike="noStrike"/>
                    </a:p>
                  </a:txBody>
                  <a:tcPr marT="17150" marB="17150" marR="34300" marL="34300"/>
                </a:tc>
                <a:tc>
                  <a:txBody>
                    <a:bodyPr/>
                    <a:lstStyle/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●"/>
                      </a:pPr>
                      <a:r>
                        <a:rPr lang="en" sz="1200"/>
                        <a:t>Product input from community members, adopters, DFSPs &amp; System Integrators (both technical and business focused input)</a:t>
                      </a:r>
                      <a:endParaRPr sz="1200"/>
                    </a:p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●"/>
                      </a:pPr>
                      <a:r>
                        <a:rPr lang="en" sz="1200"/>
                        <a:t>Software engineering contributions to work on SDK, PHEE etc…</a:t>
                      </a:r>
                      <a:endParaRPr sz="1200"/>
                    </a:p>
                  </a:txBody>
                  <a:tcPr marT="17150" marB="17150" marR="34300" marL="34300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6"/>
          <p:cNvSpPr txBox="1"/>
          <p:nvPr>
            <p:ph type="title"/>
          </p:nvPr>
        </p:nvSpPr>
        <p:spPr>
          <a:xfrm>
            <a:off x="628650" y="273844"/>
            <a:ext cx="70752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Arial"/>
              <a:buNone/>
            </a:pPr>
            <a:r>
              <a:rPr lang="en" sz="2800"/>
              <a:t>“Low-cost scheme connection in a box”</a:t>
            </a:r>
            <a:endParaRPr sz="2800"/>
          </a:p>
        </p:txBody>
      </p:sp>
      <p:sp>
        <p:nvSpPr>
          <p:cNvPr id="218" name="Google Shape;218;p36"/>
          <p:cNvSpPr txBox="1"/>
          <p:nvPr>
            <p:ph idx="1" type="body"/>
          </p:nvPr>
        </p:nvSpPr>
        <p:spPr>
          <a:xfrm>
            <a:off x="628650" y="1219850"/>
            <a:ext cx="7600800" cy="3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Q: </a:t>
            </a:r>
            <a:r>
              <a:rPr lang="en" sz="1900"/>
              <a:t>Why did we focus on this objective?</a:t>
            </a:r>
            <a:endParaRPr sz="19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A: “One loop for all”</a:t>
            </a:r>
            <a:endParaRPr sz="19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-3492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•"/>
            </a:pPr>
            <a:r>
              <a:rPr lang="en" sz="1900"/>
              <a:t>Small participants e.g. MFIs, SACCOs etc… should be able to participate in schemes with larger institutions e.g. MoMo, Banks.</a:t>
            </a:r>
            <a:endParaRPr sz="1900"/>
          </a:p>
          <a:p>
            <a:pPr indent="-3492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•"/>
            </a:pPr>
            <a:r>
              <a:rPr lang="en" sz="1900"/>
              <a:t>Integration and onboarding tools exist in our ecosystem to help larger participants join and integrate with Mojaloop schemes (PHEE, PM4ML).</a:t>
            </a:r>
            <a:endParaRPr sz="1900"/>
          </a:p>
          <a:p>
            <a:pPr indent="-3492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•"/>
            </a:pPr>
            <a:r>
              <a:rPr lang="en" sz="1900"/>
              <a:t>This PI we have focused on addressing the gap in support for smaller participants. </a:t>
            </a:r>
            <a:endParaRPr sz="1900"/>
          </a:p>
        </p:txBody>
      </p:sp>
      <p:sp>
        <p:nvSpPr>
          <p:cNvPr id="219" name="Google Shape;219;p36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7"/>
          <p:cNvSpPr txBox="1"/>
          <p:nvPr>
            <p:ph type="title"/>
          </p:nvPr>
        </p:nvSpPr>
        <p:spPr>
          <a:xfrm>
            <a:off x="628650" y="273844"/>
            <a:ext cx="70752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Arial"/>
              <a:buNone/>
            </a:pPr>
            <a:r>
              <a:rPr lang="en" sz="2800"/>
              <a:t>“Low-cost scheme connection in a box”</a:t>
            </a:r>
            <a:endParaRPr/>
          </a:p>
        </p:txBody>
      </p:sp>
      <p:sp>
        <p:nvSpPr>
          <p:cNvPr id="225" name="Google Shape;225;p37"/>
          <p:cNvSpPr txBox="1"/>
          <p:nvPr>
            <p:ph idx="1" type="body"/>
          </p:nvPr>
        </p:nvSpPr>
        <p:spPr>
          <a:xfrm>
            <a:off x="628650" y="1145700"/>
            <a:ext cx="7600800" cy="3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/>
          <a:p>
            <a:pPr indent="-3619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"/>
              <a:t>Creation of “Mojaloop Integration Toolkit” (ITK).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Clearer product boundaries and requirements.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Includes existing integration SDK components.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Includes best practice guidance documentation for integration projects.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Increasing feature set bringing in new components to better address emerging requirements.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37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8"/>
          <p:cNvSpPr txBox="1"/>
          <p:nvPr>
            <p:ph type="title"/>
          </p:nvPr>
        </p:nvSpPr>
        <p:spPr>
          <a:xfrm>
            <a:off x="628650" y="273844"/>
            <a:ext cx="70752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Arial"/>
              <a:buNone/>
            </a:pPr>
            <a:r>
              <a:rPr lang="en" sz="2800"/>
              <a:t>“Low-cost scheme connection in a box”</a:t>
            </a:r>
            <a:endParaRPr/>
          </a:p>
        </p:txBody>
      </p:sp>
      <p:sp>
        <p:nvSpPr>
          <p:cNvPr id="232" name="Google Shape;232;p38"/>
          <p:cNvSpPr txBox="1"/>
          <p:nvPr>
            <p:ph idx="1" type="body"/>
          </p:nvPr>
        </p:nvSpPr>
        <p:spPr>
          <a:xfrm>
            <a:off x="628650" y="1145700"/>
            <a:ext cx="7600800" cy="3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/>
              <a:t>Live </a:t>
            </a:r>
            <a:r>
              <a:rPr b="1" lang="en" sz="2700"/>
              <a:t>Demonstration!</a:t>
            </a:r>
            <a:endParaRPr b="1" sz="27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619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"/>
              <a:t>Test ITK integration based on low-cost hardware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Raspberry Pi-5 (approx $100)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MifosX as core banking system typical of smaller FSPs.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Load tests (using k6 framework) to gather data on performance.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619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"/>
              <a:t>All Mojaloop security features: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Mutually authenticated TLSv1.2 (X.509).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JWS digital signatures.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Cryptographic “hash-lock” condition and fulfilment.</a:t>
            </a:r>
            <a:endParaRPr/>
          </a:p>
        </p:txBody>
      </p:sp>
      <p:sp>
        <p:nvSpPr>
          <p:cNvPr id="233" name="Google Shape;233;p38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9"/>
          <p:cNvSpPr txBox="1"/>
          <p:nvPr>
            <p:ph type="title"/>
          </p:nvPr>
        </p:nvSpPr>
        <p:spPr>
          <a:xfrm>
            <a:off x="628650" y="273844"/>
            <a:ext cx="70752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Arial"/>
              <a:buNone/>
            </a:pPr>
            <a:r>
              <a:rPr lang="en" sz="2800"/>
              <a:t>“Low-cost scheme connection in a box”</a:t>
            </a:r>
            <a:endParaRPr/>
          </a:p>
        </p:txBody>
      </p:sp>
      <p:sp>
        <p:nvSpPr>
          <p:cNvPr id="239" name="Google Shape;239;p39"/>
          <p:cNvSpPr txBox="1"/>
          <p:nvPr>
            <p:ph idx="1" type="body"/>
          </p:nvPr>
        </p:nvSpPr>
        <p:spPr>
          <a:xfrm>
            <a:off x="628650" y="1145700"/>
            <a:ext cx="7600800" cy="3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/>
              <a:t>Live Demonstration!</a:t>
            </a:r>
            <a:endParaRPr b="1" sz="27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619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"/>
              <a:t>Test use-case: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Savings deposits from mobile money </a:t>
            </a:r>
            <a:r>
              <a:rPr lang="en"/>
              <a:t>accounts to MFI savings accounts.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Simulating 125 “users” making savings deposits from their MoMo wallets to MFI savings accounts.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1000 transactions.</a:t>
            </a:r>
            <a:endParaRPr/>
          </a:p>
        </p:txBody>
      </p:sp>
      <p:sp>
        <p:nvSpPr>
          <p:cNvPr id="240" name="Google Shape;240;p39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0"/>
          <p:cNvSpPr txBox="1"/>
          <p:nvPr>
            <p:ph type="title"/>
          </p:nvPr>
        </p:nvSpPr>
        <p:spPr>
          <a:xfrm>
            <a:off x="628650" y="273844"/>
            <a:ext cx="70752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Arial"/>
              <a:buNone/>
            </a:pPr>
            <a:r>
              <a:rPr lang="en" sz="2800"/>
              <a:t>“Low-cost scheme connection in a box”</a:t>
            </a:r>
            <a:endParaRPr/>
          </a:p>
        </p:txBody>
      </p:sp>
      <p:sp>
        <p:nvSpPr>
          <p:cNvPr id="246" name="Google Shape;246;p40"/>
          <p:cNvSpPr txBox="1"/>
          <p:nvPr>
            <p:ph idx="1" type="body"/>
          </p:nvPr>
        </p:nvSpPr>
        <p:spPr>
          <a:xfrm>
            <a:off x="628650" y="1145700"/>
            <a:ext cx="7600800" cy="6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/>
              <a:t>Live Demonstration!</a:t>
            </a:r>
            <a:endParaRPr b="1" sz="27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40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48" name="Google Shape;248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3050" y="1673025"/>
            <a:ext cx="7542101" cy="325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1"/>
          <p:cNvSpPr txBox="1"/>
          <p:nvPr>
            <p:ph type="title"/>
          </p:nvPr>
        </p:nvSpPr>
        <p:spPr>
          <a:xfrm>
            <a:off x="628650" y="273844"/>
            <a:ext cx="70752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Arial"/>
              <a:buNone/>
            </a:pPr>
            <a:r>
              <a:rPr lang="en" sz="2800"/>
              <a:t>“Low-cost scheme connection in a box”</a:t>
            </a:r>
            <a:endParaRPr/>
          </a:p>
        </p:txBody>
      </p:sp>
      <p:sp>
        <p:nvSpPr>
          <p:cNvPr id="254" name="Google Shape;254;p41"/>
          <p:cNvSpPr txBox="1"/>
          <p:nvPr>
            <p:ph idx="1" type="body"/>
          </p:nvPr>
        </p:nvSpPr>
        <p:spPr>
          <a:xfrm>
            <a:off x="628650" y="1145700"/>
            <a:ext cx="7600800" cy="3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/>
              <a:t>Competition</a:t>
            </a:r>
            <a:r>
              <a:rPr b="1" lang="en" sz="2700"/>
              <a:t>!</a:t>
            </a:r>
            <a:endParaRPr b="1" sz="27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619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"/>
              <a:t>G</a:t>
            </a:r>
            <a:r>
              <a:rPr lang="en"/>
              <a:t>uess how many payments per second can be achieved, on average, over the duration of the test, through the Raspberry Pi based integration layer.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619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"/>
              <a:t>The closest guess will win the Raspberry Pi-5 device used during the demonstration.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4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2"/>
          <p:cNvSpPr txBox="1"/>
          <p:nvPr>
            <p:ph idx="1" type="body"/>
          </p:nvPr>
        </p:nvSpPr>
        <p:spPr>
          <a:xfrm>
            <a:off x="628650" y="642582"/>
            <a:ext cx="7886700" cy="773400"/>
          </a:xfrm>
          <a:prstGeom prst="rect">
            <a:avLst/>
          </a:prstGeom>
        </p:spPr>
        <p:txBody>
          <a:bodyPr anchorCtr="0" anchor="t" bIns="17125" lIns="34275" spcFirstLastPara="1" rIns="34275" wrap="square" tIns="17125">
            <a:normAutofit/>
          </a:bodyPr>
          <a:lstStyle/>
          <a:p>
            <a:pPr indent="0" lvl="0" marL="0" rtl="0" algn="ctr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ctr">
              <a:spcBef>
                <a:spcPts val="700"/>
              </a:spcBef>
              <a:spcAft>
                <a:spcPts val="0"/>
              </a:spcAft>
              <a:buNone/>
            </a:pPr>
            <a:r>
              <a:rPr lang="en"/>
              <a:t>Grateful thanks to all contributors!</a:t>
            </a:r>
            <a:endParaRPr/>
          </a:p>
        </p:txBody>
      </p:sp>
      <p:pic>
        <p:nvPicPr>
          <p:cNvPr id="262" name="Google Shape;262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40238" y="1510300"/>
            <a:ext cx="3263525" cy="261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Mojaloop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A3FF"/>
      </a:accent1>
      <a:accent2>
        <a:srgbClr val="FC440F"/>
      </a:accent2>
      <a:accent3>
        <a:srgbClr val="0010BE"/>
      </a:accent3>
      <a:accent4>
        <a:srgbClr val="FDE74C"/>
      </a:accent4>
      <a:accent5>
        <a:srgbClr val="00DFB1"/>
      </a:accent5>
      <a:accent6>
        <a:srgbClr val="BE0098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