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30F318-1F86-4291-866D-A01FAF8082C3}">
  <a:tblStyle styleId="{7130F318-1F86-4291-866D-A01FAF8082C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FF"/>
          </a:solidFill>
        </a:fill>
      </a:tcStyle>
    </a:wholeTbl>
    <a:band1H>
      <a:tcTxStyle b="off" i="off"/>
      <a:tcStyle>
        <a:fill>
          <a:solidFill>
            <a:srgbClr val="CAE0F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0F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9b287f039_2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49b287f039_2_149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80b5c512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1e80b5c5123_0_35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9b287f039_2_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249b287f039_2_156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9b287f039_2_1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49b287f039_2_162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80b5c5123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1e80b5c5123_0_15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ac5477a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2eac5477a8d_0_0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eb3c06c5f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2eb3c06c5fc_0_0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e80b5c5123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1e80b5c5123_0_27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80b5c5123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1e80b5c5123_0_21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298de7c88_0_2:notes"/>
          <p:cNvSpPr/>
          <p:nvPr>
            <p:ph idx="2" type="sldImg"/>
          </p:nvPr>
        </p:nvSpPr>
        <p:spPr>
          <a:xfrm>
            <a:off x="686157" y="1143000"/>
            <a:ext cx="5485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298de7c88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e298de7c88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330397" y="595715"/>
            <a:ext cx="1788350" cy="1788583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144558" y="2045153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118747" y="2807456"/>
            <a:ext cx="1833702" cy="183394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18786" y="211576"/>
            <a:ext cx="9144000" cy="2050104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549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0751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068074" y="3379961"/>
            <a:ext cx="1221467" cy="1221626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993997" y="1659428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659975" y="1971391"/>
            <a:ext cx="2218779" cy="2219068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182918" y="131681"/>
            <a:ext cx="2496660" cy="249698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340058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322915" y="1348402"/>
            <a:ext cx="9422489" cy="3199383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41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342520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628650" y="273844"/>
            <a:ext cx="709194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23888" y="1282304"/>
            <a:ext cx="5225645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298071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623888" y="1282304"/>
            <a:ext cx="5491163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298071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28650" y="273844"/>
            <a:ext cx="7222038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629841" y="273844"/>
            <a:ext cx="714387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p2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28650" y="273844"/>
            <a:ext cx="715906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 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>
              <a:alpha val="8941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/>
          <p:nvPr/>
        </p:nvSpPr>
        <p:spPr>
          <a:xfrm>
            <a:off x="5330397" y="595715"/>
            <a:ext cx="1788350" cy="1788583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8144558" y="2045153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7118747" y="2807456"/>
            <a:ext cx="1833702" cy="183394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0" y="211576"/>
            <a:ext cx="9144000" cy="2050104"/>
          </a:xfrm>
          <a:prstGeom prst="rect">
            <a:avLst/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 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4" name="Google Shape;184;p3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6" name="Google Shape;186;p3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james.bush@mojaloop.io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ojaloop/ml-perf-characteriz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ctrTitle"/>
          </p:nvPr>
        </p:nvSpPr>
        <p:spPr>
          <a:xfrm>
            <a:off x="635860" y="1582275"/>
            <a:ext cx="5470847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/>
              <a:t>Performance Characterisation</a:t>
            </a:r>
            <a:endParaRPr/>
          </a:p>
        </p:txBody>
      </p:sp>
      <p:sp>
        <p:nvSpPr>
          <p:cNvPr id="204" name="Google Shape;204;p34"/>
          <p:cNvSpPr txBox="1"/>
          <p:nvPr>
            <p:ph idx="1" type="subTitle"/>
          </p:nvPr>
        </p:nvSpPr>
        <p:spPr>
          <a:xfrm>
            <a:off x="635849" y="3490800"/>
            <a:ext cx="60552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Workstream Update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July 2024</a:t>
            </a:r>
            <a:endParaRPr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Reach out to participate</a:t>
            </a:r>
            <a:endParaRPr/>
          </a:p>
        </p:txBody>
      </p:sp>
      <p:sp>
        <p:nvSpPr>
          <p:cNvPr id="267" name="Google Shape;267;p43"/>
          <p:cNvSpPr txBox="1"/>
          <p:nvPr>
            <p:ph idx="1" type="body"/>
          </p:nvPr>
        </p:nvSpPr>
        <p:spPr>
          <a:xfrm>
            <a:off x="628650" y="1483750"/>
            <a:ext cx="7886700" cy="3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Email: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james.bush@mojaloop.io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Mojaloop Slack:  </a:t>
            </a:r>
            <a:r>
              <a:rPr lang="en" sz="1800">
                <a:solidFill>
                  <a:schemeClr val="accent3"/>
                </a:solidFill>
              </a:rPr>
              <a:t> </a:t>
            </a:r>
            <a:r>
              <a:rPr lang="en" sz="1800">
                <a:solidFill>
                  <a:srgbClr val="1155CC"/>
                </a:solidFill>
              </a:rPr>
              <a:t>#perf-scale-benchmarking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268" name="Google Shape;268;p4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494" y="2615269"/>
            <a:ext cx="2031125" cy="19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628650" y="273844"/>
            <a:ext cx="70751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Update</a:t>
            </a:r>
            <a:endParaRPr/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628581" y="117701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{7130F318-1F86-4291-866D-A01FAF8082C3}</a:tableStyleId>
              </a:tblPr>
              <a:tblGrid>
                <a:gridCol w="2020500"/>
                <a:gridCol w="5866325"/>
              </a:tblGrid>
              <a:tr h="28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Workstream Name: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Performance Characterisation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Roadmap Pillar: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Foundation</a:t>
                      </a:r>
                      <a:r>
                        <a:rPr lang="en" sz="1200" u="none" cap="none" strike="noStrike"/>
                        <a:t>: </a:t>
                      </a:r>
                      <a:r>
                        <a:rPr lang="en" sz="1200"/>
                        <a:t>Quality Product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Lead: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James Bush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Workstream Objectives: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See next slides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Progress Against Objectives: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Priority 1 objectives met so far: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n" sz="1200"/>
                        <a:t>Discovery, agreement, transfer phases tested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n" sz="1200"/>
                        <a:t>Results captured and analysed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n" sz="1200"/>
                        <a:t>Quick-fixes implemented and released</a:t>
                      </a:r>
                      <a:endParaRPr sz="1200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Anticipated </a:t>
                      </a:r>
                      <a:r>
                        <a:rPr lang="en" sz="1200" u="none" cap="none" strike="noStrike"/>
                        <a:t>Progress by PI End: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No significant progress expected due to committed resource limitations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Roadblocks: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Resource limitations: </a:t>
                      </a:r>
                      <a:r>
                        <a:rPr lang="en" sz="1200"/>
                        <a:t>Committed resources from community and adopters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Support Needed: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Engineers with infra and/or mojaloop core experience.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Bare metal testing support.</a:t>
                      </a:r>
                      <a:endParaRPr sz="1200"/>
                    </a:p>
                  </a:txBody>
                  <a:tcPr marT="17150" marB="17150" marR="34300" marL="34300"/>
                </a:tc>
              </a:tr>
            </a:tbl>
          </a:graphicData>
        </a:graphic>
      </p:graphicFrame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628650" y="273844"/>
            <a:ext cx="70751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Objectives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Q: What problem(s) are we trying to solve?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A: Understand how various components of the system perform individually and collectively on hardware representative of near-term upcoming deployments. What are the system sensitivities to hardware characteristics and scheme architecture (number of transacting participants etc…).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Strategy: </a:t>
            </a:r>
            <a:r>
              <a:rPr lang="en" sz="1100"/>
              <a:t>Show the system is capable of 1000 tps.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Plan:</a:t>
            </a:r>
            <a:r>
              <a:rPr lang="en" sz="1100"/>
              <a:t> Discover what the actual number is and push beyond current limits.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Priority 1: Find out how fast the system is.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If it doesn’t meet the baseline, then take immediate action to rectify.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Target is 1000 tps sustained for 1 hour, &lt; 1% taking &gt; 1 second @ 0% unexpected errors, and durable for 1 hour.</a:t>
            </a:r>
            <a:endParaRPr sz="1100"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A “transaction” is: an address lookup followed by a quote followed by a transfer.</a:t>
            </a:r>
            <a:endParaRPr sz="1100"/>
          </a:p>
          <a:p>
            <a: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Consider ramp-up.</a:t>
            </a:r>
            <a:endParaRPr/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Objectives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474025" y="1077725"/>
            <a:ext cx="788670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52"/>
              <a:t>Cont…</a:t>
            </a:r>
            <a:endParaRPr sz="952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52"/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alphaLcPeriod"/>
            </a:pPr>
            <a:r>
              <a:rPr lang="en" sz="952"/>
              <a:t>Nation scale deployment is the target customer right now (adoption pipeline); target activities at understanding performance characteristics for this type of deployment.</a:t>
            </a:r>
            <a:endParaRPr sz="952"/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romanLcPeriod"/>
            </a:pPr>
            <a:r>
              <a:rPr lang="en" sz="952"/>
              <a:t>Design appropriate scheme architecture(s) to simulate.</a:t>
            </a:r>
            <a:endParaRPr sz="952"/>
          </a:p>
          <a:p>
            <a:pPr indent="-28908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arabicPeriod"/>
            </a:pPr>
            <a:r>
              <a:rPr lang="en" sz="952"/>
              <a:t>Firstly, target national scale switch situations with many DFSPs. (? how many, some big, some small ?)</a:t>
            </a:r>
            <a:endParaRPr sz="952"/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romanLcPeriod"/>
            </a:pPr>
            <a:r>
              <a:rPr lang="en" sz="952"/>
              <a:t>Design appropriate REUSABLE test architecture and tools e.g. simulators, load generators etc… (keep loads separate i.e. sims on separate infra to switch components)</a:t>
            </a:r>
            <a:endParaRPr sz="952"/>
          </a:p>
          <a:p>
            <a:pPr indent="-28908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arabicPeriod"/>
            </a:pPr>
            <a:r>
              <a:rPr lang="en" sz="952"/>
              <a:t>Run this in an environment where we can take underlying platform considerations out of the equation e.g. bare metal; that accurately represents the targeted deployment environment. (simplify)</a:t>
            </a:r>
            <a:endParaRPr sz="952"/>
          </a:p>
          <a:p>
            <a:pPr indent="-28908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arabicPeriod"/>
            </a:pPr>
            <a:r>
              <a:rPr lang="en" sz="952"/>
              <a:t>Tests should be end-to-end:</a:t>
            </a:r>
            <a:endParaRPr sz="952"/>
          </a:p>
          <a:p>
            <a:pPr indent="-289083" lvl="4" marL="22860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alphaLcPeriod"/>
            </a:pPr>
            <a:r>
              <a:rPr lang="en" sz="952"/>
              <a:t>What does this mean? ALS? Quote? Transfer?</a:t>
            </a:r>
            <a:endParaRPr sz="952"/>
          </a:p>
          <a:p>
            <a:pPr indent="-289083" lvl="5" marL="2743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romanLcPeriod"/>
            </a:pPr>
            <a:r>
              <a:rPr lang="en" sz="952"/>
              <a:t>It means all three stages! BUT - we have to account for user interface delays, e.g. latency at each end due to test harness latency etc…</a:t>
            </a:r>
            <a:endParaRPr sz="952"/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romanLcPeriod"/>
            </a:pPr>
            <a:r>
              <a:rPr lang="en" sz="952"/>
              <a:t>Consider looking at the same toolchain as used previously for generating load (jMeter clusters).</a:t>
            </a:r>
            <a:endParaRPr sz="952"/>
          </a:p>
          <a:p>
            <a:pPr indent="-28908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arabicPeriod"/>
            </a:pPr>
            <a:r>
              <a:rPr lang="en" sz="952"/>
              <a:t>Try to figure out how to handle callbacks in jMeter to keep the amount of “stuff” in the test harnesses to a minimum.</a:t>
            </a:r>
            <a:endParaRPr sz="952"/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romanLcPeriod"/>
            </a:pPr>
            <a:r>
              <a:rPr lang="en" sz="952"/>
              <a:t>Design appropriate loads/transaction scenario mix (+ve, -ve cases etc…) to test the edges of the system. Include scheme level issues such as liquidity problems etc…</a:t>
            </a:r>
            <a:endParaRPr sz="952"/>
          </a:p>
          <a:p>
            <a:pPr indent="-28908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arabicPeriod"/>
            </a:pPr>
            <a:r>
              <a:rPr lang="en" sz="952"/>
              <a:t>Include some scenarios which test failure modes for certain situations e.g. DFSP goes down, slows down etc… capture the impact of such events on the system as a whole.</a:t>
            </a:r>
            <a:endParaRPr sz="952"/>
          </a:p>
          <a:p>
            <a:pPr indent="-28908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arabicPeriod"/>
            </a:pPr>
            <a:r>
              <a:rPr lang="en" sz="952"/>
              <a:t>How about running settlements during periods of high load?</a:t>
            </a:r>
            <a:endParaRPr sz="952"/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romanLcPeriod"/>
            </a:pPr>
            <a:r>
              <a:rPr lang="en" sz="952"/>
              <a:t>Push beyond stable limits to discover failure modes and plan any remediating actions needed.</a:t>
            </a:r>
            <a:endParaRPr sz="952"/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romanLcPeriod"/>
            </a:pPr>
            <a:r>
              <a:rPr lang="en" sz="952"/>
              <a:t>Decide/Design appropriate metrics and points of observation to capture and monitor data for analysis.</a:t>
            </a:r>
            <a:endParaRPr sz="952"/>
          </a:p>
          <a:p>
            <a:pPr indent="-28908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arabicPeriod"/>
            </a:pPr>
            <a:r>
              <a:rPr lang="en" sz="952"/>
              <a:t>Not just application layer metrics, also look at underlying infra metrics, CPU, I/O etc…</a:t>
            </a:r>
            <a:endParaRPr sz="952"/>
          </a:p>
          <a:p>
            <a:pPr indent="-289083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52"/>
              <a:buAutoNum type="arabicPeriod"/>
            </a:pPr>
            <a:r>
              <a:rPr lang="en" sz="952"/>
              <a:t>Consider how to best inform calculations of cost per transfer, TCO vs procurement costs, maintenance etc... Provide data to support those calculations.</a:t>
            </a:r>
            <a:endParaRPr sz="1107"/>
          </a:p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Objectives</a:t>
            </a:r>
            <a:endParaRPr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Cont…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Priority 2</a:t>
            </a:r>
            <a:r>
              <a:rPr lang="en" sz="1100"/>
              <a:t>: Develop capacity to manually run repeatable full system end-to-end performance tests (as per P1 above):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Spin up / down an entire env and test infrastructure, run tests, capture metrics, generate reports.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Analyse the cost of doing this.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b="1" lang="en" sz="1100"/>
              <a:t>Introduce these tests as part of the Mojaloop release process.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Priority 3</a:t>
            </a:r>
            <a:r>
              <a:rPr lang="en" sz="1100"/>
              <a:t>: Introduce performance tests at a lower (?component) level in CI pipelines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Run these tests in CI runners on merge/commit/PR?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CI runners are on shared infra, this might not be good for comparison.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romanLcPeriod"/>
            </a:pPr>
            <a:r>
              <a:rPr lang="en" sz="1100"/>
              <a:t>Possibly run these on foundation infra, possibly have some private CI runners in foundation AWS account?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Generate metrics, reports, charts etc… so all interested parties can see the impact of code changes on performance.</a:t>
            </a:r>
            <a:endParaRPr/>
          </a:p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Update</a:t>
            </a:r>
            <a:endParaRPr/>
          </a:p>
        </p:txBody>
      </p:sp>
      <p:graphicFrame>
        <p:nvGraphicFramePr>
          <p:cNvPr id="239" name="Google Shape;239;p39"/>
          <p:cNvGraphicFramePr/>
          <p:nvPr/>
        </p:nvGraphicFramePr>
        <p:xfrm>
          <a:off x="628581" y="117701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{7130F318-1F86-4291-866D-A01FAF8082C3}</a:tableStyleId>
              </a:tblPr>
              <a:tblGrid>
                <a:gridCol w="2020500"/>
                <a:gridCol w="5866325"/>
              </a:tblGrid>
              <a:tr h="28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Workstream Name: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Performance Characterisation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Roadmap Pillar: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Foundation</a:t>
                      </a:r>
                      <a:r>
                        <a:rPr lang="en" sz="1200" u="none" cap="none" strike="noStrike"/>
                        <a:t>: </a:t>
                      </a:r>
                      <a:r>
                        <a:rPr lang="en" sz="1200"/>
                        <a:t>Quality Product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Lead: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James Bush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Workstream Objectives: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See next slides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Progress Against Objectives: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1200"/>
                        <a:t>Priority 1 objectives met so far: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n" sz="1200"/>
                        <a:t>Discovery, agreement, transfer phases tested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n" sz="1200"/>
                        <a:t>Results captured and analysed</a:t>
                      </a:r>
                      <a:endParaRPr sz="1200"/>
                    </a:p>
                    <a:p>
                      <a:pPr indent="-304800" lvl="1" marL="9144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n" sz="1200"/>
                        <a:t>Quick-fixes implemented and released</a:t>
                      </a:r>
                      <a:endParaRPr sz="1200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Anticipated Progress by PI End: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No significant progress expected due to committed resource limitations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Roadblocks: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Resource limitations: Committed resources from community and adopters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Support Needed: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Engineers with infra and/or mojaloop core experience.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Bare metal testing support.</a:t>
                      </a:r>
                      <a:endParaRPr sz="1200"/>
                    </a:p>
                  </a:txBody>
                  <a:tcPr marT="17150" marB="17150" marR="34300" marL="34300"/>
                </a:tc>
              </a:tr>
            </a:tbl>
          </a:graphicData>
        </a:graphic>
      </p:graphicFrame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Progress so far this PI…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628650" y="1369226"/>
            <a:ext cx="78867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K6 test cases evolved (core test harness repo)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Discovery, agreement &amp; transfer phases tested in various hardware configurations (cloud, metal)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Some results published, some recent results are outstanding (expected in coming weeks)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As per workstream </a:t>
            </a:r>
            <a:r>
              <a:rPr lang="en" sz="1300"/>
              <a:t>priority 1, immediate bottlenecks identified, fixes applied and released.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Ongoing process…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Test results in github: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https://github.com/mojaloop/ml-perf-characterization</a:t>
            </a:r>
            <a:endParaRPr sz="1100"/>
          </a:p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Next PI Focus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574425" y="1132650"/>
            <a:ext cx="7886700" cy="37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Define and document a standardised framework for measuring and stating Mojaloop performance metrics.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Apples for apples comparisons: same infra, same toolchain, same test conditions across test runs.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Develop tooling to run full system end-to-end performance tests (as per 1 above) as part of release process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Include performance reports in release notes.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Introduce performance tests at a lower level in CI pipelines: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Open questions:</a:t>
            </a:r>
            <a:endParaRPr sz="1300"/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CI runners are on shared infra, this might not be good for comparison (uncertain resource availability).</a:t>
            </a:r>
            <a:endParaRPr sz="1300"/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" sz="1300"/>
              <a:t>Possibly run these on foundation infra i.e. have private CI runners in foundation AWS account with known IOPS. Cost analysis needed.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Generate metrics, reports, charts etc… on PRs/merges so all interested parties can see the impact of every code change on performance and trends over time.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" sz="1300"/>
              <a:t>Priorities: 1: Clearing, 2: Agreement, 3: Discovery.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254" name="Google Shape;254;p4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628650" y="642582"/>
            <a:ext cx="7886700" cy="7734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Grateful thanks to all contributors!</a:t>
            </a:r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450" y="1828602"/>
            <a:ext cx="3527100" cy="23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