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13716000" cx="24387175"/>
  <p:notesSz cx="6858000" cy="9144000"/>
  <p:embeddedFontLst>
    <p:embeddedFont>
      <p:font typeface="Robo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22" roundtripDataSignature="AMtx7mi8FCpYtH0inC6wFcaOv5RCzdIY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5BCC425-7C23-44D5-8BCC-91198C3FF441}">
  <a:tblStyle styleId="{45BCC425-7C23-44D5-8BCC-91198C3FF441}"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B15513AD-D5CB-49F6-97CD-187B1CF5F132}"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11" Type="http://schemas.openxmlformats.org/officeDocument/2006/relationships/slide" Target="slides/slide6.xml"/><Relationship Id="rId22" Type="http://customschemas.google.com/relationships/presentationmetadata" Target="metadata"/><Relationship Id="rId10" Type="http://schemas.openxmlformats.org/officeDocument/2006/relationships/slide" Target="slides/slide5.xml"/><Relationship Id="rId21" Type="http://schemas.openxmlformats.org/officeDocument/2006/relationships/font" Target="fonts/Robo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bold.fntdata"/><Relationship Id="rId6" Type="http://schemas.openxmlformats.org/officeDocument/2006/relationships/slide" Target="slides/slide1.xml"/><Relationship Id="rId18" Type="http://schemas.openxmlformats.org/officeDocument/2006/relationships/font" Target="fonts/Robo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0ec991da93_0_16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Hi Everybody,</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rPr lang="en-US"/>
              <a:t>1-6 Michael</a:t>
            </a:r>
            <a:endParaRPr/>
          </a:p>
          <a:p>
            <a:pPr indent="0" lvl="0" marL="0" rtl="0" algn="l">
              <a:lnSpc>
                <a:spcPct val="100000"/>
              </a:lnSpc>
              <a:spcBef>
                <a:spcPts val="0"/>
              </a:spcBef>
              <a:spcAft>
                <a:spcPts val="0"/>
              </a:spcAft>
              <a:buSzPts val="1400"/>
              <a:buNone/>
            </a:pPr>
            <a:r>
              <a:rPr lang="en-US"/>
              <a:t>7- Jason</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a:p>
            <a:pPr indent="0" lvl="0" marL="0" rtl="0" algn="l">
              <a:lnSpc>
                <a:spcPct val="100000"/>
              </a:lnSpc>
              <a:spcBef>
                <a:spcPts val="0"/>
              </a:spcBef>
              <a:spcAft>
                <a:spcPts val="0"/>
              </a:spcAft>
              <a:buSzPts val="1400"/>
              <a:buNone/>
            </a:pPr>
            <a:r>
              <a:t/>
            </a:r>
            <a:endParaRPr/>
          </a:p>
        </p:txBody>
      </p:sp>
      <p:sp>
        <p:nvSpPr>
          <p:cNvPr id="87" name="Google Shape;87;g10ec991da93_0_1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1124ad6c10_0_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Now that the hub operator has a clear view on what can be settled, the natural next step would be to perform the settlement.</a:t>
            </a:r>
            <a:endParaRPr/>
          </a:p>
          <a:p>
            <a:pPr indent="0" lvl="0" marL="0" rtl="0" algn="l">
              <a:spcBef>
                <a:spcPts val="0"/>
              </a:spcBef>
              <a:spcAft>
                <a:spcPts val="0"/>
              </a:spcAft>
              <a:buClr>
                <a:schemeClr val="dk1"/>
              </a:buClr>
              <a:buSzPts val="1100"/>
              <a:buFont typeface="Arial"/>
              <a:buNone/>
            </a:pPr>
            <a:r>
              <a:rPr lang="en-US"/>
              <a:t>Which involves the closing of a settlement matrix, and its respective batches and accounts, followed by settling all of the accounts in the settlement matrix.</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Let’s go through the detail:</a:t>
            </a:r>
            <a:endParaRPr/>
          </a:p>
          <a:p>
            <a:pPr indent="0" lvl="0" marL="0" rtl="0" algn="l">
              <a:spcBef>
                <a:spcPts val="0"/>
              </a:spcBef>
              <a:spcAft>
                <a:spcPts val="0"/>
              </a:spcAft>
              <a:buNone/>
            </a:pPr>
            <a:r>
              <a:t/>
            </a:r>
            <a:endParaRPr b="1"/>
          </a:p>
          <a:p>
            <a:pPr indent="-317500" lvl="0" marL="457200" rtl="0" algn="l">
              <a:spcBef>
                <a:spcPts val="0"/>
              </a:spcBef>
              <a:spcAft>
                <a:spcPts val="0"/>
              </a:spcAft>
              <a:buClr>
                <a:schemeClr val="dk1"/>
              </a:buClr>
              <a:buSzPts val="1400"/>
              <a:buAutoNum type="arabicPeriod"/>
            </a:pPr>
            <a:r>
              <a:rPr b="1" lang="en-US"/>
              <a:t>Trigger</a:t>
            </a:r>
            <a:r>
              <a:rPr b="1" lang="en-US"/>
              <a:t> Settlement</a:t>
            </a:r>
            <a:r>
              <a:rPr lang="en-US"/>
              <a:t> - The hub operator is happy with a settlement matrix, and wishes to settle all batches that forms part of the matrix</a:t>
            </a:r>
            <a:endParaRPr/>
          </a:p>
          <a:p>
            <a:pPr indent="-317500" lvl="0" marL="457200" rtl="0" algn="l">
              <a:spcBef>
                <a:spcPts val="0"/>
              </a:spcBef>
              <a:spcAft>
                <a:spcPts val="0"/>
              </a:spcAft>
              <a:buClr>
                <a:schemeClr val="dk1"/>
              </a:buClr>
              <a:buSzPts val="1400"/>
              <a:buAutoNum type="arabicPeriod"/>
            </a:pPr>
            <a:r>
              <a:rPr b="1" lang="en-US"/>
              <a:t>Start </a:t>
            </a:r>
            <a:r>
              <a:rPr lang="en-US"/>
              <a:t> - The settlement service kicks off the settling process, the Matrix ID is used</a:t>
            </a:r>
            <a:endParaRPr/>
          </a:p>
          <a:p>
            <a:pPr indent="-317500" lvl="0" marL="457200" rtl="0" algn="l">
              <a:spcBef>
                <a:spcPts val="0"/>
              </a:spcBef>
              <a:spcAft>
                <a:spcPts val="0"/>
              </a:spcAft>
              <a:buClr>
                <a:schemeClr val="dk1"/>
              </a:buClr>
              <a:buSzPts val="1400"/>
              <a:buAutoNum type="arabicPeriod"/>
            </a:pPr>
            <a:r>
              <a:rPr b="1" lang="en-US"/>
              <a:t>Fetch Batches </a:t>
            </a:r>
            <a:r>
              <a:rPr lang="en-US"/>
              <a:t> - All the batches that formed part of the earlier settlement matrix request are obtained</a:t>
            </a:r>
            <a:endParaRPr/>
          </a:p>
          <a:p>
            <a:pPr indent="-317500" lvl="0" marL="457200" rtl="0" algn="l">
              <a:spcBef>
                <a:spcPts val="0"/>
              </a:spcBef>
              <a:spcAft>
                <a:spcPts val="0"/>
              </a:spcAft>
              <a:buClr>
                <a:schemeClr val="dk1"/>
              </a:buClr>
              <a:buSzPts val="1400"/>
              <a:buAutoNum type="arabicPeriod"/>
            </a:pPr>
            <a:r>
              <a:rPr b="1" lang="en-US"/>
              <a:t>Close </a:t>
            </a:r>
            <a:r>
              <a:rPr lang="en-US"/>
              <a:t> - The hub operator invoke a </a:t>
            </a:r>
            <a:r>
              <a:rPr b="1" lang="en-US"/>
              <a:t>close</a:t>
            </a:r>
            <a:r>
              <a:rPr lang="en-US"/>
              <a:t> operation on the settlement matrix, batches that are not closed for the settlement matrix is now closed,</a:t>
            </a:r>
            <a:endParaRPr/>
          </a:p>
          <a:p>
            <a:pPr indent="0" lvl="0" marL="457200" rtl="0" algn="l">
              <a:spcBef>
                <a:spcPts val="0"/>
              </a:spcBef>
              <a:spcAft>
                <a:spcPts val="0"/>
              </a:spcAft>
              <a:buNone/>
            </a:pPr>
            <a:r>
              <a:rPr lang="en-US"/>
              <a:t>which means no new transfers will be allocated to those batches</a:t>
            </a:r>
            <a:endParaRPr/>
          </a:p>
          <a:p>
            <a:pPr indent="-317500" lvl="0" marL="457200" rtl="0" algn="l">
              <a:spcBef>
                <a:spcPts val="0"/>
              </a:spcBef>
              <a:spcAft>
                <a:spcPts val="0"/>
              </a:spcAft>
              <a:buClr>
                <a:schemeClr val="dk1"/>
              </a:buClr>
              <a:buSzPts val="1400"/>
              <a:buAutoNum type="arabicPeriod"/>
            </a:pPr>
            <a:r>
              <a:rPr b="1" lang="en-US"/>
              <a:t>Fetch Accounts </a:t>
            </a:r>
            <a:r>
              <a:rPr lang="en-US"/>
              <a:t>- Once the batches for a settlement matrix is closed, those batches are now settled and the matrix and batches are final, </a:t>
            </a:r>
            <a:endParaRPr/>
          </a:p>
          <a:p>
            <a:pPr indent="0" lvl="0" marL="457200" rtl="0" algn="l">
              <a:spcBef>
                <a:spcPts val="0"/>
              </a:spcBef>
              <a:spcAft>
                <a:spcPts val="0"/>
              </a:spcAft>
              <a:buNone/>
            </a:pPr>
            <a:r>
              <a:rPr lang="en-US"/>
              <a:t>the balances for those settlement batch accounts will not change and is regarded as settled</a:t>
            </a:r>
            <a:endParaRPr b="1"/>
          </a:p>
          <a:p>
            <a:pPr indent="-317500" lvl="0" marL="457200" rtl="0" algn="l">
              <a:spcBef>
                <a:spcPts val="0"/>
              </a:spcBef>
              <a:spcAft>
                <a:spcPts val="0"/>
              </a:spcAft>
              <a:buClr>
                <a:schemeClr val="dk1"/>
              </a:buClr>
              <a:buSzPts val="1400"/>
              <a:buAutoNum type="arabicPeriod"/>
            </a:pPr>
            <a:r>
              <a:rPr b="1" lang="en-US"/>
              <a:t>Return Matrix </a:t>
            </a:r>
            <a:r>
              <a:rPr lang="en-US"/>
              <a:t>- Settlement will now generate the settlement matrix which will contain the settled batches, accounts and balances for those accounts and batches</a:t>
            </a:r>
            <a:endParaRPr/>
          </a:p>
          <a:p>
            <a:pPr indent="0" lvl="0" marL="457200" rtl="0" algn="l">
              <a:spcBef>
                <a:spcPts val="0"/>
              </a:spcBef>
              <a:spcAft>
                <a:spcPts val="0"/>
              </a:spcAft>
              <a:buNone/>
            </a:pPr>
            <a:r>
              <a:rPr lang="en-US"/>
              <a:t>This matrix may now be used</a:t>
            </a:r>
            <a:endParaRPr/>
          </a:p>
          <a:p>
            <a:pPr indent="-317500" lvl="0" marL="457200" rtl="0" algn="l">
              <a:spcBef>
                <a:spcPts val="0"/>
              </a:spcBef>
              <a:spcAft>
                <a:spcPts val="0"/>
              </a:spcAft>
              <a:buSzPts val="1400"/>
              <a:buAutoNum type="arabicPeriod" startAt="7"/>
            </a:pPr>
            <a:r>
              <a:rPr b="1" lang="en-US"/>
              <a:t>Update Liquidity</a:t>
            </a:r>
            <a:r>
              <a:rPr lang="en-US"/>
              <a:t> - Central-Ledger and Participants BC will now update the participant account liquidity accounts balances based on the settlement matrix or the settlement matrix events.</a:t>
            </a:r>
            <a:endParaRPr/>
          </a:p>
          <a:p>
            <a:pPr indent="0" lvl="0" marL="457200" rtl="0" algn="l">
              <a:spcBef>
                <a:spcPts val="0"/>
              </a:spcBef>
              <a:spcAft>
                <a:spcPts val="0"/>
              </a:spcAft>
              <a:buNone/>
            </a:pPr>
            <a:r>
              <a:rPr lang="en-US"/>
              <a:t>The hub operator or DFSP will at any time be able to drill down into the detail for each of the transfers/accounts and batches in order to assist in reconciling any settlement discrepancies</a:t>
            </a:r>
            <a:endParaRPr/>
          </a:p>
        </p:txBody>
      </p:sp>
      <p:sp>
        <p:nvSpPr>
          <p:cNvPr id="218" name="Google Shape;218;g21124ad6c10_0_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0f8b94af57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t/>
            </a:r>
            <a:endParaRPr sz="1100">
              <a:latin typeface="Arial"/>
              <a:ea typeface="Arial"/>
              <a:cs typeface="Arial"/>
              <a:sym typeface="Arial"/>
            </a:endParaRPr>
          </a:p>
        </p:txBody>
      </p:sp>
      <p:sp>
        <p:nvSpPr>
          <p:cNvPr id="259" name="Google Shape;259;g20f8b94af57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10ec991da93_0_3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7" name="Google Shape;267;g10ec991da93_0_3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Please join us in a couple of minutes where we will be going over the Settlement service.</a:t>
            </a:r>
            <a:endParaRPr/>
          </a:p>
        </p:txBody>
      </p:sp>
      <p:sp>
        <p:nvSpPr>
          <p:cNvPr id="268" name="Google Shape;268;g10ec991da93_0_39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7692909341_8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94" name="Google Shape;94;g17692909341_8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1dd51441b55_0_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02" name="Google Shape;102;g1dd51441b55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1dd51441b55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0" name="Google Shape;110;g1dd51441b55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dd51441b5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18" name="Google Shape;118;g1dd51441b5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1dd51441b55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t/>
            </a:r>
            <a:endParaRPr/>
          </a:p>
        </p:txBody>
      </p:sp>
      <p:sp>
        <p:nvSpPr>
          <p:cNvPr id="126" name="Google Shape;126;g1dd51441b55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20f8b94af57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latin typeface="Arial"/>
                <a:ea typeface="Arial"/>
                <a:cs typeface="Arial"/>
                <a:sym typeface="Arial"/>
              </a:rPr>
              <a:t>Good morning everyone, </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n-US">
                <a:latin typeface="Arial"/>
                <a:ea typeface="Arial"/>
                <a:cs typeface="Arial"/>
                <a:sym typeface="Arial"/>
              </a:rPr>
              <a:t>I am Jason Bruwer, heading up the implementation of Settlement.</a:t>
            </a:r>
            <a:endParaRPr>
              <a:latin typeface="Arial"/>
              <a:ea typeface="Arial"/>
              <a:cs typeface="Arial"/>
              <a:sym typeface="Arial"/>
            </a:endParaRPr>
          </a:p>
          <a:p>
            <a:pPr indent="0" lvl="0" marL="0" rtl="0" algn="l">
              <a:lnSpc>
                <a:spcPct val="100000"/>
              </a:lnSpc>
              <a:spcBef>
                <a:spcPts val="0"/>
              </a:spcBef>
              <a:spcAft>
                <a:spcPts val="0"/>
              </a:spcAft>
              <a:buNone/>
            </a:pPr>
            <a:r>
              <a:rPr lang="en-US">
                <a:latin typeface="Arial"/>
                <a:ea typeface="Arial"/>
                <a:cs typeface="Arial"/>
                <a:sym typeface="Arial"/>
              </a:rPr>
              <a:t>Apologies</a:t>
            </a:r>
            <a:r>
              <a:rPr lang="en-US">
                <a:latin typeface="Arial"/>
                <a:ea typeface="Arial"/>
                <a:cs typeface="Arial"/>
                <a:sym typeface="Arial"/>
              </a:rPr>
              <a:t> for not being able to be there in person today.</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0" lvl="0" marL="0" rtl="0" algn="l">
              <a:lnSpc>
                <a:spcPct val="100000"/>
              </a:lnSpc>
              <a:spcBef>
                <a:spcPts val="0"/>
              </a:spcBef>
              <a:spcAft>
                <a:spcPts val="0"/>
              </a:spcAft>
              <a:buNone/>
            </a:pPr>
            <a:r>
              <a:rPr lang="en-US">
                <a:latin typeface="Arial"/>
                <a:ea typeface="Arial"/>
                <a:cs typeface="Arial"/>
                <a:sym typeface="Arial"/>
              </a:rPr>
              <a:t>Before we jump into the inner workings of Settlement, lets outline the Progress for PI-20, looking at key objectives:</a:t>
            </a:r>
            <a:endParaRPr>
              <a:latin typeface="Arial"/>
              <a:ea typeface="Arial"/>
              <a:cs typeface="Arial"/>
              <a:sym typeface="Arial"/>
            </a:endParaRPr>
          </a:p>
          <a:p>
            <a:pPr indent="0" lvl="0" marL="0" rtl="0" algn="l">
              <a:lnSpc>
                <a:spcPct val="100000"/>
              </a:lnSpc>
              <a:spcBef>
                <a:spcPts val="0"/>
              </a:spcBef>
              <a:spcAft>
                <a:spcPts val="0"/>
              </a:spcAft>
              <a:buNone/>
            </a:pPr>
            <a:r>
              <a:t/>
            </a:r>
            <a:endParaRPr>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US">
                <a:latin typeface="Arial"/>
                <a:ea typeface="Arial"/>
                <a:cs typeface="Arial"/>
                <a:sym typeface="Arial"/>
              </a:rPr>
              <a:t>User stories are </a:t>
            </a:r>
            <a:r>
              <a:rPr lang="en-US">
                <a:latin typeface="Arial"/>
                <a:ea typeface="Arial"/>
                <a:cs typeface="Arial"/>
                <a:sym typeface="Arial"/>
              </a:rPr>
              <a:t>continuously </a:t>
            </a:r>
            <a:r>
              <a:rPr lang="en-US">
                <a:latin typeface="Arial"/>
                <a:ea typeface="Arial"/>
                <a:cs typeface="Arial"/>
                <a:sym typeface="Arial"/>
              </a:rPr>
              <a:t>created as the requirements are refined and gathered for Settlement, which is still work in progress</a:t>
            </a:r>
            <a:endParaRPr>
              <a:latin typeface="Arial"/>
              <a:ea typeface="Arial"/>
              <a:cs typeface="Arial"/>
              <a:sym typeface="Arial"/>
            </a:endParaRPr>
          </a:p>
          <a:p>
            <a:pPr indent="0" lvl="0" marL="457200" rtl="0" algn="l">
              <a:lnSpc>
                <a:spcPct val="100000"/>
              </a:lnSpc>
              <a:spcBef>
                <a:spcPts val="0"/>
              </a:spcBef>
              <a:spcAft>
                <a:spcPts val="0"/>
              </a:spcAft>
              <a:buNone/>
            </a:pPr>
            <a:r>
              <a:rPr lang="en-US">
                <a:latin typeface="Arial"/>
                <a:ea typeface="Arial"/>
                <a:cs typeface="Arial"/>
                <a:sym typeface="Arial"/>
              </a:rPr>
              <a:t>User stories are currently being peer reviewed. Please keep an eye on the Mojaloop projects Zenhub (settlements tag), this is also work in progress</a:t>
            </a:r>
            <a:endParaRPr>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US">
                <a:latin typeface="Arial"/>
                <a:ea typeface="Arial"/>
                <a:cs typeface="Arial"/>
                <a:sym typeface="Arial"/>
              </a:rPr>
              <a:t>We have refined the manner in which settlement transfers are allocated to batches, further refinement will be done as part of the next PI</a:t>
            </a:r>
            <a:endParaRPr>
              <a:latin typeface="Arial"/>
              <a:ea typeface="Arial"/>
              <a:cs typeface="Arial"/>
              <a:sym typeface="Arial"/>
            </a:endParaRPr>
          </a:p>
          <a:p>
            <a:pPr indent="0" lvl="0" marL="457200" rtl="0" algn="l">
              <a:lnSpc>
                <a:spcPct val="100000"/>
              </a:lnSpc>
              <a:spcBef>
                <a:spcPts val="0"/>
              </a:spcBef>
              <a:spcAft>
                <a:spcPts val="0"/>
              </a:spcAft>
              <a:buNone/>
            </a:pPr>
            <a:r>
              <a:rPr lang="en-US">
                <a:latin typeface="Arial"/>
                <a:ea typeface="Arial"/>
                <a:cs typeface="Arial"/>
                <a:sym typeface="Arial"/>
              </a:rPr>
              <a:t>The settlement model allocation for transfers have been refined</a:t>
            </a:r>
            <a:endParaRPr>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US">
                <a:latin typeface="Arial"/>
                <a:ea typeface="Arial"/>
                <a:cs typeface="Arial"/>
                <a:sym typeface="Arial"/>
              </a:rPr>
              <a:t>We have gone through a process of defining the requirements for the settlement matrix, we will be refining those requirements even further in the next PI</a:t>
            </a:r>
            <a:endParaRPr>
              <a:latin typeface="Arial"/>
              <a:ea typeface="Arial"/>
              <a:cs typeface="Arial"/>
              <a:sym typeface="Arial"/>
            </a:endParaRPr>
          </a:p>
          <a:p>
            <a:pPr indent="-304800" lvl="0" marL="457200" rtl="0" algn="l">
              <a:lnSpc>
                <a:spcPct val="100000"/>
              </a:lnSpc>
              <a:spcBef>
                <a:spcPts val="0"/>
              </a:spcBef>
              <a:spcAft>
                <a:spcPts val="0"/>
              </a:spcAft>
              <a:buSzPts val="1200"/>
              <a:buFont typeface="Arial"/>
              <a:buAutoNum type="arabicPeriod"/>
            </a:pPr>
            <a:r>
              <a:rPr lang="en-US">
                <a:latin typeface="Arial"/>
                <a:ea typeface="Arial"/>
                <a:cs typeface="Arial"/>
                <a:sym typeface="Arial"/>
              </a:rPr>
              <a:t>At the start of the PI, it was very important for Settlement to be compatible with Central-Ledger and vNext Transfer-BC, Participants-BC etc. </a:t>
            </a:r>
            <a:r>
              <a:rPr lang="en-US">
                <a:latin typeface="Arial"/>
                <a:ea typeface="Arial"/>
                <a:cs typeface="Arial"/>
                <a:sym typeface="Arial"/>
              </a:rPr>
              <a:t>Since we are combining the Settlement service with vNext, it made sense to prioritise the Settlement development in order to support Central-Ledger and vNext</a:t>
            </a:r>
            <a:endParaRPr>
              <a:latin typeface="Arial"/>
              <a:ea typeface="Arial"/>
              <a:cs typeface="Arial"/>
              <a:sym typeface="Arial"/>
            </a:endParaRPr>
          </a:p>
        </p:txBody>
      </p:sp>
      <p:sp>
        <p:nvSpPr>
          <p:cNvPr id="134" name="Google Shape;134;g20f8b94af57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0f8b94af57_1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None/>
            </a:pPr>
            <a:r>
              <a:rPr lang="en-US"/>
              <a:t>Batches! The </a:t>
            </a:r>
            <a:r>
              <a:rPr lang="en-US"/>
              <a:t>purpose</a:t>
            </a:r>
            <a:r>
              <a:rPr lang="en-US"/>
              <a:t> of batches are to group a set of settlement transfers and accounts together, in order for those transfers to be settled as a group of batches or settlement matrix at a later stage.</a:t>
            </a:r>
            <a:endParaRPr/>
          </a:p>
          <a:p>
            <a:pPr indent="0" lvl="0" marL="0" rtl="0" algn="l">
              <a:lnSpc>
                <a:spcPct val="100000"/>
              </a:lnSpc>
              <a:spcBef>
                <a:spcPts val="0"/>
              </a:spcBef>
              <a:spcAft>
                <a:spcPts val="0"/>
              </a:spcAft>
              <a:buNone/>
            </a:pPr>
            <a:r>
              <a:t/>
            </a:r>
            <a:endParaRPr/>
          </a:p>
          <a:p>
            <a:pPr indent="0" lvl="0" marL="0" rtl="0" algn="l">
              <a:lnSpc>
                <a:spcPct val="100000"/>
              </a:lnSpc>
              <a:spcBef>
                <a:spcPts val="0"/>
              </a:spcBef>
              <a:spcAft>
                <a:spcPts val="0"/>
              </a:spcAft>
              <a:buNone/>
            </a:pPr>
            <a:r>
              <a:rPr lang="en-US"/>
              <a:t>Let’s jump into the process of how a batch is created and managed.</a:t>
            </a:r>
            <a:endParaRPr/>
          </a:p>
          <a:p>
            <a:pPr indent="0" lvl="0" marL="0" rtl="0" algn="l">
              <a:lnSpc>
                <a:spcPct val="100000"/>
              </a:lnSpc>
              <a:spcBef>
                <a:spcPts val="0"/>
              </a:spcBef>
              <a:spcAft>
                <a:spcPts val="0"/>
              </a:spcAft>
              <a:buNone/>
            </a:pPr>
            <a:r>
              <a:t/>
            </a:r>
            <a:endParaRPr b="1"/>
          </a:p>
          <a:p>
            <a:pPr indent="-317500" lvl="0" marL="457200" rtl="0" algn="l">
              <a:lnSpc>
                <a:spcPct val="100000"/>
              </a:lnSpc>
              <a:spcBef>
                <a:spcPts val="0"/>
              </a:spcBef>
              <a:spcAft>
                <a:spcPts val="0"/>
              </a:spcAft>
              <a:buSzPts val="1400"/>
              <a:buAutoNum type="arabicPeriod"/>
            </a:pPr>
            <a:r>
              <a:rPr b="1" lang="en-US"/>
              <a:t>Prepare</a:t>
            </a:r>
            <a:r>
              <a:rPr lang="en-US"/>
              <a:t> - Once the quote has been accepted, the prepare operation will be responsible for obtaining the settlement model in CL and </a:t>
            </a:r>
            <a:r>
              <a:rPr lang="en-US"/>
              <a:t>Transfers</a:t>
            </a:r>
            <a:r>
              <a:rPr lang="en-US"/>
              <a:t> BC</a:t>
            </a:r>
            <a:endParaRPr/>
          </a:p>
          <a:p>
            <a:pPr indent="-317500" lvl="0" marL="457200" rtl="0" algn="l">
              <a:lnSpc>
                <a:spcPct val="100000"/>
              </a:lnSpc>
              <a:spcBef>
                <a:spcPts val="0"/>
              </a:spcBef>
              <a:spcAft>
                <a:spcPts val="0"/>
              </a:spcAft>
              <a:buSzPts val="1400"/>
              <a:buAutoNum type="arabicPeriod"/>
            </a:pPr>
            <a:r>
              <a:rPr b="1" lang="en-US"/>
              <a:t>Invoke Engine</a:t>
            </a:r>
            <a:r>
              <a:rPr lang="en-US"/>
              <a:t> - The Central-Ledger rules engine or Settlement Model lib (vNext) is invoked in order to obtain the correct settlement model. The reason for this is because Central-Ledger and Accounts and Balances BC has visibility on which accounts are being impacted due to the settlement obligation being created</a:t>
            </a:r>
            <a:endParaRPr/>
          </a:p>
          <a:p>
            <a:pPr indent="-317500" lvl="0" marL="457200" rtl="0" algn="l">
              <a:lnSpc>
                <a:spcPct val="100000"/>
              </a:lnSpc>
              <a:spcBef>
                <a:spcPts val="0"/>
              </a:spcBef>
              <a:spcAft>
                <a:spcPts val="0"/>
              </a:spcAft>
              <a:buSzPts val="1400"/>
              <a:buAutoNum type="arabicPeriod"/>
            </a:pPr>
            <a:r>
              <a:rPr b="1" lang="en-US"/>
              <a:t>Allocate Model</a:t>
            </a:r>
            <a:r>
              <a:rPr lang="en-US"/>
              <a:t> - Settlement model is assigned to the transfer</a:t>
            </a:r>
            <a:endParaRPr/>
          </a:p>
          <a:p>
            <a:pPr indent="-317500" lvl="0" marL="457200" rtl="0" algn="l">
              <a:lnSpc>
                <a:spcPct val="100000"/>
              </a:lnSpc>
              <a:spcBef>
                <a:spcPts val="0"/>
              </a:spcBef>
              <a:spcAft>
                <a:spcPts val="0"/>
              </a:spcAft>
              <a:buSzPts val="1400"/>
              <a:buAutoNum type="arabicPeriod"/>
            </a:pPr>
            <a:r>
              <a:rPr b="1" lang="en-US"/>
              <a:t>Fulfill</a:t>
            </a:r>
            <a:r>
              <a:rPr lang="en-US"/>
              <a:t> - Once the 2-phase transfer is fulfilled, the transfer is regarding as being completed, </a:t>
            </a:r>
            <a:r>
              <a:rPr lang="en-US"/>
              <a:t>which now qualifies the transfer to be sent to the Settlement service</a:t>
            </a:r>
            <a:endParaRPr/>
          </a:p>
          <a:p>
            <a:pPr indent="-317500" lvl="0" marL="457200" rtl="0" algn="l">
              <a:lnSpc>
                <a:spcPct val="100000"/>
              </a:lnSpc>
              <a:spcBef>
                <a:spcPts val="0"/>
              </a:spcBef>
              <a:spcAft>
                <a:spcPts val="0"/>
              </a:spcAft>
              <a:buSzPts val="1400"/>
              <a:buAutoNum type="arabicPeriod"/>
            </a:pPr>
            <a:r>
              <a:rPr b="1" lang="en-US"/>
              <a:t>Invoke Settlement</a:t>
            </a:r>
            <a:r>
              <a:rPr lang="en-US"/>
              <a:t> - A settlement transfer request is created in the Settlement service making use of the settlement model, transfer amount, timestamp, currency, payer, payee etc. from the original transfer fulfillment. The transfer may either be published as an event, or posted via the Settlement REST API</a:t>
            </a:r>
            <a:endParaRPr/>
          </a:p>
          <a:p>
            <a:pPr indent="-317500" lvl="0" marL="457200" rtl="0" algn="l">
              <a:lnSpc>
                <a:spcPct val="100000"/>
              </a:lnSpc>
              <a:spcBef>
                <a:spcPts val="0"/>
              </a:spcBef>
              <a:spcAft>
                <a:spcPts val="0"/>
              </a:spcAft>
              <a:buSzPts val="1400"/>
              <a:buAutoNum type="arabicPeriod"/>
            </a:pPr>
            <a:r>
              <a:rPr b="1" lang="en-US"/>
              <a:t>Trigger</a:t>
            </a:r>
            <a:r>
              <a:rPr lang="en-US"/>
              <a:t> - As soon as the Settlement Transfer is received by the Settlement Service, the process of creating the obligation is kicked off</a:t>
            </a:r>
            <a:endParaRPr/>
          </a:p>
          <a:p>
            <a:pPr indent="-317500" lvl="0" marL="457200" rtl="0" algn="l">
              <a:spcBef>
                <a:spcPts val="0"/>
              </a:spcBef>
              <a:spcAft>
                <a:spcPts val="0"/>
              </a:spcAft>
              <a:buSzPts val="1400"/>
              <a:buAutoNum type="arabicPeriod"/>
            </a:pPr>
            <a:r>
              <a:rPr b="1" lang="en-US"/>
              <a:t>Batch</a:t>
            </a:r>
            <a:r>
              <a:rPr lang="en-US"/>
              <a:t> - Post validation, the correct batch now needs to be obtained for the transfer based on the transfer criteria</a:t>
            </a:r>
            <a:endParaRPr/>
          </a:p>
          <a:p>
            <a:pPr indent="-317500" lvl="1" marL="914400" rtl="0" algn="l">
              <a:spcBef>
                <a:spcPts val="0"/>
              </a:spcBef>
              <a:spcAft>
                <a:spcPts val="0"/>
              </a:spcAft>
              <a:buSzPts val="1400"/>
              <a:buAutoNum type="alphaLcPeriod"/>
            </a:pPr>
            <a:r>
              <a:rPr lang="en-US"/>
              <a:t>The settlement batches are first and foremost allocated based on time-spans</a:t>
            </a:r>
            <a:endParaRPr/>
          </a:p>
          <a:p>
            <a:pPr indent="-317500" lvl="1" marL="914400" rtl="0" algn="l">
              <a:spcBef>
                <a:spcPts val="0"/>
              </a:spcBef>
              <a:spcAft>
                <a:spcPts val="0"/>
              </a:spcAft>
              <a:buSzPts val="1400"/>
              <a:buAutoNum type="alphaLcPeriod"/>
            </a:pPr>
            <a:r>
              <a:rPr lang="en-US"/>
              <a:t>Then batches are furthermore allocated according to settlement model, transfer currency etc.. We are in the process of providing allocation mechanisms that would allow for much greater flexibility when allocating batches for settlement</a:t>
            </a:r>
            <a:endParaRPr/>
          </a:p>
          <a:p>
            <a:pPr indent="0" lvl="0" marL="457200" rtl="0" algn="l">
              <a:spcBef>
                <a:spcPts val="0"/>
              </a:spcBef>
              <a:spcAft>
                <a:spcPts val="0"/>
              </a:spcAft>
              <a:buNone/>
            </a:pPr>
            <a:r>
              <a:rPr lang="en-US"/>
              <a:t>When there is no available OPEN batch for a transfer, a new batch is created for the transfer based on batch allocation configurations</a:t>
            </a:r>
            <a:endParaRPr/>
          </a:p>
          <a:p>
            <a:pPr indent="0" lvl="0" marL="457200" rtl="0" algn="l">
              <a:spcBef>
                <a:spcPts val="0"/>
              </a:spcBef>
              <a:spcAft>
                <a:spcPts val="0"/>
              </a:spcAft>
              <a:buNone/>
            </a:pPr>
            <a:r>
              <a:rPr lang="en-US"/>
              <a:t>The last very important characteristic for a batch, is being able to create settlement batches for settlement transfers arriving late, where the batch the transfer was supposed to be allocated to, is already closed. In this scenario we have the batch sequence counter in order to retain the batch identifier characteristics, but without breaching contract of having transfers be allocated to batches that have been closed.</a:t>
            </a:r>
            <a:endParaRPr/>
          </a:p>
          <a:p>
            <a:pPr indent="-317500" lvl="0" marL="457200" rtl="0" algn="l">
              <a:spcBef>
                <a:spcPts val="0"/>
              </a:spcBef>
              <a:spcAft>
                <a:spcPts val="0"/>
              </a:spcAft>
              <a:buClr>
                <a:schemeClr val="dk1"/>
              </a:buClr>
              <a:buSzPts val="1400"/>
              <a:buAutoNum type="arabicPeriod"/>
            </a:pPr>
            <a:r>
              <a:rPr b="1" lang="en-US"/>
              <a:t>Settlement Account</a:t>
            </a:r>
            <a:r>
              <a:rPr lang="en-US"/>
              <a:t> - Now that the batch is determined, the participant accounts that would exist per Mojaloop Participant and per settlement batch will be created or fetched. Each of the settlement accounts still tie back to the Mojaloop Participant account, by storing the participant account id. These accounts will exist in A&amp;B BC, which in turn makes use of TigerBeetle to store all accounts and ledger entries across the Mojaloop stack</a:t>
            </a:r>
            <a:endParaRPr/>
          </a:p>
          <a:p>
            <a:pPr indent="-317500" lvl="0" marL="457200" rtl="0" algn="l">
              <a:spcBef>
                <a:spcPts val="0"/>
              </a:spcBef>
              <a:spcAft>
                <a:spcPts val="0"/>
              </a:spcAft>
              <a:buSzPts val="1400"/>
              <a:buAutoNum type="arabicPeriod"/>
            </a:pPr>
            <a:r>
              <a:rPr b="1" lang="en-US"/>
              <a:t>Transfer</a:t>
            </a:r>
            <a:r>
              <a:rPr lang="en-US"/>
              <a:t> - Finally, the transfer is created using Mojaloop A&amp;B… again</a:t>
            </a:r>
            <a:endParaRPr/>
          </a:p>
          <a:p>
            <a:pPr indent="-317500" lvl="0" marL="457200" rtl="0" algn="l">
              <a:lnSpc>
                <a:spcPct val="100000"/>
              </a:lnSpc>
              <a:spcBef>
                <a:spcPts val="0"/>
              </a:spcBef>
              <a:spcAft>
                <a:spcPts val="0"/>
              </a:spcAft>
              <a:buSzPts val="1400"/>
              <a:buAutoNum type="arabicPeriod"/>
            </a:pPr>
            <a:r>
              <a:rPr b="1" lang="en-US"/>
              <a:t>Obligation</a:t>
            </a:r>
            <a:r>
              <a:rPr lang="en-US"/>
              <a:t> - Settlement obligation is created, along with response information for the API caller to which batch the transfer has been allocated to</a:t>
            </a:r>
            <a:endParaRPr/>
          </a:p>
        </p:txBody>
      </p:sp>
      <p:sp>
        <p:nvSpPr>
          <p:cNvPr id="146" name="Google Shape;146;g20f8b94af57_1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1124ad6c10_0_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a:t>The purpose of a settlement matrix, is to group a bunch of settlement batches together, based on certain criteria.</a:t>
            </a:r>
            <a:endParaRPr/>
          </a:p>
          <a:p>
            <a:pPr indent="0" lvl="0" marL="0" rtl="0" algn="l">
              <a:spcBef>
                <a:spcPts val="0"/>
              </a:spcBef>
              <a:spcAft>
                <a:spcPts val="0"/>
              </a:spcAft>
              <a:buClr>
                <a:schemeClr val="dk1"/>
              </a:buClr>
              <a:buSzPts val="1100"/>
              <a:buFont typeface="Arial"/>
              <a:buNone/>
            </a:pPr>
            <a:r>
              <a:rPr lang="en-US"/>
              <a:t>During the course of the day, we will have multiple transfers allocated to batches, </a:t>
            </a:r>
            <a:r>
              <a:rPr lang="en-US"/>
              <a:t>although</a:t>
            </a:r>
            <a:r>
              <a:rPr lang="en-US"/>
              <a:t> a transfer may only belong to a single batch.</a:t>
            </a:r>
            <a:endParaRPr/>
          </a:p>
          <a:p>
            <a:pPr indent="0" lvl="0" marL="0" rtl="0" algn="l">
              <a:spcBef>
                <a:spcPts val="0"/>
              </a:spcBef>
              <a:spcAft>
                <a:spcPts val="0"/>
              </a:spcAft>
              <a:buNone/>
            </a:pPr>
            <a:r>
              <a:t/>
            </a:r>
            <a:endParaRPr b="1"/>
          </a:p>
          <a:p>
            <a:pPr indent="-317500" lvl="0" marL="457200" rtl="0" algn="l">
              <a:spcBef>
                <a:spcPts val="0"/>
              </a:spcBef>
              <a:spcAft>
                <a:spcPts val="0"/>
              </a:spcAft>
              <a:buClr>
                <a:schemeClr val="dk1"/>
              </a:buClr>
              <a:buSzPts val="1400"/>
              <a:buAutoNum type="arabicPeriod"/>
            </a:pPr>
            <a:r>
              <a:rPr b="1" lang="en-US"/>
              <a:t>Time of Settlement</a:t>
            </a:r>
            <a:r>
              <a:rPr lang="en-US"/>
              <a:t> - At the time of settlement, the settlement matrix would be generated in order to get a view of what the result of settling would entail.</a:t>
            </a:r>
            <a:endParaRPr/>
          </a:p>
          <a:p>
            <a:pPr indent="0" lvl="0" marL="457200" rtl="0" algn="l">
              <a:spcBef>
                <a:spcPts val="0"/>
              </a:spcBef>
              <a:spcAft>
                <a:spcPts val="0"/>
              </a:spcAft>
              <a:buNone/>
            </a:pPr>
            <a:r>
              <a:rPr lang="en-US"/>
              <a:t>The settlement matrix contains the balances, batches and accounts for the batches, in order for Central-Ledger and Participants-BC to correctly update liquidity accounts</a:t>
            </a:r>
            <a:endParaRPr/>
          </a:p>
          <a:p>
            <a:pPr indent="-317500" lvl="0" marL="457200" rtl="0" algn="l">
              <a:spcBef>
                <a:spcPts val="0"/>
              </a:spcBef>
              <a:spcAft>
                <a:spcPts val="0"/>
              </a:spcAft>
              <a:buClr>
                <a:schemeClr val="dk1"/>
              </a:buClr>
              <a:buSzPts val="1400"/>
              <a:buAutoNum type="arabicPeriod"/>
            </a:pPr>
            <a:r>
              <a:rPr b="1" lang="en-US"/>
              <a:t>Request</a:t>
            </a:r>
            <a:r>
              <a:rPr lang="en-US"/>
              <a:t> - The settlement request will have criteria such as, from date, to date, settlement model, currency etc.</a:t>
            </a:r>
            <a:endParaRPr/>
          </a:p>
          <a:p>
            <a:pPr indent="-317500" lvl="0" marL="457200" rtl="0" algn="l">
              <a:spcBef>
                <a:spcPts val="0"/>
              </a:spcBef>
              <a:spcAft>
                <a:spcPts val="0"/>
              </a:spcAft>
              <a:buClr>
                <a:schemeClr val="dk1"/>
              </a:buClr>
              <a:buSzPts val="1400"/>
              <a:buAutoNum type="arabicPeriod"/>
            </a:pPr>
            <a:r>
              <a:rPr b="1" lang="en-US"/>
              <a:t>Fetch</a:t>
            </a:r>
            <a:r>
              <a:rPr lang="en-US"/>
              <a:t> - The batches that match the request criteria will be obtained</a:t>
            </a:r>
            <a:endParaRPr/>
          </a:p>
          <a:p>
            <a:pPr indent="-317500" lvl="0" marL="457200" rtl="0" algn="l">
              <a:spcBef>
                <a:spcPts val="0"/>
              </a:spcBef>
              <a:spcAft>
                <a:spcPts val="0"/>
              </a:spcAft>
              <a:buClr>
                <a:schemeClr val="dk1"/>
              </a:buClr>
              <a:buSzPts val="1400"/>
              <a:buAutoNum type="arabicPeriod"/>
            </a:pPr>
            <a:r>
              <a:rPr b="1" lang="en-US"/>
              <a:t>Store</a:t>
            </a:r>
            <a:r>
              <a:rPr lang="en-US"/>
              <a:t> - The settlement matrix request will be stored along with the batches for the request</a:t>
            </a:r>
            <a:endParaRPr/>
          </a:p>
          <a:p>
            <a:pPr indent="-317500" lvl="1" marL="914400" rtl="0" algn="l">
              <a:spcBef>
                <a:spcPts val="0"/>
              </a:spcBef>
              <a:spcAft>
                <a:spcPts val="0"/>
              </a:spcAft>
              <a:buClr>
                <a:schemeClr val="dk1"/>
              </a:buClr>
              <a:buSzPts val="1400"/>
              <a:buAutoNum type="alphaLcPeriod"/>
            </a:pPr>
            <a:r>
              <a:rPr lang="en-US"/>
              <a:t>This creates a static view for the settlement matrix, to ensure that at the time of settling, only batches the hub operator wants to settle are settled (avoiding any surprise batches)</a:t>
            </a:r>
            <a:endParaRPr/>
          </a:p>
          <a:p>
            <a:pPr indent="-317500" lvl="0" marL="457200" rtl="0" algn="l">
              <a:spcBef>
                <a:spcPts val="0"/>
              </a:spcBef>
              <a:spcAft>
                <a:spcPts val="0"/>
              </a:spcAft>
              <a:buClr>
                <a:schemeClr val="dk1"/>
              </a:buClr>
              <a:buSzPts val="1400"/>
              <a:buAutoNum type="arabicPeriod"/>
            </a:pPr>
            <a:r>
              <a:rPr b="1" lang="en-US"/>
              <a:t>Return</a:t>
            </a:r>
            <a:r>
              <a:rPr lang="en-US"/>
              <a:t> - Finally an identifier is returned that may be used to settle with later, or further query the settlement matrix, baches, accounts and transfers</a:t>
            </a:r>
            <a:endParaRPr/>
          </a:p>
        </p:txBody>
      </p:sp>
      <p:sp>
        <p:nvSpPr>
          <p:cNvPr id="190" name="Google Shape;190;g21124ad6c1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6.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14" name="Shape 14"/>
        <p:cNvGrpSpPr/>
        <p:nvPr/>
      </p:nvGrpSpPr>
      <p:grpSpPr>
        <a:xfrm>
          <a:off x="0" y="0"/>
          <a:ext cx="0" cy="0"/>
          <a:chOff x="0" y="0"/>
          <a:chExt cx="0" cy="0"/>
        </a:xfrm>
      </p:grpSpPr>
      <p:pic>
        <p:nvPicPr>
          <p:cNvPr id="15" name="Google Shape;15;g10ec991da93_0_175"/>
          <p:cNvPicPr preferRelativeResize="0"/>
          <p:nvPr/>
        </p:nvPicPr>
        <p:blipFill rotWithShape="1">
          <a:blip r:embed="rId2">
            <a:alphaModFix/>
          </a:blip>
          <a:srcRect b="0" l="0" r="0" t="0"/>
          <a:stretch/>
        </p:blipFill>
        <p:spPr>
          <a:xfrm>
            <a:off x="1587" y="0"/>
            <a:ext cx="24384000" cy="13716000"/>
          </a:xfrm>
          <a:prstGeom prst="rect">
            <a:avLst/>
          </a:prstGeom>
          <a:noFill/>
          <a:ln>
            <a:noFill/>
          </a:ln>
        </p:spPr>
      </p:pic>
      <p:sp>
        <p:nvSpPr>
          <p:cNvPr id="16" name="Google Shape;16;g10ec991da93_0_175"/>
          <p:cNvSpPr/>
          <p:nvPr/>
        </p:nvSpPr>
        <p:spPr>
          <a:xfrm>
            <a:off x="861219" y="3595738"/>
            <a:ext cx="25129909" cy="8531688"/>
          </a:xfrm>
          <a:custGeom>
            <a:rect b="b" l="l" r="r" t="t"/>
            <a:pathLst>
              <a:path extrusionOk="0" h="8531688" w="25129909">
                <a:moveTo>
                  <a:pt x="570174" y="0"/>
                </a:moveTo>
                <a:lnTo>
                  <a:pt x="15632987" y="0"/>
                </a:lnTo>
                <a:lnTo>
                  <a:pt x="15628709" y="84726"/>
                </a:lnTo>
                <a:cubicBezTo>
                  <a:pt x="15628709" y="1923455"/>
                  <a:pt x="17119293" y="3414040"/>
                  <a:pt x="18958023" y="3414040"/>
                </a:cubicBezTo>
                <a:cubicBezTo>
                  <a:pt x="20796753" y="3414040"/>
                  <a:pt x="22287337" y="1923455"/>
                  <a:pt x="22287337" y="84726"/>
                </a:cubicBezTo>
                <a:lnTo>
                  <a:pt x="22283059" y="0"/>
                </a:lnTo>
                <a:lnTo>
                  <a:pt x="24559737" y="0"/>
                </a:lnTo>
                <a:cubicBezTo>
                  <a:pt x="24874633" y="0"/>
                  <a:pt x="25129909" y="255275"/>
                  <a:pt x="25129909" y="570173"/>
                </a:cubicBezTo>
                <a:lnTo>
                  <a:pt x="25129909" y="7961515"/>
                </a:lnTo>
                <a:cubicBezTo>
                  <a:pt x="25129909" y="8276413"/>
                  <a:pt x="24874633" y="8531688"/>
                  <a:pt x="24559737" y="8531688"/>
                </a:cubicBezTo>
                <a:lnTo>
                  <a:pt x="570174" y="8531688"/>
                </a:lnTo>
                <a:cubicBezTo>
                  <a:pt x="255275" y="8531688"/>
                  <a:pt x="0" y="8276413"/>
                  <a:pt x="0" y="7961515"/>
                </a:cubicBezTo>
                <a:lnTo>
                  <a:pt x="0" y="570173"/>
                </a:lnTo>
                <a:cubicBezTo>
                  <a:pt x="0" y="255275"/>
                  <a:pt x="255275" y="0"/>
                  <a:pt x="570174" y="0"/>
                </a:cubicBezTo>
                <a:close/>
              </a:path>
            </a:pathLst>
          </a:custGeom>
          <a:solidFill>
            <a:schemeClr val="accent1">
              <a:alpha val="88235"/>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17" name="Google Shape;17;g10ec991da93_0_175"/>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g10ec991da93_0_175"/>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19" name="Google Shape;19;g10ec991da93_0_175"/>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g10ec991da93_0_175"/>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1" name="Google Shape;21;g10ec991da93_0_175"/>
          <p:cNvPicPr preferRelativeResize="0"/>
          <p:nvPr/>
        </p:nvPicPr>
        <p:blipFill rotWithShape="1">
          <a:blip r:embed="rId3">
            <a:alphaModFix/>
          </a:blip>
          <a:srcRect b="0" l="0" r="0" t="0"/>
          <a:stretch/>
        </p:blipFill>
        <p:spPr>
          <a:xfrm>
            <a:off x="17205779" y="913387"/>
            <a:ext cx="5226926" cy="5417492"/>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1" name="Shape 81"/>
        <p:cNvGrpSpPr/>
        <p:nvPr/>
      </p:nvGrpSpPr>
      <p:grpSpPr>
        <a:xfrm>
          <a:off x="0" y="0"/>
          <a:ext cx="0" cy="0"/>
          <a:chOff x="0" y="0"/>
          <a:chExt cx="0" cy="0"/>
        </a:xfrm>
      </p:grpSpPr>
      <p:sp>
        <p:nvSpPr>
          <p:cNvPr id="82" name="Google Shape;82;g10ec991da93_0_242"/>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g10ec991da93_0_24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4" name="Google Shape;84;g10ec991da93_0_242"/>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type="obj">
  <p:cSld name="OBJECT">
    <p:spTree>
      <p:nvGrpSpPr>
        <p:cNvPr id="22" name="Shape 22"/>
        <p:cNvGrpSpPr/>
        <p:nvPr/>
      </p:nvGrpSpPr>
      <p:grpSpPr>
        <a:xfrm>
          <a:off x="0" y="0"/>
          <a:ext cx="0" cy="0"/>
          <a:chOff x="0" y="0"/>
          <a:chExt cx="0" cy="0"/>
        </a:xfrm>
      </p:grpSpPr>
      <p:pic>
        <p:nvPicPr>
          <p:cNvPr id="23" name="Google Shape;23;g10ec991da93_0_18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24" name="Google Shape;24;g10ec991da93_0_183"/>
          <p:cNvSpPr/>
          <p:nvPr/>
        </p:nvSpPr>
        <p:spPr>
          <a:xfrm>
            <a:off x="50103" y="564204"/>
            <a:ext cx="24387176" cy="5466945"/>
          </a:xfrm>
          <a:custGeom>
            <a:rect b="b" l="l" r="r" t="t"/>
            <a:pathLst>
              <a:path extrusionOk="0" h="5466945" w="24387176">
                <a:moveTo>
                  <a:pt x="0" y="0"/>
                </a:moveTo>
                <a:lnTo>
                  <a:pt x="21570558" y="0"/>
                </a:lnTo>
                <a:lnTo>
                  <a:pt x="21515138" y="41442"/>
                </a:lnTo>
                <a:cubicBezTo>
                  <a:pt x="21097466" y="386136"/>
                  <a:pt x="20831244" y="907783"/>
                  <a:pt x="20831244" y="1491610"/>
                </a:cubicBezTo>
                <a:cubicBezTo>
                  <a:pt x="20831244" y="2529525"/>
                  <a:pt x="21672640" y="3370921"/>
                  <a:pt x="22710556" y="3370921"/>
                </a:cubicBezTo>
                <a:cubicBezTo>
                  <a:pt x="23424124" y="3370921"/>
                  <a:pt x="24044804" y="2973230"/>
                  <a:pt x="24363046" y="2387401"/>
                </a:cubicBezTo>
                <a:lnTo>
                  <a:pt x="24387176" y="2337309"/>
                </a:lnTo>
                <a:lnTo>
                  <a:pt x="24387176" y="5466945"/>
                </a:lnTo>
                <a:lnTo>
                  <a:pt x="0" y="5466945"/>
                </a:lnTo>
                <a:close/>
              </a:path>
            </a:pathLst>
          </a:custGeom>
          <a:solidFill>
            <a:schemeClr val="lt1">
              <a:alpha val="71372"/>
            </a:schemeClr>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5" name="Google Shape;25;g10ec991da93_0_183"/>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g10ec991da93_0_183"/>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27" name="Google Shape;27;g10ec991da93_0_18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g10ec991da93_0_18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29" name="Google Shape;29;g10ec991da93_0_183"/>
          <p:cNvPicPr preferRelativeResize="0"/>
          <p:nvPr/>
        </p:nvPicPr>
        <p:blipFill rotWithShape="1">
          <a:blip r:embed="rId3">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0" name="Shape 30"/>
        <p:cNvGrpSpPr/>
        <p:nvPr/>
      </p:nvGrpSpPr>
      <p:grpSpPr>
        <a:xfrm>
          <a:off x="0" y="0"/>
          <a:ext cx="0" cy="0"/>
          <a:chOff x="0" y="0"/>
          <a:chExt cx="0" cy="0"/>
        </a:xfrm>
      </p:grpSpPr>
      <p:sp>
        <p:nvSpPr>
          <p:cNvPr id="31" name="Google Shape;31;g10ec991da93_0_230"/>
          <p:cNvSpPr txBox="1"/>
          <p:nvPr>
            <p:ph type="title"/>
          </p:nvPr>
        </p:nvSpPr>
        <p:spPr>
          <a:xfrm>
            <a:off x="1676619" y="730251"/>
            <a:ext cx="19261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g10ec991da93_0_230"/>
          <p:cNvSpPr txBox="1"/>
          <p:nvPr>
            <p:ph idx="1" type="body"/>
          </p:nvPr>
        </p:nvSpPr>
        <p:spPr>
          <a:xfrm>
            <a:off x="167661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3" name="Google Shape;33;g10ec991da93_0_230"/>
          <p:cNvSpPr txBox="1"/>
          <p:nvPr>
            <p:ph idx="2" type="body"/>
          </p:nvPr>
        </p:nvSpPr>
        <p:spPr>
          <a:xfrm>
            <a:off x="12346008" y="3651250"/>
            <a:ext cx="103644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34" name="Google Shape;34;g10ec991da93_0_23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g10ec991da93_0_23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36" name="Google Shape;36;g10ec991da93_0_230"/>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37" name="Shape 37"/>
        <p:cNvGrpSpPr/>
        <p:nvPr/>
      </p:nvGrpSpPr>
      <p:grpSpPr>
        <a:xfrm>
          <a:off x="0" y="0"/>
          <a:ext cx="0" cy="0"/>
          <a:chOff x="0" y="0"/>
          <a:chExt cx="0" cy="0"/>
        </a:xfrm>
      </p:grpSpPr>
      <p:sp>
        <p:nvSpPr>
          <p:cNvPr id="38" name="Google Shape;38;g10ec991da93_0_200"/>
          <p:cNvSpPr/>
          <p:nvPr/>
        </p:nvSpPr>
        <p:spPr>
          <a:xfrm>
            <a:off x="861219" y="3595738"/>
            <a:ext cx="25129800" cy="8531700"/>
          </a:xfrm>
          <a:prstGeom prst="roundRect">
            <a:avLst>
              <a:gd fmla="val 6683" name="adj"/>
            </a:avLst>
          </a:prstGeom>
          <a:solidFill>
            <a:schemeClr val="accen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1" i="0" sz="1800" u="none" cap="none" strike="noStrike">
              <a:solidFill>
                <a:schemeClr val="lt1"/>
              </a:solidFill>
              <a:latin typeface="Arial"/>
              <a:ea typeface="Arial"/>
              <a:cs typeface="Arial"/>
              <a:sym typeface="Arial"/>
            </a:endParaRPr>
          </a:p>
        </p:txBody>
      </p:sp>
      <p:sp>
        <p:nvSpPr>
          <p:cNvPr id="39" name="Google Shape;39;g10ec991da93_0_200"/>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12000"/>
              <a:buFont typeface="Arial"/>
              <a:buNone/>
              <a:defRPr b="1" sz="120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g10ec991da93_0_200"/>
          <p:cNvSpPr txBox="1"/>
          <p:nvPr>
            <p:ph idx="1" type="subTitle"/>
          </p:nvPr>
        </p:nvSpPr>
        <p:spPr>
          <a:xfrm>
            <a:off x="1695847" y="9308787"/>
            <a:ext cx="14344200" cy="23103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2000"/>
              </a:spcBef>
              <a:spcAft>
                <a:spcPts val="0"/>
              </a:spcAft>
              <a:buClr>
                <a:schemeClr val="lt1"/>
              </a:buClr>
              <a:buSzPts val="4800"/>
              <a:buNone/>
              <a:defRPr sz="4800">
                <a:solidFill>
                  <a:schemeClr val="lt1"/>
                </a:solidFill>
              </a:defRPr>
            </a:lvl1pPr>
            <a:lvl2pPr lvl="1" algn="ctr">
              <a:lnSpc>
                <a:spcPct val="90000"/>
              </a:lnSpc>
              <a:spcBef>
                <a:spcPts val="1000"/>
              </a:spcBef>
              <a:spcAft>
                <a:spcPts val="0"/>
              </a:spcAft>
              <a:buClr>
                <a:schemeClr val="dk1"/>
              </a:buClr>
              <a:buSzPts val="4000"/>
              <a:buNone/>
              <a:defRPr sz="4000"/>
            </a:lvl2pPr>
            <a:lvl3pPr lvl="2" algn="ctr">
              <a:lnSpc>
                <a:spcPct val="90000"/>
              </a:lnSpc>
              <a:spcBef>
                <a:spcPts val="1000"/>
              </a:spcBef>
              <a:spcAft>
                <a:spcPts val="0"/>
              </a:spcAft>
              <a:buClr>
                <a:schemeClr val="dk1"/>
              </a:buClr>
              <a:buSzPts val="3600"/>
              <a:buNone/>
              <a:defRPr sz="3600"/>
            </a:lvl3pPr>
            <a:lvl4pPr lvl="3" algn="ctr">
              <a:lnSpc>
                <a:spcPct val="90000"/>
              </a:lnSpc>
              <a:spcBef>
                <a:spcPts val="1000"/>
              </a:spcBef>
              <a:spcAft>
                <a:spcPts val="0"/>
              </a:spcAft>
              <a:buClr>
                <a:schemeClr val="dk1"/>
              </a:buClr>
              <a:buSzPts val="3200"/>
              <a:buNone/>
              <a:defRPr sz="3200"/>
            </a:lvl4pPr>
            <a:lvl5pPr lvl="4" algn="ctr">
              <a:lnSpc>
                <a:spcPct val="90000"/>
              </a:lnSpc>
              <a:spcBef>
                <a:spcPts val="1000"/>
              </a:spcBef>
              <a:spcAft>
                <a:spcPts val="0"/>
              </a:spcAft>
              <a:buClr>
                <a:schemeClr val="dk1"/>
              </a:buClr>
              <a:buSzPts val="3200"/>
              <a:buNone/>
              <a:defRPr sz="3200"/>
            </a:lvl5pPr>
            <a:lvl6pPr lvl="5" algn="ctr">
              <a:lnSpc>
                <a:spcPct val="90000"/>
              </a:lnSpc>
              <a:spcBef>
                <a:spcPts val="1000"/>
              </a:spcBef>
              <a:spcAft>
                <a:spcPts val="0"/>
              </a:spcAft>
              <a:buClr>
                <a:schemeClr val="dk1"/>
              </a:buClr>
              <a:buSzPts val="3200"/>
              <a:buNone/>
              <a:defRPr sz="3200"/>
            </a:lvl6pPr>
            <a:lvl7pPr lvl="6" algn="ctr">
              <a:lnSpc>
                <a:spcPct val="90000"/>
              </a:lnSpc>
              <a:spcBef>
                <a:spcPts val="1000"/>
              </a:spcBef>
              <a:spcAft>
                <a:spcPts val="0"/>
              </a:spcAft>
              <a:buClr>
                <a:schemeClr val="dk1"/>
              </a:buClr>
              <a:buSzPts val="3200"/>
              <a:buNone/>
              <a:defRPr sz="3200"/>
            </a:lvl7pPr>
            <a:lvl8pPr lvl="7" algn="ctr">
              <a:lnSpc>
                <a:spcPct val="90000"/>
              </a:lnSpc>
              <a:spcBef>
                <a:spcPts val="1000"/>
              </a:spcBef>
              <a:spcAft>
                <a:spcPts val="0"/>
              </a:spcAft>
              <a:buClr>
                <a:schemeClr val="dk1"/>
              </a:buClr>
              <a:buSzPts val="3200"/>
              <a:buNone/>
              <a:defRPr sz="3200"/>
            </a:lvl8pPr>
            <a:lvl9pPr lvl="8" algn="ctr">
              <a:lnSpc>
                <a:spcPct val="90000"/>
              </a:lnSpc>
              <a:spcBef>
                <a:spcPts val="1000"/>
              </a:spcBef>
              <a:spcAft>
                <a:spcPts val="0"/>
              </a:spcAft>
              <a:buClr>
                <a:schemeClr val="dk1"/>
              </a:buClr>
              <a:buSzPts val="3200"/>
              <a:buNone/>
              <a:defRPr sz="3200"/>
            </a:lvl9pPr>
          </a:lstStyle>
          <a:p/>
        </p:txBody>
      </p:sp>
      <p:sp>
        <p:nvSpPr>
          <p:cNvPr id="41" name="Google Shape;41;g10ec991da93_0_20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g10ec991da93_0_20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43" name="Google Shape;43;g10ec991da93_0_200"/>
          <p:cNvSpPr/>
          <p:nvPr/>
        </p:nvSpPr>
        <p:spPr>
          <a:xfrm>
            <a:off x="16183637" y="9013230"/>
            <a:ext cx="3257700" cy="3257700"/>
          </a:xfrm>
          <a:prstGeom prst="ellipse">
            <a:avLst/>
          </a:prstGeom>
          <a:noFill/>
          <a:ln cap="flat" cmpd="sng" w="14605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4" name="Google Shape;44;g10ec991da93_0_200"/>
          <p:cNvSpPr/>
          <p:nvPr/>
        </p:nvSpPr>
        <p:spPr>
          <a:xfrm>
            <a:off x="21320100" y="4425142"/>
            <a:ext cx="3608700" cy="36087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5" name="Google Shape;45;g10ec991da93_0_200"/>
          <p:cNvSpPr/>
          <p:nvPr/>
        </p:nvSpPr>
        <p:spPr>
          <a:xfrm>
            <a:off x="17762247" y="5257042"/>
            <a:ext cx="5917500" cy="5917500"/>
          </a:xfrm>
          <a:prstGeom prst="ellipse">
            <a:avLst/>
          </a:prstGeom>
          <a:noFill/>
          <a:ln cap="flat" cmpd="sng" w="152400">
            <a:solidFill>
              <a:schemeClr val="accent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46" name="Google Shape;46;g10ec991da93_0_200"/>
          <p:cNvSpPr/>
          <p:nvPr/>
        </p:nvSpPr>
        <p:spPr>
          <a:xfrm>
            <a:off x="16489928" y="351150"/>
            <a:ext cx="6658500" cy="6658500"/>
          </a:xfrm>
          <a:prstGeom prst="ellipse">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47" name="Google Shape;47;g10ec991da93_0_200"/>
          <p:cNvPicPr preferRelativeResize="0"/>
          <p:nvPr/>
        </p:nvPicPr>
        <p:blipFill rotWithShape="1">
          <a:blip r:embed="rId2">
            <a:alphaModFix/>
          </a:blip>
          <a:srcRect b="0" l="0" r="0" t="0"/>
          <a:stretch/>
        </p:blipFill>
        <p:spPr>
          <a:xfrm>
            <a:off x="17205779" y="906822"/>
            <a:ext cx="5226926" cy="541749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8" name="Shape 48"/>
        <p:cNvGrpSpPr/>
        <p:nvPr/>
      </p:nvGrpSpPr>
      <p:grpSpPr>
        <a:xfrm>
          <a:off x="0" y="0"/>
          <a:ext cx="0" cy="0"/>
          <a:chOff x="0" y="0"/>
          <a:chExt cx="0" cy="0"/>
        </a:xfrm>
      </p:grpSpPr>
      <p:sp>
        <p:nvSpPr>
          <p:cNvPr id="49" name="Google Shape;49;g10ec991da93_0_191"/>
          <p:cNvSpPr txBox="1"/>
          <p:nvPr>
            <p:ph type="title"/>
          </p:nvPr>
        </p:nvSpPr>
        <p:spPr>
          <a:xfrm>
            <a:off x="1679795" y="730251"/>
            <a:ext cx="190527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g10ec991da93_0_191"/>
          <p:cNvSpPr txBox="1"/>
          <p:nvPr>
            <p:ph idx="1" type="body"/>
          </p:nvPr>
        </p:nvSpPr>
        <p:spPr>
          <a:xfrm>
            <a:off x="1679796" y="3362326"/>
            <a:ext cx="103170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1" name="Google Shape;51;g10ec991da93_0_191"/>
          <p:cNvSpPr txBox="1"/>
          <p:nvPr>
            <p:ph idx="2" type="body"/>
          </p:nvPr>
        </p:nvSpPr>
        <p:spPr>
          <a:xfrm>
            <a:off x="1679796" y="5010150"/>
            <a:ext cx="103170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2" name="Google Shape;52;g10ec991da93_0_191"/>
          <p:cNvSpPr txBox="1"/>
          <p:nvPr>
            <p:ph idx="3" type="body"/>
          </p:nvPr>
        </p:nvSpPr>
        <p:spPr>
          <a:xfrm>
            <a:off x="12346007" y="3362326"/>
            <a:ext cx="10367700" cy="16479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2000"/>
              </a:spcBef>
              <a:spcAft>
                <a:spcPts val="0"/>
              </a:spcAft>
              <a:buClr>
                <a:schemeClr val="dk1"/>
              </a:buClr>
              <a:buSzPts val="4800"/>
              <a:buNone/>
              <a:defRPr b="1" sz="4800"/>
            </a:lvl1pPr>
            <a:lvl2pPr indent="-228600" lvl="1" marL="914400" algn="l">
              <a:lnSpc>
                <a:spcPct val="90000"/>
              </a:lnSpc>
              <a:spcBef>
                <a:spcPts val="1000"/>
              </a:spcBef>
              <a:spcAft>
                <a:spcPts val="0"/>
              </a:spcAft>
              <a:buClr>
                <a:schemeClr val="dk1"/>
              </a:buClr>
              <a:buSzPts val="4000"/>
              <a:buNone/>
              <a:defRPr b="1" sz="4000"/>
            </a:lvl2pPr>
            <a:lvl3pPr indent="-228600" lvl="2" marL="1371600" algn="l">
              <a:lnSpc>
                <a:spcPct val="90000"/>
              </a:lnSpc>
              <a:spcBef>
                <a:spcPts val="1000"/>
              </a:spcBef>
              <a:spcAft>
                <a:spcPts val="0"/>
              </a:spcAft>
              <a:buClr>
                <a:schemeClr val="dk1"/>
              </a:buClr>
              <a:buSzPts val="3600"/>
              <a:buNone/>
              <a:defRPr b="1" sz="3600"/>
            </a:lvl3pPr>
            <a:lvl4pPr indent="-228600" lvl="3" marL="1828800" algn="l">
              <a:lnSpc>
                <a:spcPct val="90000"/>
              </a:lnSpc>
              <a:spcBef>
                <a:spcPts val="1000"/>
              </a:spcBef>
              <a:spcAft>
                <a:spcPts val="0"/>
              </a:spcAft>
              <a:buClr>
                <a:schemeClr val="dk1"/>
              </a:buClr>
              <a:buSzPts val="3200"/>
              <a:buNone/>
              <a:defRPr b="1" sz="3200"/>
            </a:lvl4pPr>
            <a:lvl5pPr indent="-228600" lvl="4" marL="2286000" algn="l">
              <a:lnSpc>
                <a:spcPct val="90000"/>
              </a:lnSpc>
              <a:spcBef>
                <a:spcPts val="1000"/>
              </a:spcBef>
              <a:spcAft>
                <a:spcPts val="0"/>
              </a:spcAft>
              <a:buClr>
                <a:schemeClr val="dk1"/>
              </a:buClr>
              <a:buSzPts val="3200"/>
              <a:buNone/>
              <a:defRPr b="1" sz="3200"/>
            </a:lvl5pPr>
            <a:lvl6pPr indent="-228600" lvl="5" marL="2743200" algn="l">
              <a:lnSpc>
                <a:spcPct val="90000"/>
              </a:lnSpc>
              <a:spcBef>
                <a:spcPts val="1000"/>
              </a:spcBef>
              <a:spcAft>
                <a:spcPts val="0"/>
              </a:spcAft>
              <a:buClr>
                <a:schemeClr val="dk1"/>
              </a:buClr>
              <a:buSzPts val="3200"/>
              <a:buNone/>
              <a:defRPr b="1" sz="3200"/>
            </a:lvl6pPr>
            <a:lvl7pPr indent="-228600" lvl="6" marL="3200400" algn="l">
              <a:lnSpc>
                <a:spcPct val="90000"/>
              </a:lnSpc>
              <a:spcBef>
                <a:spcPts val="1000"/>
              </a:spcBef>
              <a:spcAft>
                <a:spcPts val="0"/>
              </a:spcAft>
              <a:buClr>
                <a:schemeClr val="dk1"/>
              </a:buClr>
              <a:buSzPts val="3200"/>
              <a:buNone/>
              <a:defRPr b="1" sz="3200"/>
            </a:lvl7pPr>
            <a:lvl8pPr indent="-228600" lvl="7" marL="3657600" algn="l">
              <a:lnSpc>
                <a:spcPct val="90000"/>
              </a:lnSpc>
              <a:spcBef>
                <a:spcPts val="1000"/>
              </a:spcBef>
              <a:spcAft>
                <a:spcPts val="0"/>
              </a:spcAft>
              <a:buClr>
                <a:schemeClr val="dk1"/>
              </a:buClr>
              <a:buSzPts val="3200"/>
              <a:buNone/>
              <a:defRPr b="1" sz="3200"/>
            </a:lvl8pPr>
            <a:lvl9pPr indent="-228600" lvl="8" marL="4114800" algn="l">
              <a:lnSpc>
                <a:spcPct val="90000"/>
              </a:lnSpc>
              <a:spcBef>
                <a:spcPts val="1000"/>
              </a:spcBef>
              <a:spcAft>
                <a:spcPts val="0"/>
              </a:spcAft>
              <a:buClr>
                <a:schemeClr val="dk1"/>
              </a:buClr>
              <a:buSzPts val="3200"/>
              <a:buNone/>
              <a:defRPr b="1" sz="3200"/>
            </a:lvl9pPr>
          </a:lstStyle>
          <a:p/>
        </p:txBody>
      </p:sp>
      <p:sp>
        <p:nvSpPr>
          <p:cNvPr id="53" name="Google Shape;53;g10ec991da93_0_191"/>
          <p:cNvSpPr txBox="1"/>
          <p:nvPr>
            <p:ph idx="4" type="body"/>
          </p:nvPr>
        </p:nvSpPr>
        <p:spPr>
          <a:xfrm>
            <a:off x="12346007" y="5010150"/>
            <a:ext cx="10367700" cy="7369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54" name="Google Shape;54;g10ec991da93_0_19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g10ec991da93_0_19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56" name="Google Shape;56;g10ec991da93_0_19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57" name="Shape 57"/>
        <p:cNvGrpSpPr/>
        <p:nvPr/>
      </p:nvGrpSpPr>
      <p:grpSpPr>
        <a:xfrm>
          <a:off x="0" y="0"/>
          <a:ext cx="0" cy="0"/>
          <a:chOff x="0" y="0"/>
          <a:chExt cx="0" cy="0"/>
        </a:xfrm>
      </p:grpSpPr>
      <p:sp>
        <p:nvSpPr>
          <p:cNvPr id="58" name="Google Shape;58;g10ec991da93_0_211"/>
          <p:cNvSpPr txBox="1"/>
          <p:nvPr>
            <p:ph type="title"/>
          </p:nvPr>
        </p:nvSpPr>
        <p:spPr>
          <a:xfrm>
            <a:off x="1676619" y="730251"/>
            <a:ext cx="189144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g10ec991da93_0_211"/>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2000"/>
              </a:spcBef>
              <a:spcAft>
                <a:spcPts val="0"/>
              </a:spcAft>
              <a:buClr>
                <a:schemeClr val="dk1"/>
              </a:buClr>
              <a:buSzPts val="1800"/>
              <a:buChar char="•"/>
              <a:defRPr/>
            </a:lvl1pPr>
            <a:lvl2pPr indent="-342900" lvl="1" marL="914400" algn="l">
              <a:lnSpc>
                <a:spcPct val="90000"/>
              </a:lnSpc>
              <a:spcBef>
                <a:spcPts val="1000"/>
              </a:spcBef>
              <a:spcAft>
                <a:spcPts val="0"/>
              </a:spcAft>
              <a:buClr>
                <a:schemeClr val="dk1"/>
              </a:buClr>
              <a:buSzPts val="1800"/>
              <a:buChar char="•"/>
              <a:defRPr/>
            </a:lvl2pPr>
            <a:lvl3pPr indent="-342900" lvl="2" marL="1371600" algn="l">
              <a:lnSpc>
                <a:spcPct val="90000"/>
              </a:lnSpc>
              <a:spcBef>
                <a:spcPts val="1000"/>
              </a:spcBef>
              <a:spcAft>
                <a:spcPts val="0"/>
              </a:spcAft>
              <a:buClr>
                <a:schemeClr val="dk1"/>
              </a:buClr>
              <a:buSzPts val="1800"/>
              <a:buChar char="•"/>
              <a:defRPr/>
            </a:lvl3pPr>
            <a:lvl4pPr indent="-342900" lvl="3" marL="1828800" algn="l">
              <a:lnSpc>
                <a:spcPct val="90000"/>
              </a:lnSpc>
              <a:spcBef>
                <a:spcPts val="1000"/>
              </a:spcBef>
              <a:spcAft>
                <a:spcPts val="0"/>
              </a:spcAft>
              <a:buClr>
                <a:schemeClr val="dk1"/>
              </a:buClr>
              <a:buSzPts val="1800"/>
              <a:buChar char="•"/>
              <a:defRPr/>
            </a:lvl4pPr>
            <a:lvl5pPr indent="-342900" lvl="4" marL="2286000" algn="l">
              <a:lnSpc>
                <a:spcPct val="90000"/>
              </a:lnSpc>
              <a:spcBef>
                <a:spcPts val="1000"/>
              </a:spcBef>
              <a:spcAft>
                <a:spcPts val="0"/>
              </a:spcAft>
              <a:buClr>
                <a:schemeClr val="dk1"/>
              </a:buClr>
              <a:buSzPts val="1800"/>
              <a:buChar char="•"/>
              <a:defRPr/>
            </a:lvl5pPr>
            <a:lvl6pPr indent="-342900" lvl="5" marL="2743200" algn="l">
              <a:lnSpc>
                <a:spcPct val="90000"/>
              </a:lnSpc>
              <a:spcBef>
                <a:spcPts val="1000"/>
              </a:spcBef>
              <a:spcAft>
                <a:spcPts val="0"/>
              </a:spcAft>
              <a:buClr>
                <a:schemeClr val="dk1"/>
              </a:buClr>
              <a:buSzPts val="1800"/>
              <a:buChar char="•"/>
              <a:defRPr/>
            </a:lvl6pPr>
            <a:lvl7pPr indent="-342900" lvl="6" marL="3200400" algn="l">
              <a:lnSpc>
                <a:spcPct val="90000"/>
              </a:lnSpc>
              <a:spcBef>
                <a:spcPts val="1000"/>
              </a:spcBef>
              <a:spcAft>
                <a:spcPts val="0"/>
              </a:spcAft>
              <a:buClr>
                <a:schemeClr val="dk1"/>
              </a:buClr>
              <a:buSzPts val="1800"/>
              <a:buChar char="•"/>
              <a:defRPr/>
            </a:lvl7pPr>
            <a:lvl8pPr indent="-342900" lvl="7" marL="3657600" algn="l">
              <a:lnSpc>
                <a:spcPct val="90000"/>
              </a:lnSpc>
              <a:spcBef>
                <a:spcPts val="1000"/>
              </a:spcBef>
              <a:spcAft>
                <a:spcPts val="0"/>
              </a:spcAft>
              <a:buClr>
                <a:schemeClr val="dk1"/>
              </a:buClr>
              <a:buSzPts val="1800"/>
              <a:buChar char="•"/>
              <a:defRPr/>
            </a:lvl8pPr>
            <a:lvl9pPr indent="-342900" lvl="8" marL="4114800" algn="l">
              <a:lnSpc>
                <a:spcPct val="90000"/>
              </a:lnSpc>
              <a:spcBef>
                <a:spcPts val="1000"/>
              </a:spcBef>
              <a:spcAft>
                <a:spcPts val="0"/>
              </a:spcAft>
              <a:buClr>
                <a:schemeClr val="dk1"/>
              </a:buClr>
              <a:buSzPts val="1800"/>
              <a:buChar char="•"/>
              <a:defRPr/>
            </a:lvl9pPr>
          </a:lstStyle>
          <a:p/>
        </p:txBody>
      </p:sp>
      <p:sp>
        <p:nvSpPr>
          <p:cNvPr id="60" name="Google Shape;60;g10ec991da93_0_211"/>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g10ec991da93_0_21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2" name="Google Shape;62;g10ec991da93_0_211"/>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g10ec991da93_0_217"/>
          <p:cNvSpPr txBox="1"/>
          <p:nvPr>
            <p:ph type="title"/>
          </p:nvPr>
        </p:nvSpPr>
        <p:spPr>
          <a:xfrm>
            <a:off x="1663917" y="3419477"/>
            <a:ext cx="139368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g10ec991da93_0_217"/>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66" name="Google Shape;66;g10ec991da93_0_21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g10ec991da93_0_21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68" name="Google Shape;68;g10ec991da93_0_217"/>
          <p:cNvPicPr preferRelativeResize="0"/>
          <p:nvPr/>
        </p:nvPicPr>
        <p:blipFill rotWithShape="1">
          <a:blip r:embed="rId2">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69" name="Shape 69"/>
        <p:cNvGrpSpPr/>
        <p:nvPr/>
      </p:nvGrpSpPr>
      <p:grpSpPr>
        <a:xfrm>
          <a:off x="0" y="0"/>
          <a:ext cx="0" cy="0"/>
          <a:chOff x="0" y="0"/>
          <a:chExt cx="0" cy="0"/>
        </a:xfrm>
      </p:grpSpPr>
      <p:pic>
        <p:nvPicPr>
          <p:cNvPr id="70" name="Google Shape;70;g10ec991da93_0_223"/>
          <p:cNvPicPr preferRelativeResize="0"/>
          <p:nvPr/>
        </p:nvPicPr>
        <p:blipFill rotWithShape="1">
          <a:blip r:embed="rId2">
            <a:alphaModFix/>
          </a:blip>
          <a:srcRect b="0" l="0" r="0" t="0"/>
          <a:stretch/>
        </p:blipFill>
        <p:spPr>
          <a:xfrm>
            <a:off x="1587" y="0"/>
            <a:ext cx="24384003" cy="13716000"/>
          </a:xfrm>
          <a:prstGeom prst="rect">
            <a:avLst/>
          </a:prstGeom>
          <a:noFill/>
          <a:ln>
            <a:noFill/>
          </a:ln>
        </p:spPr>
      </p:pic>
      <p:sp>
        <p:nvSpPr>
          <p:cNvPr id="71" name="Google Shape;71;g10ec991da93_0_223"/>
          <p:cNvSpPr txBox="1"/>
          <p:nvPr>
            <p:ph type="title"/>
          </p:nvPr>
        </p:nvSpPr>
        <p:spPr>
          <a:xfrm>
            <a:off x="1663917" y="3419477"/>
            <a:ext cx="14645100" cy="5705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accent1"/>
              </a:buClr>
              <a:buSzPts val="12000"/>
              <a:buFont typeface="Arial"/>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g10ec991da93_0_223"/>
          <p:cNvSpPr txBox="1"/>
          <p:nvPr>
            <p:ph idx="1" type="body"/>
          </p:nvPr>
        </p:nvSpPr>
        <p:spPr>
          <a:xfrm>
            <a:off x="1663917" y="9178927"/>
            <a:ext cx="21033900" cy="30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2000"/>
              </a:spcBef>
              <a:spcAft>
                <a:spcPts val="0"/>
              </a:spcAft>
              <a:buClr>
                <a:srgbClr val="888888"/>
              </a:buClr>
              <a:buSzPts val="4800"/>
              <a:buNone/>
              <a:defRPr sz="4800">
                <a:solidFill>
                  <a:srgbClr val="888888"/>
                </a:solidFill>
              </a:defRPr>
            </a:lvl1pPr>
            <a:lvl2pPr indent="-228600" lvl="1" marL="914400" algn="l">
              <a:lnSpc>
                <a:spcPct val="90000"/>
              </a:lnSpc>
              <a:spcBef>
                <a:spcPts val="1000"/>
              </a:spcBef>
              <a:spcAft>
                <a:spcPts val="0"/>
              </a:spcAft>
              <a:buClr>
                <a:srgbClr val="888888"/>
              </a:buClr>
              <a:buSzPts val="4000"/>
              <a:buNone/>
              <a:defRPr sz="4000">
                <a:solidFill>
                  <a:srgbClr val="888888"/>
                </a:solidFill>
              </a:defRPr>
            </a:lvl2pPr>
            <a:lvl3pPr indent="-228600" lvl="2" marL="1371600" algn="l">
              <a:lnSpc>
                <a:spcPct val="90000"/>
              </a:lnSpc>
              <a:spcBef>
                <a:spcPts val="1000"/>
              </a:spcBef>
              <a:spcAft>
                <a:spcPts val="0"/>
              </a:spcAft>
              <a:buClr>
                <a:srgbClr val="888888"/>
              </a:buClr>
              <a:buSzPts val="3600"/>
              <a:buNone/>
              <a:defRPr sz="3600">
                <a:solidFill>
                  <a:srgbClr val="888888"/>
                </a:solidFill>
              </a:defRPr>
            </a:lvl3pPr>
            <a:lvl4pPr indent="-228600" lvl="3" marL="1828800" algn="l">
              <a:lnSpc>
                <a:spcPct val="90000"/>
              </a:lnSpc>
              <a:spcBef>
                <a:spcPts val="1000"/>
              </a:spcBef>
              <a:spcAft>
                <a:spcPts val="0"/>
              </a:spcAft>
              <a:buClr>
                <a:srgbClr val="888888"/>
              </a:buClr>
              <a:buSzPts val="3200"/>
              <a:buNone/>
              <a:defRPr sz="3200">
                <a:solidFill>
                  <a:srgbClr val="888888"/>
                </a:solidFill>
              </a:defRPr>
            </a:lvl4pPr>
            <a:lvl5pPr indent="-228600" lvl="4" marL="2286000" algn="l">
              <a:lnSpc>
                <a:spcPct val="90000"/>
              </a:lnSpc>
              <a:spcBef>
                <a:spcPts val="1000"/>
              </a:spcBef>
              <a:spcAft>
                <a:spcPts val="0"/>
              </a:spcAft>
              <a:buClr>
                <a:srgbClr val="888888"/>
              </a:buClr>
              <a:buSzPts val="3200"/>
              <a:buNone/>
              <a:defRPr sz="3200">
                <a:solidFill>
                  <a:srgbClr val="888888"/>
                </a:solidFill>
              </a:defRPr>
            </a:lvl5pPr>
            <a:lvl6pPr indent="-228600" lvl="5" marL="2743200" algn="l">
              <a:lnSpc>
                <a:spcPct val="90000"/>
              </a:lnSpc>
              <a:spcBef>
                <a:spcPts val="1000"/>
              </a:spcBef>
              <a:spcAft>
                <a:spcPts val="0"/>
              </a:spcAft>
              <a:buClr>
                <a:srgbClr val="888888"/>
              </a:buClr>
              <a:buSzPts val="3200"/>
              <a:buNone/>
              <a:defRPr sz="3200">
                <a:solidFill>
                  <a:srgbClr val="888888"/>
                </a:solidFill>
              </a:defRPr>
            </a:lvl6pPr>
            <a:lvl7pPr indent="-228600" lvl="6" marL="3200400" algn="l">
              <a:lnSpc>
                <a:spcPct val="90000"/>
              </a:lnSpc>
              <a:spcBef>
                <a:spcPts val="1000"/>
              </a:spcBef>
              <a:spcAft>
                <a:spcPts val="0"/>
              </a:spcAft>
              <a:buClr>
                <a:srgbClr val="888888"/>
              </a:buClr>
              <a:buSzPts val="3200"/>
              <a:buNone/>
              <a:defRPr sz="3200">
                <a:solidFill>
                  <a:srgbClr val="888888"/>
                </a:solidFill>
              </a:defRPr>
            </a:lvl7pPr>
            <a:lvl8pPr indent="-228600" lvl="7" marL="3657600" algn="l">
              <a:lnSpc>
                <a:spcPct val="90000"/>
              </a:lnSpc>
              <a:spcBef>
                <a:spcPts val="1000"/>
              </a:spcBef>
              <a:spcAft>
                <a:spcPts val="0"/>
              </a:spcAft>
              <a:buClr>
                <a:srgbClr val="888888"/>
              </a:buClr>
              <a:buSzPts val="3200"/>
              <a:buNone/>
              <a:defRPr sz="3200">
                <a:solidFill>
                  <a:srgbClr val="888888"/>
                </a:solidFill>
              </a:defRPr>
            </a:lvl8pPr>
            <a:lvl9pPr indent="-228600" lvl="8" marL="4114800" algn="l">
              <a:lnSpc>
                <a:spcPct val="90000"/>
              </a:lnSpc>
              <a:spcBef>
                <a:spcPts val="1000"/>
              </a:spcBef>
              <a:spcAft>
                <a:spcPts val="0"/>
              </a:spcAft>
              <a:buClr>
                <a:srgbClr val="888888"/>
              </a:buClr>
              <a:buSzPts val="3200"/>
              <a:buNone/>
              <a:defRPr sz="3200">
                <a:solidFill>
                  <a:srgbClr val="888888"/>
                </a:solidFill>
              </a:defRPr>
            </a:lvl9pPr>
          </a:lstStyle>
          <a:p/>
        </p:txBody>
      </p:sp>
      <p:sp>
        <p:nvSpPr>
          <p:cNvPr id="73" name="Google Shape;73;g10ec991da93_0_223"/>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g10ec991da93_0_223"/>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75" name="Google Shape;75;g10ec991da93_0_223"/>
          <p:cNvPicPr preferRelativeResize="0"/>
          <p:nvPr/>
        </p:nvPicPr>
        <p:blipFill rotWithShape="1">
          <a:blip r:embed="rId3">
            <a:alphaModFix/>
          </a:blip>
          <a:srcRect b="0" l="0" r="0" t="0"/>
          <a:stretch/>
        </p:blipFill>
        <p:spPr>
          <a:xfrm>
            <a:off x="17205779" y="794856"/>
            <a:ext cx="5226926" cy="5417492"/>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6" name="Shape 76"/>
        <p:cNvGrpSpPr/>
        <p:nvPr/>
      </p:nvGrpSpPr>
      <p:grpSpPr>
        <a:xfrm>
          <a:off x="0" y="0"/>
          <a:ext cx="0" cy="0"/>
          <a:chOff x="0" y="0"/>
          <a:chExt cx="0" cy="0"/>
        </a:xfrm>
      </p:grpSpPr>
      <p:sp>
        <p:nvSpPr>
          <p:cNvPr id="77" name="Google Shape;77;g10ec991da93_0_237"/>
          <p:cNvSpPr txBox="1"/>
          <p:nvPr>
            <p:ph type="title"/>
          </p:nvPr>
        </p:nvSpPr>
        <p:spPr>
          <a:xfrm>
            <a:off x="1676619" y="730251"/>
            <a:ext cx="19093200" cy="26511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accen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g10ec991da93_0_237"/>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g10ec991da93_0_237"/>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80" name="Google Shape;80;g10ec991da93_0_237"/>
          <p:cNvPicPr preferRelativeResize="0"/>
          <p:nvPr/>
        </p:nvPicPr>
        <p:blipFill rotWithShape="1">
          <a:blip r:embed="rId2">
            <a:alphaModFix/>
          </a:blip>
          <a:srcRect b="0" l="0" r="0" t="0"/>
          <a:stretch/>
        </p:blipFill>
        <p:spPr>
          <a:xfrm>
            <a:off x="21491356" y="730251"/>
            <a:ext cx="2438400" cy="2527301"/>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0ec991da93_0_170"/>
          <p:cNvSpPr txBox="1"/>
          <p:nvPr>
            <p:ph type="title"/>
          </p:nvPr>
        </p:nvSpPr>
        <p:spPr>
          <a:xfrm>
            <a:off x="1676619" y="730251"/>
            <a:ext cx="21033900" cy="26511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accent1"/>
              </a:buClr>
              <a:buSzPts val="8800"/>
              <a:buFont typeface="Arial"/>
              <a:buNone/>
              <a:defRPr b="1" i="0" sz="8800" u="none" cap="none" strike="noStrike">
                <a:solidFill>
                  <a:schemeClr val="accen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g10ec991da93_0_170"/>
          <p:cNvSpPr txBox="1"/>
          <p:nvPr>
            <p:ph idx="1" type="body"/>
          </p:nvPr>
        </p:nvSpPr>
        <p:spPr>
          <a:xfrm>
            <a:off x="1676619" y="3651250"/>
            <a:ext cx="21033900" cy="8702700"/>
          </a:xfrm>
          <a:prstGeom prst="rect">
            <a:avLst/>
          </a:prstGeom>
          <a:noFill/>
          <a:ln>
            <a:noFill/>
          </a:ln>
        </p:spPr>
        <p:txBody>
          <a:bodyPr anchorCtr="0" anchor="t" bIns="45700" lIns="91425" spcFirstLastPara="1" rIns="91425" wrap="square" tIns="45700">
            <a:normAutofit/>
          </a:bodyPr>
          <a:lstStyle>
            <a:lvl1pPr indent="-584200" lvl="0" marL="457200" marR="0" rtl="0" algn="l">
              <a:lnSpc>
                <a:spcPct val="90000"/>
              </a:lnSpc>
              <a:spcBef>
                <a:spcPts val="2000"/>
              </a:spcBef>
              <a:spcAft>
                <a:spcPts val="0"/>
              </a:spcAft>
              <a:buClr>
                <a:schemeClr val="dk1"/>
              </a:buClr>
              <a:buSzPts val="5600"/>
              <a:buFont typeface="Arial"/>
              <a:buChar char="•"/>
              <a:defRPr b="0" i="0" sz="5600" u="none" cap="none" strike="noStrike">
                <a:solidFill>
                  <a:schemeClr val="dk1"/>
                </a:solidFill>
                <a:latin typeface="Arial"/>
                <a:ea typeface="Arial"/>
                <a:cs typeface="Arial"/>
                <a:sym typeface="Arial"/>
              </a:defRPr>
            </a:lvl1pPr>
            <a:lvl2pPr indent="-533400" lvl="1" marL="914400" marR="0" rtl="0" algn="l">
              <a:lnSpc>
                <a:spcPct val="90000"/>
              </a:lnSpc>
              <a:spcBef>
                <a:spcPts val="1000"/>
              </a:spcBef>
              <a:spcAft>
                <a:spcPts val="0"/>
              </a:spcAft>
              <a:buClr>
                <a:schemeClr val="dk1"/>
              </a:buClr>
              <a:buSzPts val="4800"/>
              <a:buFont typeface="Arial"/>
              <a:buChar char="•"/>
              <a:defRPr b="0" i="0" sz="4800" u="none" cap="none" strike="noStrike">
                <a:solidFill>
                  <a:schemeClr val="dk1"/>
                </a:solidFill>
                <a:latin typeface="Arial"/>
                <a:ea typeface="Arial"/>
                <a:cs typeface="Arial"/>
                <a:sym typeface="Arial"/>
              </a:defRPr>
            </a:lvl2pPr>
            <a:lvl3pPr indent="-482600" lvl="2" marL="1371600" marR="0" rtl="0" algn="l">
              <a:lnSpc>
                <a:spcPct val="90000"/>
              </a:lnSpc>
              <a:spcBef>
                <a:spcPts val="1000"/>
              </a:spcBef>
              <a:spcAft>
                <a:spcPts val="0"/>
              </a:spcAft>
              <a:buClr>
                <a:schemeClr val="dk1"/>
              </a:buClr>
              <a:buSzPts val="4000"/>
              <a:buFont typeface="Arial"/>
              <a:buChar char="•"/>
              <a:defRPr b="0" i="0" sz="4000" u="none" cap="none" strike="noStrike">
                <a:solidFill>
                  <a:schemeClr val="dk1"/>
                </a:solidFill>
                <a:latin typeface="Arial"/>
                <a:ea typeface="Arial"/>
                <a:cs typeface="Arial"/>
                <a:sym typeface="Arial"/>
              </a:defRPr>
            </a:lvl3pPr>
            <a:lvl4pPr indent="-457200" lvl="3" marL="1828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4pPr>
            <a:lvl5pPr indent="-457200" lvl="4" marL="22860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5pPr>
            <a:lvl6pPr indent="-457200" lvl="5" marL="27432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6pPr>
            <a:lvl7pPr indent="-457200" lvl="6" marL="32004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7pPr>
            <a:lvl8pPr indent="-457200" lvl="7" marL="36576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8pPr>
            <a:lvl9pPr indent="-457200" lvl="8" marL="4114800" marR="0" rtl="0" algn="l">
              <a:lnSpc>
                <a:spcPct val="90000"/>
              </a:lnSpc>
              <a:spcBef>
                <a:spcPts val="1000"/>
              </a:spcBef>
              <a:spcAft>
                <a:spcPts val="0"/>
              </a:spcAft>
              <a:buClr>
                <a:schemeClr val="dk1"/>
              </a:buClr>
              <a:buSzPts val="3600"/>
              <a:buFont typeface="Arial"/>
              <a:buChar char="•"/>
              <a:defRPr b="0" i="0" sz="3600" u="none" cap="none" strike="noStrike">
                <a:solidFill>
                  <a:schemeClr val="dk1"/>
                </a:solidFill>
                <a:latin typeface="Arial"/>
                <a:ea typeface="Arial"/>
                <a:cs typeface="Arial"/>
                <a:sym typeface="Arial"/>
              </a:defRPr>
            </a:lvl9pPr>
          </a:lstStyle>
          <a:p/>
        </p:txBody>
      </p:sp>
      <p:sp>
        <p:nvSpPr>
          <p:cNvPr id="12" name="Google Shape;12;g10ec991da93_0_170"/>
          <p:cNvSpPr txBox="1"/>
          <p:nvPr>
            <p:ph idx="11" type="ftr"/>
          </p:nvPr>
        </p:nvSpPr>
        <p:spPr>
          <a:xfrm>
            <a:off x="8078252" y="12712701"/>
            <a:ext cx="8230800" cy="7302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2400" u="none" cap="none" strike="noStrike">
                <a:solidFill>
                  <a:srgbClr val="005A83"/>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g10ec991da93_0_17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2400"/>
              <a:buFont typeface="Arial"/>
              <a:buNone/>
              <a:defRPr b="0" i="0" sz="2400" u="none" cap="none" strike="noStrike">
                <a:solidFill>
                  <a:srgbClr val="005A83"/>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5.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g10ec991da93_0_164"/>
          <p:cNvSpPr txBox="1"/>
          <p:nvPr>
            <p:ph type="ctrTitle"/>
          </p:nvPr>
        </p:nvSpPr>
        <p:spPr>
          <a:xfrm>
            <a:off x="1695850" y="4203900"/>
            <a:ext cx="145794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lt1"/>
              </a:buClr>
              <a:buSzPts val="12000"/>
              <a:buFont typeface="Arial"/>
              <a:buNone/>
            </a:pPr>
            <a:r>
              <a:rPr lang="en-US" sz="9000"/>
              <a:t>Mojaloop - Revised Settlement</a:t>
            </a:r>
            <a:r>
              <a:rPr lang="en-US" sz="9000"/>
              <a:t> using TigerBeetle</a:t>
            </a:r>
            <a:endParaRPr sz="9000"/>
          </a:p>
        </p:txBody>
      </p:sp>
      <p:sp>
        <p:nvSpPr>
          <p:cNvPr id="90" name="Google Shape;90;g10ec991da93_0_164"/>
          <p:cNvSpPr txBox="1"/>
          <p:nvPr>
            <p:ph idx="1" type="subTitle"/>
          </p:nvPr>
        </p:nvSpPr>
        <p:spPr>
          <a:xfrm>
            <a:off x="1695850" y="9308775"/>
            <a:ext cx="14344200" cy="27267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lt1"/>
              </a:buClr>
              <a:buSzPts val="4800"/>
              <a:buNone/>
            </a:pPr>
            <a:r>
              <a:rPr b="1" lang="en-US"/>
              <a:t>PI-21 Community Meeting</a:t>
            </a:r>
            <a:endParaRPr b="1"/>
          </a:p>
          <a:p>
            <a:pPr indent="0" lvl="0" marL="0" rtl="0" algn="l">
              <a:lnSpc>
                <a:spcPct val="100000"/>
              </a:lnSpc>
              <a:spcBef>
                <a:spcPts val="1000"/>
              </a:spcBef>
              <a:spcAft>
                <a:spcPts val="0"/>
              </a:spcAft>
              <a:buClr>
                <a:schemeClr val="lt1"/>
              </a:buClr>
              <a:buSzPts val="4800"/>
              <a:buNone/>
            </a:pPr>
            <a:r>
              <a:rPr lang="en-US" sz="4500"/>
              <a:t>9</a:t>
            </a:r>
            <a:r>
              <a:rPr lang="en-US" sz="4500"/>
              <a:t> March 2023</a:t>
            </a:r>
            <a:endParaRPr sz="4500"/>
          </a:p>
          <a:p>
            <a:pPr indent="0" lvl="0" marL="0" rtl="0" algn="l">
              <a:lnSpc>
                <a:spcPct val="100000"/>
              </a:lnSpc>
              <a:spcBef>
                <a:spcPts val="0"/>
              </a:spcBef>
              <a:spcAft>
                <a:spcPts val="0"/>
              </a:spcAft>
              <a:buClr>
                <a:schemeClr val="lt1"/>
              </a:buClr>
              <a:buSzPts val="4800"/>
              <a:buNone/>
            </a:pPr>
            <a:r>
              <a:rPr lang="en-US" sz="4500"/>
              <a:t>Michael Richards, Jason Bruwer</a:t>
            </a:r>
            <a:endParaRPr sz="4500"/>
          </a:p>
        </p:txBody>
      </p:sp>
      <p:sp>
        <p:nvSpPr>
          <p:cNvPr id="91" name="Google Shape;91;g10ec991da93_0_16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1124ad6c10_0_44"/>
          <p:cNvSpPr txBox="1"/>
          <p:nvPr>
            <p:ph type="title"/>
          </p:nvPr>
        </p:nvSpPr>
        <p:spPr>
          <a:xfrm>
            <a:off x="1110494" y="1641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sz="7800"/>
              <a:t>Execute </a:t>
            </a:r>
            <a:r>
              <a:rPr lang="en-US" sz="7800"/>
              <a:t>Settlement Matrix</a:t>
            </a:r>
            <a:endParaRPr sz="7800"/>
          </a:p>
        </p:txBody>
      </p:sp>
      <p:sp>
        <p:nvSpPr>
          <p:cNvPr id="221" name="Google Shape;221;g21124ad6c10_0_4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22" name="Google Shape;222;g21124ad6c10_0_44"/>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sp>
        <p:nvSpPr>
          <p:cNvPr id="223" name="Google Shape;223;g21124ad6c10_0_44"/>
          <p:cNvSpPr/>
          <p:nvPr/>
        </p:nvSpPr>
        <p:spPr>
          <a:xfrm>
            <a:off x="18620082" y="4034875"/>
            <a:ext cx="4087500" cy="78072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4" name="Google Shape;224;g21124ad6c10_0_44"/>
          <p:cNvSpPr/>
          <p:nvPr/>
        </p:nvSpPr>
        <p:spPr>
          <a:xfrm>
            <a:off x="20433424" y="7708667"/>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5" name="Google Shape;225;g21124ad6c10_0_44"/>
          <p:cNvSpPr/>
          <p:nvPr/>
        </p:nvSpPr>
        <p:spPr>
          <a:xfrm flipH="1" rot="10800000">
            <a:off x="18620082" y="4034813"/>
            <a:ext cx="4087500" cy="3384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26" name="Google Shape;226;g21124ad6c10_0_44"/>
          <p:cNvSpPr txBox="1"/>
          <p:nvPr/>
        </p:nvSpPr>
        <p:spPr>
          <a:xfrm>
            <a:off x="18620073" y="4373211"/>
            <a:ext cx="4087500" cy="21144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Clr>
                <a:schemeClr val="dk1"/>
              </a:buClr>
              <a:buSzPts val="1100"/>
              <a:buFont typeface="Arial"/>
              <a:buNone/>
            </a:pPr>
            <a:r>
              <a:rPr b="1" lang="en-US" sz="3000">
                <a:solidFill>
                  <a:srgbClr val="A3338D"/>
                </a:solidFill>
                <a:latin typeface="Roboto"/>
                <a:ea typeface="Roboto"/>
                <a:cs typeface="Roboto"/>
                <a:sym typeface="Roboto"/>
              </a:rPr>
              <a:t>Central Ledger</a:t>
            </a:r>
            <a:endParaRPr b="1" sz="3000">
              <a:solidFill>
                <a:srgbClr val="A3338D"/>
              </a:solidFill>
              <a:latin typeface="Roboto"/>
              <a:ea typeface="Roboto"/>
              <a:cs typeface="Roboto"/>
              <a:sym typeface="Roboto"/>
            </a:endParaRPr>
          </a:p>
          <a:p>
            <a:pPr indent="0" lvl="0" marL="0" rtl="0" algn="ctr">
              <a:spcBef>
                <a:spcPts val="0"/>
              </a:spcBef>
              <a:spcAft>
                <a:spcPts val="0"/>
              </a:spcAft>
              <a:buClr>
                <a:schemeClr val="dk1"/>
              </a:buClr>
              <a:buSzPts val="1100"/>
              <a:buFont typeface="Arial"/>
              <a:buNone/>
            </a:pPr>
            <a:r>
              <a:rPr lang="en-US" sz="3000">
                <a:solidFill>
                  <a:srgbClr val="A3338D"/>
                </a:solidFill>
                <a:latin typeface="Roboto"/>
                <a:ea typeface="Roboto"/>
                <a:cs typeface="Roboto"/>
                <a:sym typeface="Roboto"/>
              </a:rPr>
              <a:t>or</a:t>
            </a:r>
            <a:endParaRPr sz="3000">
              <a:solidFill>
                <a:srgbClr val="A3338D"/>
              </a:solidFill>
              <a:latin typeface="Roboto"/>
              <a:ea typeface="Roboto"/>
              <a:cs typeface="Roboto"/>
              <a:sym typeface="Roboto"/>
            </a:endParaRPr>
          </a:p>
          <a:p>
            <a:pPr indent="0" lvl="0" marL="0" rtl="0" algn="ctr">
              <a:spcBef>
                <a:spcPts val="0"/>
              </a:spcBef>
              <a:spcAft>
                <a:spcPts val="0"/>
              </a:spcAft>
              <a:buNone/>
            </a:pPr>
            <a:r>
              <a:rPr b="1" lang="en-US" sz="3000">
                <a:solidFill>
                  <a:srgbClr val="A3338D"/>
                </a:solidFill>
                <a:latin typeface="Roboto"/>
                <a:ea typeface="Roboto"/>
                <a:cs typeface="Roboto"/>
                <a:sym typeface="Roboto"/>
              </a:rPr>
              <a:t>Participants BC</a:t>
            </a:r>
            <a:endParaRPr b="1" sz="3000">
              <a:solidFill>
                <a:srgbClr val="A3338D"/>
              </a:solidFill>
              <a:latin typeface="Roboto"/>
              <a:ea typeface="Roboto"/>
              <a:cs typeface="Roboto"/>
              <a:sym typeface="Roboto"/>
            </a:endParaRPr>
          </a:p>
        </p:txBody>
      </p:sp>
      <p:cxnSp>
        <p:nvCxnSpPr>
          <p:cNvPr id="227" name="Google Shape;227;g21124ad6c10_0_44"/>
          <p:cNvCxnSpPr/>
          <p:nvPr/>
        </p:nvCxnSpPr>
        <p:spPr>
          <a:xfrm rot="10800000">
            <a:off x="19989363" y="6902641"/>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228" name="Google Shape;228;g21124ad6c10_0_44"/>
          <p:cNvCxnSpPr/>
          <p:nvPr/>
        </p:nvCxnSpPr>
        <p:spPr>
          <a:xfrm rot="10800000">
            <a:off x="21351280" y="6902641"/>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229" name="Google Shape;229;g21124ad6c10_0_44"/>
          <p:cNvCxnSpPr/>
          <p:nvPr/>
        </p:nvCxnSpPr>
        <p:spPr>
          <a:xfrm rot="10800000">
            <a:off x="4985272" y="6902703"/>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sp>
        <p:nvSpPr>
          <p:cNvPr id="230" name="Google Shape;230;g21124ad6c10_0_44"/>
          <p:cNvSpPr/>
          <p:nvPr/>
        </p:nvSpPr>
        <p:spPr>
          <a:xfrm>
            <a:off x="4984225" y="4034963"/>
            <a:ext cx="13645500" cy="78072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1" name="Google Shape;231;g21124ad6c10_0_44"/>
          <p:cNvSpPr/>
          <p:nvPr/>
        </p:nvSpPr>
        <p:spPr>
          <a:xfrm flipH="1" rot="10800000">
            <a:off x="4984225" y="4034888"/>
            <a:ext cx="13644000" cy="3384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2" name="Google Shape;232;g21124ad6c10_0_44"/>
          <p:cNvSpPr txBox="1"/>
          <p:nvPr/>
        </p:nvSpPr>
        <p:spPr>
          <a:xfrm>
            <a:off x="4984225" y="4373288"/>
            <a:ext cx="13645500" cy="21144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0010BE"/>
                </a:solidFill>
                <a:latin typeface="Roboto"/>
                <a:ea typeface="Roboto"/>
                <a:cs typeface="Roboto"/>
                <a:sym typeface="Roboto"/>
              </a:rPr>
              <a:t>Settlement Service</a:t>
            </a:r>
            <a:endParaRPr b="1" sz="3000">
              <a:solidFill>
                <a:srgbClr val="0010BE"/>
              </a:solidFill>
              <a:latin typeface="Roboto"/>
              <a:ea typeface="Roboto"/>
              <a:cs typeface="Roboto"/>
              <a:sym typeface="Roboto"/>
            </a:endParaRPr>
          </a:p>
        </p:txBody>
      </p:sp>
      <p:cxnSp>
        <p:nvCxnSpPr>
          <p:cNvPr id="233" name="Google Shape;233;g21124ad6c10_0_44"/>
          <p:cNvCxnSpPr/>
          <p:nvPr/>
        </p:nvCxnSpPr>
        <p:spPr>
          <a:xfrm rot="10800000">
            <a:off x="6353478" y="6902703"/>
            <a:ext cx="0" cy="4929000"/>
          </a:xfrm>
          <a:prstGeom prst="straightConnector1">
            <a:avLst/>
          </a:prstGeom>
          <a:noFill/>
          <a:ln cap="flat" cmpd="sng" w="9525">
            <a:solidFill>
              <a:srgbClr val="0C58D3"/>
            </a:solidFill>
            <a:prstDash val="dot"/>
            <a:round/>
            <a:headEnd len="sm" w="sm" type="none"/>
            <a:tailEnd len="sm" w="sm" type="none"/>
          </a:ln>
        </p:spPr>
      </p:cxnSp>
      <p:cxnSp>
        <p:nvCxnSpPr>
          <p:cNvPr id="234" name="Google Shape;234;g21124ad6c10_0_44"/>
          <p:cNvCxnSpPr/>
          <p:nvPr/>
        </p:nvCxnSpPr>
        <p:spPr>
          <a:xfrm rot="10800000">
            <a:off x="7715395" y="6902703"/>
            <a:ext cx="0" cy="4929000"/>
          </a:xfrm>
          <a:prstGeom prst="straightConnector1">
            <a:avLst/>
          </a:prstGeom>
          <a:noFill/>
          <a:ln cap="flat" cmpd="sng" w="9525">
            <a:solidFill>
              <a:srgbClr val="0C58D3"/>
            </a:solidFill>
            <a:prstDash val="dot"/>
            <a:round/>
            <a:headEnd len="sm" w="sm" type="none"/>
            <a:tailEnd len="sm" w="sm" type="none"/>
          </a:ln>
        </p:spPr>
      </p:cxnSp>
      <p:cxnSp>
        <p:nvCxnSpPr>
          <p:cNvPr id="235" name="Google Shape;235;g21124ad6c10_0_44"/>
          <p:cNvCxnSpPr/>
          <p:nvPr/>
        </p:nvCxnSpPr>
        <p:spPr>
          <a:xfrm rot="10800000">
            <a:off x="9077312" y="6902703"/>
            <a:ext cx="0" cy="4929000"/>
          </a:xfrm>
          <a:prstGeom prst="straightConnector1">
            <a:avLst/>
          </a:prstGeom>
          <a:noFill/>
          <a:ln cap="flat" cmpd="sng" w="9525">
            <a:solidFill>
              <a:srgbClr val="0C58D3"/>
            </a:solidFill>
            <a:prstDash val="dot"/>
            <a:round/>
            <a:headEnd len="sm" w="sm" type="none"/>
            <a:tailEnd len="sm" w="sm" type="none"/>
          </a:ln>
        </p:spPr>
      </p:cxnSp>
      <p:sp>
        <p:nvSpPr>
          <p:cNvPr id="236" name="Google Shape;236;g21124ad6c10_0_44"/>
          <p:cNvSpPr/>
          <p:nvPr/>
        </p:nvSpPr>
        <p:spPr>
          <a:xfrm>
            <a:off x="18616753" y="7462990"/>
            <a:ext cx="4087500" cy="5529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7. </a:t>
            </a:r>
            <a:r>
              <a:rPr lang="en-US" sz="1700">
                <a:solidFill>
                  <a:schemeClr val="lt1"/>
                </a:solidFill>
                <a:latin typeface="Roboto"/>
                <a:ea typeface="Roboto"/>
                <a:cs typeface="Roboto"/>
                <a:sym typeface="Roboto"/>
              </a:rPr>
              <a:t>Update </a:t>
            </a:r>
            <a:r>
              <a:rPr b="1" lang="en-US" sz="1700">
                <a:solidFill>
                  <a:schemeClr val="lt1"/>
                </a:solidFill>
                <a:latin typeface="Roboto"/>
                <a:ea typeface="Roboto"/>
                <a:cs typeface="Roboto"/>
                <a:sym typeface="Roboto"/>
              </a:rPr>
              <a:t>liquidity accounts</a:t>
            </a:r>
            <a:endParaRPr sz="1700">
              <a:solidFill>
                <a:srgbClr val="FFFFFF"/>
              </a:solidFill>
              <a:latin typeface="Roboto"/>
              <a:ea typeface="Roboto"/>
              <a:cs typeface="Roboto"/>
              <a:sym typeface="Roboto"/>
            </a:endParaRPr>
          </a:p>
        </p:txBody>
      </p:sp>
      <p:sp>
        <p:nvSpPr>
          <p:cNvPr id="237" name="Google Shape;237;g21124ad6c10_0_44"/>
          <p:cNvSpPr/>
          <p:nvPr/>
        </p:nvSpPr>
        <p:spPr>
          <a:xfrm>
            <a:off x="1841949" y="11213830"/>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8" name="Google Shape;238;g21124ad6c10_0_44"/>
          <p:cNvSpPr/>
          <p:nvPr/>
        </p:nvSpPr>
        <p:spPr>
          <a:xfrm>
            <a:off x="906158" y="4034850"/>
            <a:ext cx="4092900" cy="78072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39" name="Google Shape;239;g21124ad6c10_0_44"/>
          <p:cNvSpPr/>
          <p:nvPr/>
        </p:nvSpPr>
        <p:spPr>
          <a:xfrm flipH="1" rot="10800000">
            <a:off x="901652" y="4040050"/>
            <a:ext cx="4092900" cy="3384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40" name="Google Shape;240;g21124ad6c10_0_44"/>
          <p:cNvSpPr txBox="1"/>
          <p:nvPr/>
        </p:nvSpPr>
        <p:spPr>
          <a:xfrm>
            <a:off x="901648" y="4378448"/>
            <a:ext cx="4092900" cy="21144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Clr>
                <a:schemeClr val="dk1"/>
              </a:buClr>
              <a:buSzPts val="1100"/>
              <a:buFont typeface="Arial"/>
              <a:buNone/>
            </a:pPr>
            <a:r>
              <a:rPr b="1" lang="en-US" sz="3000">
                <a:solidFill>
                  <a:srgbClr val="45818E"/>
                </a:solidFill>
                <a:latin typeface="Roboto"/>
                <a:ea typeface="Roboto"/>
                <a:cs typeface="Roboto"/>
                <a:sym typeface="Roboto"/>
              </a:rPr>
              <a:t>Admin API</a:t>
            </a:r>
            <a:endParaRPr b="1" sz="3000">
              <a:solidFill>
                <a:srgbClr val="45818E"/>
              </a:solidFill>
              <a:latin typeface="Roboto"/>
              <a:ea typeface="Roboto"/>
              <a:cs typeface="Roboto"/>
              <a:sym typeface="Roboto"/>
            </a:endParaRPr>
          </a:p>
        </p:txBody>
      </p:sp>
      <p:cxnSp>
        <p:nvCxnSpPr>
          <p:cNvPr id="241" name="Google Shape;241;g21124ad6c10_0_44"/>
          <p:cNvCxnSpPr/>
          <p:nvPr/>
        </p:nvCxnSpPr>
        <p:spPr>
          <a:xfrm rot="10800000">
            <a:off x="2746198" y="6907266"/>
            <a:ext cx="0" cy="4929600"/>
          </a:xfrm>
          <a:prstGeom prst="straightConnector1">
            <a:avLst/>
          </a:prstGeom>
          <a:noFill/>
          <a:ln cap="flat" cmpd="sng" w="9525">
            <a:solidFill>
              <a:srgbClr val="0E65F0"/>
            </a:solidFill>
            <a:prstDash val="dot"/>
            <a:round/>
            <a:headEnd len="sm" w="sm" type="none"/>
            <a:tailEnd len="sm" w="sm" type="none"/>
          </a:ln>
        </p:spPr>
      </p:cxnSp>
      <p:cxnSp>
        <p:nvCxnSpPr>
          <p:cNvPr id="242" name="Google Shape;242;g21124ad6c10_0_44"/>
          <p:cNvCxnSpPr/>
          <p:nvPr/>
        </p:nvCxnSpPr>
        <p:spPr>
          <a:xfrm rot="10800000">
            <a:off x="4984215" y="6907266"/>
            <a:ext cx="0" cy="4929600"/>
          </a:xfrm>
          <a:prstGeom prst="straightConnector1">
            <a:avLst/>
          </a:prstGeom>
          <a:noFill/>
          <a:ln cap="flat" cmpd="sng" w="9525">
            <a:solidFill>
              <a:srgbClr val="0E65F0"/>
            </a:solidFill>
            <a:prstDash val="dot"/>
            <a:round/>
            <a:headEnd len="sm" w="sm" type="none"/>
            <a:tailEnd len="sm" w="sm" type="none"/>
          </a:ln>
        </p:spPr>
      </p:cxnSp>
      <p:sp>
        <p:nvSpPr>
          <p:cNvPr id="243" name="Google Shape;243;g21124ad6c10_0_44"/>
          <p:cNvSpPr/>
          <p:nvPr/>
        </p:nvSpPr>
        <p:spPr>
          <a:xfrm>
            <a:off x="919700" y="6907275"/>
            <a:ext cx="40929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Clr>
                <a:schemeClr val="dk1"/>
              </a:buClr>
              <a:buSzPts val="1100"/>
              <a:buFont typeface="Arial"/>
              <a:buNone/>
            </a:pPr>
            <a:r>
              <a:rPr b="1" lang="en-US" sz="1700">
                <a:solidFill>
                  <a:schemeClr val="lt1"/>
                </a:solidFill>
                <a:latin typeface="Roboto"/>
                <a:ea typeface="Roboto"/>
                <a:cs typeface="Roboto"/>
                <a:sym typeface="Roboto"/>
              </a:rPr>
              <a:t>1. </a:t>
            </a:r>
            <a:r>
              <a:rPr lang="en-US" sz="1700">
                <a:solidFill>
                  <a:schemeClr val="lt1"/>
                </a:solidFill>
                <a:latin typeface="Roboto"/>
                <a:ea typeface="Roboto"/>
                <a:cs typeface="Roboto"/>
                <a:sym typeface="Roboto"/>
              </a:rPr>
              <a:t>Trigger s</a:t>
            </a:r>
            <a:r>
              <a:rPr lang="en-US" sz="1700">
                <a:solidFill>
                  <a:schemeClr val="lt1"/>
                </a:solidFill>
                <a:latin typeface="Roboto"/>
                <a:ea typeface="Roboto"/>
                <a:cs typeface="Roboto"/>
                <a:sym typeface="Roboto"/>
              </a:rPr>
              <a:t>ettlement</a:t>
            </a:r>
            <a:endParaRPr sz="1700">
              <a:solidFill>
                <a:srgbClr val="FFFFFF"/>
              </a:solidFill>
              <a:latin typeface="Roboto"/>
              <a:ea typeface="Roboto"/>
              <a:cs typeface="Roboto"/>
              <a:sym typeface="Roboto"/>
            </a:endParaRPr>
          </a:p>
        </p:txBody>
      </p:sp>
      <p:sp>
        <p:nvSpPr>
          <p:cNvPr id="244" name="Google Shape;244;g21124ad6c10_0_44"/>
          <p:cNvSpPr/>
          <p:nvPr/>
        </p:nvSpPr>
        <p:spPr>
          <a:xfrm>
            <a:off x="4991425" y="7485863"/>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2. </a:t>
            </a:r>
            <a:r>
              <a:rPr lang="en-US" sz="1700" u="sng">
                <a:solidFill>
                  <a:schemeClr val="lt1"/>
                </a:solidFill>
                <a:latin typeface="Roboto"/>
                <a:ea typeface="Roboto"/>
                <a:cs typeface="Roboto"/>
                <a:sym typeface="Roboto"/>
              </a:rPr>
              <a:t>Start</a:t>
            </a:r>
            <a:r>
              <a:rPr lang="en-US" sz="1700">
                <a:solidFill>
                  <a:schemeClr val="lt1"/>
                </a:solidFill>
                <a:latin typeface="Roboto"/>
                <a:ea typeface="Roboto"/>
                <a:cs typeface="Roboto"/>
                <a:sym typeface="Roboto"/>
              </a:rPr>
              <a:t>- Execute  settlement matrix</a:t>
            </a:r>
            <a:endParaRPr sz="1700" u="sng">
              <a:solidFill>
                <a:srgbClr val="FFFFFF"/>
              </a:solidFill>
              <a:latin typeface="Roboto"/>
              <a:ea typeface="Roboto"/>
              <a:cs typeface="Roboto"/>
              <a:sym typeface="Roboto"/>
            </a:endParaRPr>
          </a:p>
        </p:txBody>
      </p:sp>
      <p:cxnSp>
        <p:nvCxnSpPr>
          <p:cNvPr id="245" name="Google Shape;245;g21124ad6c10_0_44"/>
          <p:cNvCxnSpPr/>
          <p:nvPr/>
        </p:nvCxnSpPr>
        <p:spPr>
          <a:xfrm rot="10800000">
            <a:off x="10451690" y="6907628"/>
            <a:ext cx="0" cy="4929000"/>
          </a:xfrm>
          <a:prstGeom prst="straightConnector1">
            <a:avLst/>
          </a:prstGeom>
          <a:noFill/>
          <a:ln cap="flat" cmpd="sng" w="9525">
            <a:solidFill>
              <a:srgbClr val="0C58D3"/>
            </a:solidFill>
            <a:prstDash val="dot"/>
            <a:round/>
            <a:headEnd len="sm" w="sm" type="none"/>
            <a:tailEnd len="sm" w="sm" type="none"/>
          </a:ln>
        </p:spPr>
      </p:cxnSp>
      <p:cxnSp>
        <p:nvCxnSpPr>
          <p:cNvPr id="246" name="Google Shape;246;g21124ad6c10_0_44"/>
          <p:cNvCxnSpPr/>
          <p:nvPr/>
        </p:nvCxnSpPr>
        <p:spPr>
          <a:xfrm rot="10800000">
            <a:off x="11813607" y="6907628"/>
            <a:ext cx="0" cy="4929000"/>
          </a:xfrm>
          <a:prstGeom prst="straightConnector1">
            <a:avLst/>
          </a:prstGeom>
          <a:noFill/>
          <a:ln cap="flat" cmpd="sng" w="9525">
            <a:solidFill>
              <a:srgbClr val="0C58D3"/>
            </a:solidFill>
            <a:prstDash val="dot"/>
            <a:round/>
            <a:headEnd len="sm" w="sm" type="none"/>
            <a:tailEnd len="sm" w="sm" type="none"/>
          </a:ln>
        </p:spPr>
      </p:cxnSp>
      <p:cxnSp>
        <p:nvCxnSpPr>
          <p:cNvPr id="247" name="Google Shape;247;g21124ad6c10_0_44"/>
          <p:cNvCxnSpPr/>
          <p:nvPr/>
        </p:nvCxnSpPr>
        <p:spPr>
          <a:xfrm rot="10800000">
            <a:off x="13175524" y="6907628"/>
            <a:ext cx="0" cy="4929000"/>
          </a:xfrm>
          <a:prstGeom prst="straightConnector1">
            <a:avLst/>
          </a:prstGeom>
          <a:noFill/>
          <a:ln cap="flat" cmpd="sng" w="9525">
            <a:solidFill>
              <a:srgbClr val="0C58D3"/>
            </a:solidFill>
            <a:prstDash val="dot"/>
            <a:round/>
            <a:headEnd len="sm" w="sm" type="none"/>
            <a:tailEnd len="sm" w="sm" type="none"/>
          </a:ln>
        </p:spPr>
      </p:cxnSp>
      <p:cxnSp>
        <p:nvCxnSpPr>
          <p:cNvPr id="248" name="Google Shape;248;g21124ad6c10_0_44"/>
          <p:cNvCxnSpPr/>
          <p:nvPr/>
        </p:nvCxnSpPr>
        <p:spPr>
          <a:xfrm rot="10800000">
            <a:off x="14537453" y="6907628"/>
            <a:ext cx="0" cy="4929000"/>
          </a:xfrm>
          <a:prstGeom prst="straightConnector1">
            <a:avLst/>
          </a:prstGeom>
          <a:noFill/>
          <a:ln cap="flat" cmpd="sng" w="9525">
            <a:solidFill>
              <a:srgbClr val="0C58D3"/>
            </a:solidFill>
            <a:prstDash val="dot"/>
            <a:round/>
            <a:headEnd len="sm" w="sm" type="none"/>
            <a:tailEnd len="sm" w="sm" type="none"/>
          </a:ln>
        </p:spPr>
      </p:cxnSp>
      <p:cxnSp>
        <p:nvCxnSpPr>
          <p:cNvPr id="249" name="Google Shape;249;g21124ad6c10_0_44"/>
          <p:cNvCxnSpPr/>
          <p:nvPr/>
        </p:nvCxnSpPr>
        <p:spPr>
          <a:xfrm rot="10800000">
            <a:off x="15899370" y="6907628"/>
            <a:ext cx="0" cy="4929000"/>
          </a:xfrm>
          <a:prstGeom prst="straightConnector1">
            <a:avLst/>
          </a:prstGeom>
          <a:noFill/>
          <a:ln cap="flat" cmpd="sng" w="9525">
            <a:solidFill>
              <a:srgbClr val="0C58D3"/>
            </a:solidFill>
            <a:prstDash val="dot"/>
            <a:round/>
            <a:headEnd len="sm" w="sm" type="none"/>
            <a:tailEnd len="sm" w="sm" type="none"/>
          </a:ln>
        </p:spPr>
      </p:cxnSp>
      <p:cxnSp>
        <p:nvCxnSpPr>
          <p:cNvPr id="250" name="Google Shape;250;g21124ad6c10_0_44"/>
          <p:cNvCxnSpPr/>
          <p:nvPr/>
        </p:nvCxnSpPr>
        <p:spPr>
          <a:xfrm rot="10800000">
            <a:off x="17261287" y="6907628"/>
            <a:ext cx="0" cy="4929000"/>
          </a:xfrm>
          <a:prstGeom prst="straightConnector1">
            <a:avLst/>
          </a:prstGeom>
          <a:noFill/>
          <a:ln cap="flat" cmpd="sng" w="9525">
            <a:solidFill>
              <a:srgbClr val="0C58D3"/>
            </a:solidFill>
            <a:prstDash val="dot"/>
            <a:round/>
            <a:headEnd len="sm" w="sm" type="none"/>
            <a:tailEnd len="sm" w="sm" type="none"/>
          </a:ln>
        </p:spPr>
      </p:cxnSp>
      <p:sp>
        <p:nvSpPr>
          <p:cNvPr id="251" name="Google Shape;251;g21124ad6c10_0_44"/>
          <p:cNvSpPr/>
          <p:nvPr/>
        </p:nvSpPr>
        <p:spPr>
          <a:xfrm>
            <a:off x="7709100" y="8069838"/>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3. </a:t>
            </a:r>
            <a:r>
              <a:rPr lang="en-US" sz="1700" u="sng">
                <a:solidFill>
                  <a:schemeClr val="lt1"/>
                </a:solidFill>
                <a:latin typeface="Roboto"/>
                <a:ea typeface="Roboto"/>
                <a:cs typeface="Roboto"/>
                <a:sym typeface="Roboto"/>
              </a:rPr>
              <a:t>Fetch</a:t>
            </a:r>
            <a:r>
              <a:rPr lang="en-US" sz="1700">
                <a:solidFill>
                  <a:schemeClr val="lt1"/>
                </a:solidFill>
                <a:latin typeface="Roboto"/>
                <a:ea typeface="Roboto"/>
                <a:cs typeface="Roboto"/>
                <a:sym typeface="Roboto"/>
              </a:rPr>
              <a:t> - settlement batches</a:t>
            </a:r>
            <a:endParaRPr sz="1700">
              <a:solidFill>
                <a:srgbClr val="FFFFFF"/>
              </a:solidFill>
              <a:latin typeface="Roboto"/>
              <a:ea typeface="Roboto"/>
              <a:cs typeface="Roboto"/>
              <a:sym typeface="Roboto"/>
            </a:endParaRPr>
          </a:p>
        </p:txBody>
      </p:sp>
      <p:sp>
        <p:nvSpPr>
          <p:cNvPr id="252" name="Google Shape;252;g21124ad6c10_0_44"/>
          <p:cNvSpPr/>
          <p:nvPr/>
        </p:nvSpPr>
        <p:spPr>
          <a:xfrm>
            <a:off x="10442225" y="8698938"/>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4. </a:t>
            </a:r>
            <a:r>
              <a:rPr lang="en-US" sz="1700" u="sng">
                <a:solidFill>
                  <a:schemeClr val="lt1"/>
                </a:solidFill>
                <a:latin typeface="Roboto"/>
                <a:ea typeface="Roboto"/>
                <a:cs typeface="Roboto"/>
                <a:sym typeface="Roboto"/>
              </a:rPr>
              <a:t>Close</a:t>
            </a:r>
            <a:r>
              <a:rPr lang="en-US" sz="1700">
                <a:solidFill>
                  <a:schemeClr val="lt1"/>
                </a:solidFill>
                <a:latin typeface="Roboto"/>
                <a:ea typeface="Roboto"/>
                <a:cs typeface="Roboto"/>
                <a:sym typeface="Roboto"/>
              </a:rPr>
              <a:t> - settlement batches</a:t>
            </a:r>
            <a:endParaRPr sz="1700">
              <a:solidFill>
                <a:srgbClr val="FFFFFF"/>
              </a:solidFill>
              <a:latin typeface="Roboto"/>
              <a:ea typeface="Roboto"/>
              <a:cs typeface="Roboto"/>
              <a:sym typeface="Roboto"/>
            </a:endParaRPr>
          </a:p>
        </p:txBody>
      </p:sp>
      <p:sp>
        <p:nvSpPr>
          <p:cNvPr id="253" name="Google Shape;253;g21124ad6c10_0_44"/>
          <p:cNvSpPr/>
          <p:nvPr/>
        </p:nvSpPr>
        <p:spPr>
          <a:xfrm>
            <a:off x="13175500" y="9251838"/>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5. </a:t>
            </a:r>
            <a:r>
              <a:rPr lang="en-US" sz="1700" u="sng">
                <a:solidFill>
                  <a:schemeClr val="lt1"/>
                </a:solidFill>
                <a:latin typeface="Roboto"/>
                <a:ea typeface="Roboto"/>
                <a:cs typeface="Roboto"/>
                <a:sym typeface="Roboto"/>
              </a:rPr>
              <a:t>Fetch</a:t>
            </a:r>
            <a:r>
              <a:rPr lang="en-US" sz="1700">
                <a:solidFill>
                  <a:schemeClr val="lt1"/>
                </a:solidFill>
                <a:latin typeface="Roboto"/>
                <a:ea typeface="Roboto"/>
                <a:cs typeface="Roboto"/>
                <a:sym typeface="Roboto"/>
              </a:rPr>
              <a:t> - settlement batch accounts</a:t>
            </a:r>
            <a:endParaRPr sz="1700">
              <a:solidFill>
                <a:schemeClr val="lt1"/>
              </a:solidFill>
              <a:latin typeface="Roboto"/>
              <a:ea typeface="Roboto"/>
              <a:cs typeface="Roboto"/>
              <a:sym typeface="Roboto"/>
            </a:endParaRPr>
          </a:p>
        </p:txBody>
      </p:sp>
      <p:sp>
        <p:nvSpPr>
          <p:cNvPr id="254" name="Google Shape;254;g21124ad6c10_0_44"/>
          <p:cNvSpPr txBox="1"/>
          <p:nvPr/>
        </p:nvSpPr>
        <p:spPr>
          <a:xfrm>
            <a:off x="18894875" y="7091475"/>
            <a:ext cx="3560700" cy="615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i="1" lang="en-US">
                <a:solidFill>
                  <a:schemeClr val="dk1"/>
                </a:solidFill>
              </a:rPr>
              <a:t>PARTICIPANT CURRENCY ACCOUNTS</a:t>
            </a:r>
            <a:endParaRPr b="1" i="1">
              <a:solidFill>
                <a:schemeClr val="dk1"/>
              </a:solidFill>
            </a:endParaRPr>
          </a:p>
          <a:p>
            <a:pPr indent="0" lvl="0" marL="0" rtl="0" algn="ctr">
              <a:spcBef>
                <a:spcPts val="0"/>
              </a:spcBef>
              <a:spcAft>
                <a:spcPts val="0"/>
              </a:spcAft>
              <a:buNone/>
            </a:pPr>
            <a:r>
              <a:t/>
            </a:r>
            <a:endParaRPr i="1"/>
          </a:p>
        </p:txBody>
      </p:sp>
      <p:sp>
        <p:nvSpPr>
          <p:cNvPr id="255" name="Google Shape;255;g21124ad6c10_0_44"/>
          <p:cNvSpPr/>
          <p:nvPr/>
        </p:nvSpPr>
        <p:spPr>
          <a:xfrm>
            <a:off x="15899375" y="9804738"/>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None/>
            </a:pPr>
            <a:r>
              <a:rPr b="1" lang="en-US" sz="1700">
                <a:solidFill>
                  <a:srgbClr val="FFFFFF"/>
                </a:solidFill>
                <a:latin typeface="Roboto"/>
                <a:ea typeface="Roboto"/>
                <a:cs typeface="Roboto"/>
                <a:sym typeface="Roboto"/>
              </a:rPr>
              <a:t>6. </a:t>
            </a:r>
            <a:r>
              <a:rPr lang="en-US" sz="1700" u="sng">
                <a:solidFill>
                  <a:srgbClr val="FFFFFF"/>
                </a:solidFill>
                <a:latin typeface="Roboto"/>
                <a:ea typeface="Roboto"/>
                <a:cs typeface="Roboto"/>
                <a:sym typeface="Roboto"/>
              </a:rPr>
              <a:t>Return</a:t>
            </a:r>
            <a:r>
              <a:rPr lang="en-US" sz="1700">
                <a:solidFill>
                  <a:srgbClr val="FFFFFF"/>
                </a:solidFill>
                <a:latin typeface="Roboto"/>
                <a:ea typeface="Roboto"/>
                <a:cs typeface="Roboto"/>
                <a:sym typeface="Roboto"/>
              </a:rPr>
              <a:t> - s</a:t>
            </a:r>
            <a:r>
              <a:rPr lang="en-US" sz="1700">
                <a:solidFill>
                  <a:srgbClr val="FFFFFF"/>
                </a:solidFill>
                <a:latin typeface="Roboto"/>
                <a:ea typeface="Roboto"/>
                <a:cs typeface="Roboto"/>
                <a:sym typeface="Roboto"/>
              </a:rPr>
              <a:t>ettlement matrix</a:t>
            </a:r>
            <a:endParaRPr sz="1700">
              <a:solidFill>
                <a:srgbClr val="FFFFFF"/>
              </a:solidFill>
              <a:latin typeface="Roboto"/>
              <a:ea typeface="Roboto"/>
              <a:cs typeface="Roboto"/>
              <a:sym typeface="Roboto"/>
            </a:endParaRPr>
          </a:p>
        </p:txBody>
      </p:sp>
      <p:sp>
        <p:nvSpPr>
          <p:cNvPr id="256" name="Google Shape;256;g21124ad6c10_0_44"/>
          <p:cNvSpPr txBox="1"/>
          <p:nvPr/>
        </p:nvSpPr>
        <p:spPr>
          <a:xfrm>
            <a:off x="13172288" y="8820750"/>
            <a:ext cx="273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t>A&amp;B using TigerBeetle</a:t>
            </a:r>
            <a:endParaRPr b="1" i="1" sz="1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graphicFrame>
        <p:nvGraphicFramePr>
          <p:cNvPr id="261" name="Google Shape;261;g20f8b94af57_0_14"/>
          <p:cNvGraphicFramePr/>
          <p:nvPr/>
        </p:nvGraphicFramePr>
        <p:xfrm>
          <a:off x="1828800" y="3651285"/>
          <a:ext cx="3000000" cy="3000000"/>
        </p:xfrm>
        <a:graphic>
          <a:graphicData uri="http://schemas.openxmlformats.org/drawingml/2006/table">
            <a:tbl>
              <a:tblPr>
                <a:noFill/>
                <a:tableStyleId>{B15513AD-D5CB-49F6-97CD-187B1CF5F132}</a:tableStyleId>
              </a:tblPr>
              <a:tblGrid>
                <a:gridCol w="2325775"/>
                <a:gridCol w="8867275"/>
                <a:gridCol w="9840850"/>
              </a:tblGrid>
              <a:tr h="98475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Goal</a:t>
                      </a:r>
                      <a:endParaRPr b="1" sz="2600" u="none" cap="none" strike="noStrike">
                        <a:solidFill>
                          <a:schemeClr val="lt1"/>
                        </a:solidFill>
                      </a:endParaRPr>
                    </a:p>
                  </a:txBody>
                  <a:tcPr marT="91425" marB="91425" marR="91425" marL="91425">
                    <a:solidFill>
                      <a:srgbClr val="005A83"/>
                    </a:solidFill>
                  </a:tcPr>
                </a:tc>
                <a:tc gridSpan="2">
                  <a:txBody>
                    <a:bodyPr/>
                    <a:lstStyle/>
                    <a:p>
                      <a:pPr indent="0" lvl="0" marL="0" marR="0" rtl="0" algn="l">
                        <a:lnSpc>
                          <a:spcPct val="100000"/>
                        </a:lnSpc>
                        <a:spcBef>
                          <a:spcPts val="0"/>
                        </a:spcBef>
                        <a:spcAft>
                          <a:spcPts val="0"/>
                        </a:spcAft>
                        <a:buClr>
                          <a:srgbClr val="000000"/>
                        </a:buClr>
                        <a:buSzPts val="4000"/>
                        <a:buFont typeface="Arial"/>
                        <a:buNone/>
                      </a:pPr>
                      <a:r>
                        <a:rPr b="1" lang="en-US" sz="4000"/>
                        <a:t>New Settlement Component for Mojaloop</a:t>
                      </a:r>
                      <a:endParaRPr b="1" sz="4000" u="none" cap="none" strike="noStrike"/>
                    </a:p>
                  </a:txBody>
                  <a:tcPr marT="91425" marB="91425" marR="91425" marL="91425"/>
                </a:tc>
                <a:tc hMerge="1"/>
              </a:tr>
              <a:tr h="185732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Key Objectives</a:t>
                      </a:r>
                      <a:endParaRPr b="1" sz="2600" u="none" cap="none" strike="noStrike">
                        <a:solidFill>
                          <a:schemeClr val="lt1"/>
                        </a:solidFill>
                      </a:endParaRPr>
                    </a:p>
                  </a:txBody>
                  <a:tcPr marT="91425" marB="91425" marR="91425" marL="91425">
                    <a:solidFill>
                      <a:srgbClr val="005A83"/>
                    </a:solidFill>
                  </a:tcPr>
                </a:tc>
                <a:tc>
                  <a:txBody>
                    <a:bodyPr/>
                    <a:lstStyle/>
                    <a:p>
                      <a:pPr indent="0" lvl="0" marL="0" marR="0" rtl="0" algn="l">
                        <a:lnSpc>
                          <a:spcPct val="115000"/>
                        </a:lnSpc>
                        <a:spcBef>
                          <a:spcPts val="0"/>
                        </a:spcBef>
                        <a:spcAft>
                          <a:spcPts val="0"/>
                        </a:spcAft>
                        <a:buNone/>
                      </a:pPr>
                      <a:r>
                        <a:rPr lang="en-US" sz="2900">
                          <a:solidFill>
                            <a:schemeClr val="dk1"/>
                          </a:solidFill>
                        </a:rPr>
                        <a:t>Development &amp; review cycles:</a:t>
                      </a:r>
                      <a:endParaRPr sz="2900" u="none" cap="none" strike="noStrike"/>
                    </a:p>
                    <a:p>
                      <a:pPr indent="-184150" lvl="0" marL="320040" marR="0" rtl="0" algn="l">
                        <a:lnSpc>
                          <a:spcPct val="115000"/>
                        </a:lnSpc>
                        <a:spcBef>
                          <a:spcPts val="0"/>
                        </a:spcBef>
                        <a:spcAft>
                          <a:spcPts val="0"/>
                        </a:spcAft>
                        <a:buClr>
                          <a:srgbClr val="000000"/>
                        </a:buClr>
                        <a:buSzPts val="2900"/>
                        <a:buFont typeface="Arial"/>
                        <a:buAutoNum type="arabicPeriod"/>
                      </a:pPr>
                      <a:r>
                        <a:rPr lang="en-US" sz="2900">
                          <a:solidFill>
                            <a:schemeClr val="dk1"/>
                          </a:solidFill>
                        </a:rPr>
                        <a:t>Implement for vNext</a:t>
                      </a:r>
                      <a:endParaRPr sz="2900">
                        <a:solidFill>
                          <a:schemeClr val="dk1"/>
                        </a:solidFill>
                      </a:endParaRPr>
                    </a:p>
                    <a:p>
                      <a:pPr indent="-184150" lvl="0" marL="320040" marR="0" rtl="0" algn="l">
                        <a:lnSpc>
                          <a:spcPct val="115000"/>
                        </a:lnSpc>
                        <a:spcBef>
                          <a:spcPts val="0"/>
                        </a:spcBef>
                        <a:spcAft>
                          <a:spcPts val="0"/>
                        </a:spcAft>
                        <a:buClr>
                          <a:srgbClr val="000000"/>
                        </a:buClr>
                        <a:buSzPts val="2900"/>
                        <a:buFont typeface="Arial"/>
                        <a:buAutoNum type="arabicPeriod"/>
                      </a:pPr>
                      <a:r>
                        <a:rPr lang="en-US" sz="2900">
                          <a:solidFill>
                            <a:schemeClr val="dk1"/>
                          </a:solidFill>
                        </a:rPr>
                        <a:t>Implement for C</a:t>
                      </a:r>
                      <a:r>
                        <a:rPr lang="en-US" sz="2900">
                          <a:solidFill>
                            <a:schemeClr val="dk1"/>
                          </a:solidFill>
                        </a:rPr>
                        <a:t>entral-Ledger</a:t>
                      </a:r>
                      <a:endParaRPr sz="2900">
                        <a:solidFill>
                          <a:schemeClr val="dk1"/>
                        </a:solidFill>
                      </a:endParaRPr>
                    </a:p>
                    <a:p>
                      <a:pPr indent="-184150" lvl="0" marL="320040" marR="0" rtl="0" algn="l">
                        <a:lnSpc>
                          <a:spcPct val="115000"/>
                        </a:lnSpc>
                        <a:spcBef>
                          <a:spcPts val="0"/>
                        </a:spcBef>
                        <a:spcAft>
                          <a:spcPts val="0"/>
                        </a:spcAft>
                        <a:buClr>
                          <a:schemeClr val="dk1"/>
                        </a:buClr>
                        <a:buSzPts val="2900"/>
                        <a:buAutoNum type="arabicPeriod"/>
                      </a:pPr>
                      <a:r>
                        <a:rPr lang="en-US" sz="2900">
                          <a:solidFill>
                            <a:schemeClr val="dk1"/>
                          </a:solidFill>
                        </a:rPr>
                        <a:t>Refine requirements</a:t>
                      </a:r>
                      <a:endParaRPr sz="2900">
                        <a:solidFill>
                          <a:schemeClr val="dk1"/>
                        </a:solidFill>
                      </a:endParaRPr>
                    </a:p>
                  </a:txBody>
                  <a:tcPr marT="91425" marB="91425" marR="91425" marL="91425">
                    <a:solidFill>
                      <a:srgbClr val="FFF2CC"/>
                    </a:solidFill>
                  </a:tcPr>
                </a:tc>
                <a:tc>
                  <a:txBody>
                    <a:bodyPr/>
                    <a:lstStyle/>
                    <a:p>
                      <a:pPr indent="0" lvl="0" marL="0" marR="0" rtl="0" algn="l">
                        <a:lnSpc>
                          <a:spcPct val="115000"/>
                        </a:lnSpc>
                        <a:spcBef>
                          <a:spcPts val="0"/>
                        </a:spcBef>
                        <a:spcAft>
                          <a:spcPts val="0"/>
                        </a:spcAft>
                        <a:buNone/>
                      </a:pPr>
                      <a:r>
                        <a:rPr lang="en-US" sz="2900"/>
                        <a:t>4. Define test cases</a:t>
                      </a:r>
                      <a:endParaRPr sz="2900"/>
                    </a:p>
                  </a:txBody>
                  <a:tcPr marT="91425" marB="91425" marR="91425" marL="91425">
                    <a:solidFill>
                      <a:srgbClr val="FFF2CC"/>
                    </a:solidFill>
                  </a:tcPr>
                </a:tc>
              </a:tr>
              <a:tr h="124047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Roadmap</a:t>
                      </a:r>
                      <a:endParaRPr b="1" sz="2600" u="none" cap="none" strike="noStrike">
                        <a:solidFill>
                          <a:schemeClr val="lt1"/>
                        </a:solidFill>
                      </a:endParaRPr>
                    </a:p>
                  </a:txBody>
                  <a:tcPr marT="91425" marB="91425" marR="91425" marL="91425">
                    <a:solidFill>
                      <a:srgbClr val="005A83"/>
                    </a:solidFill>
                  </a:tcPr>
                </a:tc>
                <a:tc>
                  <a:txBody>
                    <a:bodyPr/>
                    <a:lstStyle/>
                    <a:p>
                      <a:pPr indent="-412750" lvl="0" marL="457200" marR="0" rtl="0" algn="l">
                        <a:lnSpc>
                          <a:spcPct val="115000"/>
                        </a:lnSpc>
                        <a:spcBef>
                          <a:spcPts val="0"/>
                        </a:spcBef>
                        <a:spcAft>
                          <a:spcPts val="0"/>
                        </a:spcAft>
                        <a:buClr>
                          <a:srgbClr val="000000"/>
                        </a:buClr>
                        <a:buSzPts val="2900"/>
                        <a:buFont typeface="Arial"/>
                        <a:buChar char="●"/>
                      </a:pPr>
                      <a:r>
                        <a:rPr lang="en-US" sz="2900">
                          <a:solidFill>
                            <a:schemeClr val="dk1"/>
                          </a:solidFill>
                        </a:rPr>
                        <a:t>Implement </a:t>
                      </a:r>
                      <a:r>
                        <a:rPr lang="en-US" sz="2900"/>
                        <a:t>Central-Ledger</a:t>
                      </a:r>
                      <a:endParaRPr sz="2900"/>
                    </a:p>
                    <a:p>
                      <a:pPr indent="-412750" lvl="0" marL="457200" marR="0" rtl="0" algn="l">
                        <a:lnSpc>
                          <a:spcPct val="115000"/>
                        </a:lnSpc>
                        <a:spcBef>
                          <a:spcPts val="0"/>
                        </a:spcBef>
                        <a:spcAft>
                          <a:spcPts val="0"/>
                        </a:spcAft>
                        <a:buSzPts val="2900"/>
                        <a:buChar char="●"/>
                      </a:pPr>
                      <a:r>
                        <a:rPr lang="en-US" sz="2900"/>
                        <a:t>Implement vNext</a:t>
                      </a:r>
                      <a:endParaRPr sz="2900"/>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t/>
                      </a:r>
                      <a:endParaRPr sz="2900" u="none" cap="none" strike="noStrike"/>
                    </a:p>
                  </a:txBody>
                  <a:tcPr marT="91425" marB="91425" marR="91425" marL="91425">
                    <a:solidFill>
                      <a:srgbClr val="E6B8AF"/>
                    </a:solidFill>
                  </a:tcPr>
                </a:tc>
              </a:tr>
              <a:tr h="249765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Define Success</a:t>
                      </a:r>
                      <a:endParaRPr b="1" sz="2600" u="none" cap="none" strike="noStrike">
                        <a:solidFill>
                          <a:schemeClr val="lt1"/>
                        </a:solidFill>
                      </a:endParaRPr>
                    </a:p>
                  </a:txBody>
                  <a:tcPr marT="91425" marB="91425" marR="91425" marL="91425">
                    <a:solidFill>
                      <a:srgbClr val="005A83"/>
                    </a:solidFill>
                  </a:tcPr>
                </a:tc>
                <a:tc gridSpan="2">
                  <a:txBody>
                    <a:bodyPr/>
                    <a:lstStyle/>
                    <a:p>
                      <a:pPr indent="-412750" lvl="0" marL="457200" marR="0" rtl="0" algn="l">
                        <a:lnSpc>
                          <a:spcPct val="115000"/>
                        </a:lnSpc>
                        <a:spcBef>
                          <a:spcPts val="0"/>
                        </a:spcBef>
                        <a:spcAft>
                          <a:spcPts val="0"/>
                        </a:spcAft>
                        <a:buClr>
                          <a:schemeClr val="dk1"/>
                        </a:buClr>
                        <a:buSzPts val="2900"/>
                        <a:buChar char="●"/>
                      </a:pPr>
                      <a:r>
                        <a:rPr lang="en-US" sz="2900">
                          <a:solidFill>
                            <a:schemeClr val="dk1"/>
                          </a:solidFill>
                        </a:rPr>
                        <a:t>P</a:t>
                      </a:r>
                      <a:r>
                        <a:rPr lang="en-US" sz="2900">
                          <a:solidFill>
                            <a:schemeClr val="dk1"/>
                          </a:solidFill>
                        </a:rPr>
                        <a:t>eer reviews</a:t>
                      </a:r>
                      <a:endParaRPr sz="2900">
                        <a:solidFill>
                          <a:schemeClr val="dk1"/>
                        </a:solidFill>
                      </a:endParaRPr>
                    </a:p>
                    <a:p>
                      <a:pPr indent="-412750" lvl="0" marL="457200" marR="0" rtl="0" algn="l">
                        <a:lnSpc>
                          <a:spcPct val="115000"/>
                        </a:lnSpc>
                        <a:spcBef>
                          <a:spcPts val="0"/>
                        </a:spcBef>
                        <a:spcAft>
                          <a:spcPts val="0"/>
                        </a:spcAft>
                        <a:buClr>
                          <a:schemeClr val="dk1"/>
                        </a:buClr>
                        <a:buSzPts val="2900"/>
                        <a:buFont typeface="Arial"/>
                        <a:buChar char="●"/>
                      </a:pPr>
                      <a:r>
                        <a:rPr lang="en-US" sz="2900">
                          <a:solidFill>
                            <a:schemeClr val="dk1"/>
                          </a:solidFill>
                        </a:rPr>
                        <a:t>F</a:t>
                      </a:r>
                      <a:r>
                        <a:rPr lang="en-US" sz="2900" u="none" cap="none" strike="noStrike">
                          <a:solidFill>
                            <a:schemeClr val="dk1"/>
                          </a:solidFill>
                        </a:rPr>
                        <a:t>ull test suite</a:t>
                      </a:r>
                      <a:endParaRPr sz="2900" u="none" cap="none" strike="noStrike">
                        <a:solidFill>
                          <a:schemeClr val="dk1"/>
                        </a:solidFill>
                      </a:endParaRPr>
                    </a:p>
                    <a:p>
                      <a:pPr indent="-412750" lvl="0" marL="457200" marR="0" rtl="0" algn="l">
                        <a:lnSpc>
                          <a:spcPct val="115000"/>
                        </a:lnSpc>
                        <a:spcBef>
                          <a:spcPts val="0"/>
                        </a:spcBef>
                        <a:spcAft>
                          <a:spcPts val="0"/>
                        </a:spcAft>
                        <a:buClr>
                          <a:schemeClr val="dk1"/>
                        </a:buClr>
                        <a:buSzPts val="2900"/>
                        <a:buFont typeface="Arial"/>
                        <a:buChar char="●"/>
                      </a:pPr>
                      <a:r>
                        <a:rPr lang="en-US" sz="2900">
                          <a:solidFill>
                            <a:schemeClr val="dk1"/>
                          </a:solidFill>
                        </a:rPr>
                        <a:t>Draft i</a:t>
                      </a:r>
                      <a:r>
                        <a:rPr lang="en-US" sz="2900" u="none" cap="none" strike="noStrike">
                          <a:solidFill>
                            <a:schemeClr val="dk1"/>
                          </a:solidFill>
                        </a:rPr>
                        <a:t>mplementation guide</a:t>
                      </a:r>
                      <a:endParaRPr sz="2900" u="none" cap="none" strike="noStrike">
                        <a:solidFill>
                          <a:schemeClr val="dk1"/>
                        </a:solidFill>
                      </a:endParaRPr>
                    </a:p>
                    <a:p>
                      <a:pPr indent="-412750" lvl="0" marL="457200" marR="0" rtl="0" algn="l">
                        <a:lnSpc>
                          <a:spcPct val="115000"/>
                        </a:lnSpc>
                        <a:spcBef>
                          <a:spcPts val="0"/>
                        </a:spcBef>
                        <a:spcAft>
                          <a:spcPts val="0"/>
                        </a:spcAft>
                        <a:buClr>
                          <a:schemeClr val="dk1"/>
                        </a:buClr>
                        <a:buSzPts val="2900"/>
                        <a:buFont typeface="Arial"/>
                        <a:buChar char="●"/>
                      </a:pPr>
                      <a:r>
                        <a:rPr lang="en-US" sz="2900" u="none" cap="none" strike="noStrike">
                          <a:solidFill>
                            <a:schemeClr val="dk1"/>
                          </a:solidFill>
                        </a:rPr>
                        <a:t>DA, Product Council &amp; community review process</a:t>
                      </a:r>
                      <a:endParaRPr sz="2900" u="none" cap="none" strike="noStrike">
                        <a:solidFill>
                          <a:schemeClr val="dk1"/>
                        </a:solidFill>
                      </a:endParaRPr>
                    </a:p>
                  </a:txBody>
                  <a:tcPr marT="91425" marB="91425" marR="91425" marL="91425">
                    <a:solidFill>
                      <a:srgbClr val="A2C4C9"/>
                    </a:solidFill>
                  </a:tcPr>
                </a:tc>
                <a:tc hMerge="1"/>
              </a:tr>
            </a:tbl>
          </a:graphicData>
        </a:graphic>
      </p:graphicFrame>
      <p:sp>
        <p:nvSpPr>
          <p:cNvPr id="262" name="Google Shape;262;g20f8b94af57_0_14"/>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PI-21 Goals</a:t>
            </a:r>
            <a:endParaRPr b="0" sz="6000"/>
          </a:p>
        </p:txBody>
      </p:sp>
      <p:sp>
        <p:nvSpPr>
          <p:cNvPr id="263" name="Google Shape;263;g20f8b94af57_0_1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264" name="Google Shape;264;g20f8b94af57_0_14"/>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g10ec991da93_0_394"/>
          <p:cNvSpPr txBox="1"/>
          <p:nvPr>
            <p:ph type="ctrTitle"/>
          </p:nvPr>
        </p:nvSpPr>
        <p:spPr>
          <a:xfrm>
            <a:off x="1695847" y="4203903"/>
            <a:ext cx="12286200" cy="45195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12000"/>
              <a:buNone/>
            </a:pPr>
            <a:r>
              <a:rPr lang="en-US"/>
              <a:t>Thank you.</a:t>
            </a:r>
            <a:endParaRPr/>
          </a:p>
        </p:txBody>
      </p:sp>
      <p:sp>
        <p:nvSpPr>
          <p:cNvPr id="271" name="Google Shape;271;g10ec991da93_0_394"/>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Clr>
                <a:srgbClr val="000000"/>
              </a:buClr>
              <a:buSzPts val="2400"/>
              <a:buFont typeface="Arial"/>
              <a:buNone/>
            </a:pPr>
            <a:fld id="{00000000-1234-1234-1234-123412341234}" type="slidenum">
              <a:rPr lang="en-US">
                <a:solidFill>
                  <a:schemeClr val="lt1"/>
                </a:solidFill>
              </a:rPr>
              <a:t>‹#›</a:t>
            </a:fld>
            <a:endParaRPr>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g17692909341_8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Agenda</a:t>
            </a:r>
            <a:endParaRPr/>
          </a:p>
        </p:txBody>
      </p:sp>
      <p:sp>
        <p:nvSpPr>
          <p:cNvPr id="97" name="Google Shape;97;g17692909341_8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98" name="Google Shape;98;g17692909341_8_0"/>
          <p:cNvSpPr txBox="1"/>
          <p:nvPr>
            <p:ph idx="1" type="body"/>
          </p:nvPr>
        </p:nvSpPr>
        <p:spPr>
          <a:xfrm>
            <a:off x="1676619" y="3651250"/>
            <a:ext cx="21033900" cy="8702700"/>
          </a:xfrm>
          <a:prstGeom prst="rect">
            <a:avLst/>
          </a:prstGeom>
          <a:noFill/>
          <a:ln>
            <a:noFill/>
          </a:ln>
        </p:spPr>
        <p:txBody>
          <a:bodyPr anchorCtr="0" anchor="t" bIns="45700" lIns="457200" spcFirstLastPara="1" rIns="91425" wrap="square" tIns="45700">
            <a:normAutofit/>
          </a:bodyPr>
          <a:lstStyle/>
          <a:p>
            <a:pPr indent="-577850" lvl="0" marL="457200" rtl="0" algn="l">
              <a:lnSpc>
                <a:spcPct val="100000"/>
              </a:lnSpc>
              <a:spcBef>
                <a:spcPts val="2000"/>
              </a:spcBef>
              <a:spcAft>
                <a:spcPts val="0"/>
              </a:spcAft>
              <a:buSzPts val="5500"/>
              <a:buAutoNum type="arabicPeriod"/>
            </a:pPr>
            <a:r>
              <a:rPr lang="en-US" sz="5500"/>
              <a:t>Settlement Today</a:t>
            </a:r>
            <a:endParaRPr sz="5500"/>
          </a:p>
          <a:p>
            <a:pPr indent="-577850" lvl="0" marL="457200" rtl="0" algn="l">
              <a:lnSpc>
                <a:spcPct val="100000"/>
              </a:lnSpc>
              <a:spcBef>
                <a:spcPts val="2000"/>
              </a:spcBef>
              <a:spcAft>
                <a:spcPts val="0"/>
              </a:spcAft>
              <a:buSzPts val="5500"/>
              <a:buAutoNum type="arabicPeriod"/>
            </a:pPr>
            <a:r>
              <a:rPr lang="en-US" sz="5500"/>
              <a:t>Current Settlement Challenges</a:t>
            </a:r>
            <a:endParaRPr sz="5500"/>
          </a:p>
          <a:p>
            <a:pPr indent="-577850" lvl="0" marL="457200" rtl="0" algn="l">
              <a:lnSpc>
                <a:spcPct val="100000"/>
              </a:lnSpc>
              <a:spcBef>
                <a:spcPts val="2000"/>
              </a:spcBef>
              <a:spcAft>
                <a:spcPts val="0"/>
              </a:spcAft>
              <a:buSzPts val="5500"/>
              <a:buAutoNum type="arabicPeriod"/>
            </a:pPr>
            <a:r>
              <a:rPr lang="en-US" sz="5500"/>
              <a:t>Way forward with New Settlement</a:t>
            </a:r>
            <a:endParaRPr sz="5500"/>
          </a:p>
          <a:p>
            <a:pPr indent="-577850" lvl="0" marL="457200" rtl="0" algn="l">
              <a:lnSpc>
                <a:spcPct val="100000"/>
              </a:lnSpc>
              <a:spcBef>
                <a:spcPts val="2000"/>
              </a:spcBef>
              <a:spcAft>
                <a:spcPts val="0"/>
              </a:spcAft>
              <a:buSzPts val="5500"/>
              <a:buAutoNum type="arabicPeriod"/>
            </a:pPr>
            <a:r>
              <a:rPr lang="en-US" sz="5500"/>
              <a:t>Progress and Goals</a:t>
            </a:r>
            <a:endParaRPr sz="5500"/>
          </a:p>
          <a:p>
            <a:pPr indent="-577850" lvl="0" marL="457200" rtl="0" algn="l">
              <a:lnSpc>
                <a:spcPct val="100000"/>
              </a:lnSpc>
              <a:spcBef>
                <a:spcPts val="2000"/>
              </a:spcBef>
              <a:spcAft>
                <a:spcPts val="0"/>
              </a:spcAft>
              <a:buSzPts val="5500"/>
              <a:buAutoNum type="arabicPeriod"/>
            </a:pPr>
            <a:r>
              <a:rPr lang="en-US" sz="5500"/>
              <a:t>Transfer Batch Assignment</a:t>
            </a:r>
            <a:endParaRPr sz="5500"/>
          </a:p>
          <a:p>
            <a:pPr indent="-577850" lvl="0" marL="457200" rtl="0" algn="l">
              <a:lnSpc>
                <a:spcPct val="100000"/>
              </a:lnSpc>
              <a:spcBef>
                <a:spcPts val="2000"/>
              </a:spcBef>
              <a:spcAft>
                <a:spcPts val="0"/>
              </a:spcAft>
              <a:buSzPts val="5500"/>
              <a:buAutoNum type="arabicPeriod"/>
            </a:pPr>
            <a:r>
              <a:rPr lang="en-US" sz="5500"/>
              <a:t>Settlement Matrix</a:t>
            </a:r>
            <a:endParaRPr sz="5500"/>
          </a:p>
          <a:p>
            <a:pPr indent="-577850" lvl="0" marL="457200" rtl="0" algn="l">
              <a:lnSpc>
                <a:spcPct val="100000"/>
              </a:lnSpc>
              <a:spcBef>
                <a:spcPts val="2000"/>
              </a:spcBef>
              <a:spcAft>
                <a:spcPts val="0"/>
              </a:spcAft>
              <a:buSzPts val="5500"/>
              <a:buAutoNum type="arabicPeriod"/>
            </a:pPr>
            <a:r>
              <a:rPr lang="en-US" sz="5500"/>
              <a:t>Questions</a:t>
            </a:r>
            <a:endParaRPr sz="5500"/>
          </a:p>
        </p:txBody>
      </p:sp>
      <p:sp>
        <p:nvSpPr>
          <p:cNvPr id="99" name="Google Shape;99;g17692909341_8_0"/>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g1dd51441b55_0_2"/>
          <p:cNvSpPr txBox="1"/>
          <p:nvPr>
            <p:ph type="title"/>
          </p:nvPr>
        </p:nvSpPr>
        <p:spPr>
          <a:xfrm>
            <a:off x="1316319" y="5501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Settlement Today</a:t>
            </a:r>
            <a:endParaRPr/>
          </a:p>
        </p:txBody>
      </p:sp>
      <p:sp>
        <p:nvSpPr>
          <p:cNvPr id="105" name="Google Shape;105;g1dd51441b55_0_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06" name="Google Shape;106;g1dd51441b55_0_2"/>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a:t>
            </a:r>
            <a:r>
              <a:rPr lang="en-US"/>
              <a:t>Revised Settlements</a:t>
            </a:r>
            <a:endParaRPr/>
          </a:p>
        </p:txBody>
      </p:sp>
      <p:sp>
        <p:nvSpPr>
          <p:cNvPr id="107" name="Google Shape;107;g1dd51441b55_0_2"/>
          <p:cNvSpPr txBox="1"/>
          <p:nvPr/>
        </p:nvSpPr>
        <p:spPr>
          <a:xfrm>
            <a:off x="1316319" y="2788320"/>
            <a:ext cx="21033900" cy="10209000"/>
          </a:xfrm>
          <a:prstGeom prst="rect">
            <a:avLst/>
          </a:prstGeom>
          <a:noFill/>
          <a:ln>
            <a:noFill/>
          </a:ln>
        </p:spPr>
        <p:txBody>
          <a:bodyPr anchorCtr="0" anchor="t" bIns="45700" lIns="91425" spcFirstLastPara="1" rIns="91425" wrap="square" tIns="45700">
            <a:normAutofit lnSpcReduction="10000"/>
          </a:bodyPr>
          <a:lstStyle/>
          <a:p>
            <a:pPr indent="-914400" lvl="0" marL="914400" rtl="0" algn="l">
              <a:lnSpc>
                <a:spcPct val="90000"/>
              </a:lnSpc>
              <a:spcBef>
                <a:spcPts val="0"/>
              </a:spcBef>
              <a:spcAft>
                <a:spcPts val="0"/>
              </a:spcAft>
              <a:buClr>
                <a:srgbClr val="000000"/>
              </a:buClr>
              <a:buSzPts val="5600"/>
              <a:buAutoNum type="arabicPeriod"/>
            </a:pPr>
            <a:r>
              <a:rPr lang="en-US" sz="5600">
                <a:solidFill>
                  <a:srgbClr val="000000"/>
                </a:solidFill>
              </a:rPr>
              <a:t>All transfers are recorded against </a:t>
            </a:r>
            <a:r>
              <a:rPr lang="en-US" sz="5600"/>
              <a:t>a single</a:t>
            </a:r>
            <a:r>
              <a:rPr lang="en-US" sz="5600">
                <a:solidFill>
                  <a:srgbClr val="000000"/>
                </a:solidFill>
                <a:extLst>
                  <a:ext uri="http://customooxmlschemas.google.com/">
                    <go:slidesCustomData xmlns:go="http://customooxmlschemas.google.com/" textRoundtripDataId="0"/>
                  </a:ext>
                </a:extLst>
              </a:rPr>
              <a:t> </a:t>
            </a:r>
            <a:r>
              <a:rPr lang="en-US" sz="5600">
                <a:solidFill>
                  <a:srgbClr val="000000"/>
                </a:solidFill>
              </a:rPr>
              <a:t>Position account (per participant, per currency).</a:t>
            </a:r>
            <a:endParaRPr sz="5600">
              <a:solidFill>
                <a:srgbClr val="000000"/>
              </a:solidFill>
            </a:endParaRPr>
          </a:p>
          <a:p>
            <a:pPr indent="-914400" lvl="0" marL="914400" rtl="0" algn="l">
              <a:lnSpc>
                <a:spcPct val="90000"/>
              </a:lnSpc>
              <a:spcBef>
                <a:spcPts val="2000"/>
              </a:spcBef>
              <a:spcAft>
                <a:spcPts val="0"/>
              </a:spcAft>
              <a:buClr>
                <a:srgbClr val="000000"/>
              </a:buClr>
              <a:buSzPts val="5600"/>
              <a:buAutoNum type="arabicPeriod"/>
            </a:pPr>
            <a:r>
              <a:rPr lang="en-US" sz="5600">
                <a:solidFill>
                  <a:srgbClr val="000000"/>
                </a:solidFill>
              </a:rPr>
              <a:t>The net debit cap for each account type, participant and currency is recorded as a separate entry.</a:t>
            </a:r>
            <a:endParaRPr sz="5600">
              <a:solidFill>
                <a:srgbClr val="000000"/>
              </a:solidFill>
            </a:endParaRPr>
          </a:p>
          <a:p>
            <a:pPr indent="-914400" lvl="0" marL="914400" rtl="0" algn="l">
              <a:lnSpc>
                <a:spcPct val="90000"/>
              </a:lnSpc>
              <a:spcBef>
                <a:spcPts val="2000"/>
              </a:spcBef>
              <a:spcAft>
                <a:spcPts val="0"/>
              </a:spcAft>
              <a:buClr>
                <a:srgbClr val="000000"/>
              </a:buClr>
              <a:buSzPts val="5600"/>
              <a:buAutoNum type="arabicPeriod"/>
            </a:pPr>
            <a:r>
              <a:rPr lang="en-US" sz="5600">
                <a:extLst>
                  <a:ext uri="http://customooxmlschemas.google.com/">
                    <go:slidesCustomData xmlns:go="http://customooxmlschemas.google.com/" textRoundtripDataId="1"/>
                  </a:ext>
                </a:extLst>
              </a:rPr>
              <a:t>O</a:t>
            </a:r>
            <a:r>
              <a:rPr lang="en-US" sz="5600">
                <a:solidFill>
                  <a:srgbClr val="000000"/>
                </a:solidFill>
                <a:extLst>
                  <a:ext uri="http://customooxmlschemas.google.com/">
                    <go:slidesCustomData xmlns:go="http://customooxmlschemas.google.com/" textRoundtripDataId="2"/>
                  </a:ext>
                </a:extLst>
              </a:rPr>
              <a:t>nly s</a:t>
            </a:r>
            <a:r>
              <a:rPr lang="en-US" sz="5600">
                <a:solidFill>
                  <a:srgbClr val="000000"/>
                </a:solidFill>
                <a:extLst>
                  <a:ext uri="http://customooxmlschemas.google.com/">
                    <go:slidesCustomData xmlns:go="http://customooxmlschemas.google.com/" textRoundtripDataId="3"/>
                  </a:ext>
                </a:extLst>
              </a:rPr>
              <a:t>upports multilateral net and continu</a:t>
            </a:r>
            <a:r>
              <a:rPr lang="en-US" sz="5600">
                <a:extLst>
                  <a:ext uri="http://customooxmlschemas.google.com/">
                    <go:slidesCustomData xmlns:go="http://customooxmlschemas.google.com/" textRoundtripDataId="4"/>
                  </a:ext>
                </a:extLst>
              </a:rPr>
              <a:t>ou</a:t>
            </a:r>
            <a:r>
              <a:rPr lang="en-US" sz="5600">
                <a:solidFill>
                  <a:srgbClr val="000000"/>
                </a:solidFill>
                <a:extLst>
                  <a:ext uri="http://customooxmlschemas.google.com/">
                    <go:slidesCustomData xmlns:go="http://customooxmlschemas.google.com/" textRoundtripDataId="5"/>
                  </a:ext>
                </a:extLst>
              </a:rPr>
              <a:t>s gross settlements</a:t>
            </a:r>
            <a:r>
              <a:rPr lang="en-US" sz="5600">
                <a:solidFill>
                  <a:srgbClr val="000000"/>
                </a:solidFill>
              </a:rPr>
              <a:t>,</a:t>
            </a:r>
            <a:r>
              <a:rPr lang="en-US" sz="5600"/>
              <a:t> but not bilateral net settlement.</a:t>
            </a:r>
            <a:endParaRPr sz="5600"/>
          </a:p>
          <a:p>
            <a:pPr indent="-914400" lvl="0" marL="914400" rtl="0" algn="l">
              <a:lnSpc>
                <a:spcPct val="90000"/>
              </a:lnSpc>
              <a:spcBef>
                <a:spcPts val="2000"/>
              </a:spcBef>
              <a:spcAft>
                <a:spcPts val="0"/>
              </a:spcAft>
              <a:buClr>
                <a:srgbClr val="000000"/>
              </a:buClr>
              <a:buSzPts val="5600"/>
              <a:buAutoNum type="arabicPeriod"/>
            </a:pPr>
            <a:r>
              <a:rPr lang="en-US" sz="5600">
                <a:solidFill>
                  <a:srgbClr val="000000"/>
                </a:solidFill>
              </a:rPr>
              <a:t>As a transfer completes, it is assigned to the currently open settlement window.</a:t>
            </a:r>
            <a:endParaRPr sz="5600">
              <a:solidFill>
                <a:srgbClr val="000000"/>
              </a:solidFill>
            </a:endParaRPr>
          </a:p>
          <a:p>
            <a:pPr indent="-914400" lvl="0" marL="914400" rtl="0" algn="l">
              <a:lnSpc>
                <a:spcPct val="90000"/>
              </a:lnSpc>
              <a:spcBef>
                <a:spcPts val="2000"/>
              </a:spcBef>
              <a:spcAft>
                <a:spcPts val="0"/>
              </a:spcAft>
              <a:buClr>
                <a:srgbClr val="000000"/>
              </a:buClr>
              <a:buSzPts val="5600"/>
              <a:buAutoNum type="arabicPeriod"/>
            </a:pPr>
            <a:r>
              <a:rPr lang="en-US" sz="5600">
                <a:solidFill>
                  <a:srgbClr val="000000"/>
                </a:solidFill>
              </a:rPr>
              <a:t>Settlements are requested by selecting the IDs of the settlement windows to be included.</a:t>
            </a:r>
            <a:endParaRPr sz="5600">
              <a:solidFill>
                <a:srgbClr val="000000"/>
              </a:solidFill>
            </a:endParaRPr>
          </a:p>
          <a:p>
            <a:pPr indent="-914400" lvl="0" marL="914400" rtl="0" algn="l">
              <a:lnSpc>
                <a:spcPct val="90000"/>
              </a:lnSpc>
              <a:spcBef>
                <a:spcPts val="2000"/>
              </a:spcBef>
              <a:spcAft>
                <a:spcPts val="0"/>
              </a:spcAft>
              <a:buClr>
                <a:srgbClr val="000000"/>
              </a:buClr>
              <a:buSzPts val="5600"/>
              <a:buAutoNum type="arabicPeriod"/>
            </a:pPr>
            <a:r>
              <a:rPr lang="en-US" sz="5600">
                <a:solidFill>
                  <a:srgbClr val="000000"/>
                </a:solidFill>
              </a:rPr>
              <a:t>Position accounts are updated by the amount of the settlement before the settlement completes.</a:t>
            </a:r>
            <a:endParaRPr sz="56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g1dd51441b55_0_10"/>
          <p:cNvSpPr txBox="1"/>
          <p:nvPr>
            <p:ph type="title"/>
          </p:nvPr>
        </p:nvSpPr>
        <p:spPr>
          <a:xfrm>
            <a:off x="1110494" y="1641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Settlement Challenges</a:t>
            </a:r>
            <a:endParaRPr/>
          </a:p>
        </p:txBody>
      </p:sp>
      <p:sp>
        <p:nvSpPr>
          <p:cNvPr id="113" name="Google Shape;113;g1dd51441b55_0_1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14" name="Google Shape;114;g1dd51441b55_0_10"/>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a:t>
            </a:r>
            <a:r>
              <a:rPr lang="en-US"/>
              <a:t>Revised Settlements</a:t>
            </a:r>
            <a:endParaRPr/>
          </a:p>
        </p:txBody>
      </p:sp>
      <p:sp>
        <p:nvSpPr>
          <p:cNvPr id="115" name="Google Shape;115;g1dd51441b55_0_10"/>
          <p:cNvSpPr txBox="1"/>
          <p:nvPr/>
        </p:nvSpPr>
        <p:spPr>
          <a:xfrm>
            <a:off x="1110494" y="2659670"/>
            <a:ext cx="21033900" cy="102090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0"/>
              </a:spcBef>
              <a:spcAft>
                <a:spcPts val="0"/>
              </a:spcAft>
              <a:buClr>
                <a:srgbClr val="000000"/>
              </a:buClr>
              <a:buSzPts val="5600"/>
              <a:buChar char="•"/>
            </a:pPr>
            <a:r>
              <a:rPr lang="en-US" sz="5600">
                <a:solidFill>
                  <a:srgbClr val="000000"/>
                </a:solidFill>
              </a:rPr>
              <a:t>All transfers are assigned to a single settlement window.</a:t>
            </a:r>
            <a:endParaRPr sz="5600">
              <a:solidFill>
                <a:srgbClr val="000000"/>
              </a:solidFill>
            </a:endParaRPr>
          </a:p>
          <a:p>
            <a:pPr indent="-457200" lvl="0" marL="457200" rtl="0" algn="l">
              <a:lnSpc>
                <a:spcPct val="90000"/>
              </a:lnSpc>
              <a:spcBef>
                <a:spcPts val="2000"/>
              </a:spcBef>
              <a:spcAft>
                <a:spcPts val="0"/>
              </a:spcAft>
              <a:buClr>
                <a:srgbClr val="000000"/>
              </a:buClr>
              <a:buSzPts val="5600"/>
              <a:buChar char="•"/>
            </a:pPr>
            <a:r>
              <a:rPr lang="en-US" sz="5600">
                <a:solidFill>
                  <a:srgbClr val="000000"/>
                </a:solidFill>
              </a:rPr>
              <a:t>There is no deterministic assignment of transfers to a settlement window.</a:t>
            </a:r>
            <a:endParaRPr sz="5600">
              <a:solidFill>
                <a:srgbClr val="000000"/>
              </a:solidFill>
            </a:endParaRPr>
          </a:p>
          <a:p>
            <a:pPr indent="-457200" lvl="0" marL="457200" rtl="0" algn="l">
              <a:lnSpc>
                <a:spcPct val="90000"/>
              </a:lnSpc>
              <a:spcBef>
                <a:spcPts val="2000"/>
              </a:spcBef>
              <a:spcAft>
                <a:spcPts val="0"/>
              </a:spcAft>
              <a:buClr>
                <a:srgbClr val="000000"/>
              </a:buClr>
              <a:buSzPts val="5600"/>
              <a:buChar char="•"/>
            </a:pPr>
            <a:r>
              <a:rPr lang="en-US" sz="5600">
                <a:solidFill>
                  <a:srgbClr val="000000"/>
                </a:solidFill>
              </a:rPr>
              <a:t>If a single transfer within a settlement window cannot settle, it prevents settlement processing for all settlements within that day.</a:t>
            </a:r>
            <a:endParaRPr sz="5600">
              <a:solidFill>
                <a:srgbClr val="000000"/>
              </a:solidFill>
            </a:endParaRPr>
          </a:p>
          <a:p>
            <a:pPr indent="-457200" lvl="0" marL="457200" rtl="0" algn="l">
              <a:lnSpc>
                <a:spcPct val="90000"/>
              </a:lnSpc>
              <a:spcBef>
                <a:spcPts val="2000"/>
              </a:spcBef>
              <a:spcAft>
                <a:spcPts val="0"/>
              </a:spcAft>
              <a:buClr>
                <a:srgbClr val="000000"/>
              </a:buClr>
              <a:buSzPts val="5600"/>
              <a:buChar char="•"/>
            </a:pPr>
            <a:r>
              <a:rPr lang="en-US" sz="5600">
                <a:solidFill>
                  <a:srgbClr val="000000"/>
                </a:solidFill>
              </a:rPr>
              <a:t>Although settlement models are segmented by ledger account type, there is:</a:t>
            </a:r>
            <a:endParaRPr sz="5600">
              <a:solidFill>
                <a:srgbClr val="000000"/>
              </a:solidFill>
            </a:endParaRPr>
          </a:p>
          <a:p>
            <a:pPr indent="-457200" lvl="1" marL="1371600" rtl="0" algn="l">
              <a:lnSpc>
                <a:spcPct val="90000"/>
              </a:lnSpc>
              <a:spcBef>
                <a:spcPts val="1000"/>
              </a:spcBef>
              <a:spcAft>
                <a:spcPts val="0"/>
              </a:spcAft>
              <a:buClr>
                <a:srgbClr val="000000"/>
              </a:buClr>
              <a:buSzPts val="4800"/>
              <a:buChar char="•"/>
            </a:pPr>
            <a:r>
              <a:rPr lang="en-US" sz="4800">
                <a:solidFill>
                  <a:srgbClr val="000000"/>
                </a:solidFill>
              </a:rPr>
              <a:t>No standard way for the switch to assign a ledger account type to a transfer</a:t>
            </a:r>
            <a:endParaRPr sz="4800">
              <a:solidFill>
                <a:srgbClr val="000000"/>
              </a:solidFill>
            </a:endParaRPr>
          </a:p>
          <a:p>
            <a:pPr indent="-457200" lvl="1" marL="1371600" rtl="0" algn="l">
              <a:lnSpc>
                <a:spcPct val="90000"/>
              </a:lnSpc>
              <a:spcBef>
                <a:spcPts val="1000"/>
              </a:spcBef>
              <a:spcAft>
                <a:spcPts val="0"/>
              </a:spcAft>
              <a:buClr>
                <a:srgbClr val="000000"/>
              </a:buClr>
              <a:buSzPts val="4800"/>
              <a:buChar char="•"/>
            </a:pPr>
            <a:r>
              <a:rPr lang="en-US" sz="4800">
                <a:solidFill>
                  <a:srgbClr val="000000"/>
                </a:solidFill>
              </a:rPr>
              <a:t>No way for a DFSP to assign a ledger account type to a transfer</a:t>
            </a:r>
            <a:endParaRPr sz="4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1dd51441b55_0_21"/>
          <p:cNvSpPr txBox="1"/>
          <p:nvPr>
            <p:ph type="title"/>
          </p:nvPr>
        </p:nvSpPr>
        <p:spPr>
          <a:xfrm>
            <a:off x="1110494" y="1641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Way Forward - New </a:t>
            </a:r>
            <a:r>
              <a:rPr lang="en-US"/>
              <a:t>Settlement</a:t>
            </a:r>
            <a:endParaRPr/>
          </a:p>
        </p:txBody>
      </p:sp>
      <p:sp>
        <p:nvSpPr>
          <p:cNvPr id="121" name="Google Shape;121;g1dd51441b55_0_2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22" name="Google Shape;122;g1dd51441b55_0_2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a:t>
            </a:r>
            <a:r>
              <a:rPr lang="en-US"/>
              <a:t>Revised Settlements</a:t>
            </a:r>
            <a:endParaRPr/>
          </a:p>
        </p:txBody>
      </p:sp>
      <p:sp>
        <p:nvSpPr>
          <p:cNvPr id="123" name="Google Shape;123;g1dd51441b55_0_21"/>
          <p:cNvSpPr txBox="1"/>
          <p:nvPr/>
        </p:nvSpPr>
        <p:spPr>
          <a:xfrm>
            <a:off x="1110494" y="2503695"/>
            <a:ext cx="21033900" cy="10209000"/>
          </a:xfrm>
          <a:prstGeom prst="rect">
            <a:avLst/>
          </a:prstGeom>
          <a:noFill/>
          <a:ln>
            <a:noFill/>
          </a:ln>
        </p:spPr>
        <p:txBody>
          <a:bodyPr anchorCtr="0" anchor="t" bIns="45700" lIns="91425" spcFirstLastPara="1" rIns="91425" wrap="square" tIns="45700">
            <a:normAutofit fontScale="70000" lnSpcReduction="20000"/>
          </a:bodyPr>
          <a:lstStyle/>
          <a:p>
            <a:pPr indent="-887730" lvl="0" marL="914400" rtl="0" algn="l">
              <a:lnSpc>
                <a:spcPct val="90000"/>
              </a:lnSpc>
              <a:spcBef>
                <a:spcPts val="0"/>
              </a:spcBef>
              <a:spcAft>
                <a:spcPts val="0"/>
              </a:spcAft>
              <a:buClr>
                <a:srgbClr val="000000"/>
              </a:buClr>
              <a:buSzPct val="100000"/>
              <a:buAutoNum type="arabicPeriod"/>
            </a:pPr>
            <a:r>
              <a:rPr lang="en-US" sz="5600"/>
              <a:t>S</a:t>
            </a:r>
            <a:r>
              <a:rPr lang="en-US" sz="5600">
                <a:solidFill>
                  <a:srgbClr val="000000"/>
                </a:solidFill>
              </a:rPr>
              <a:t>upport multiple settlement models and batches.</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rPr>
              <a:t>All transfers are recorded against the appropriate </a:t>
            </a:r>
            <a:r>
              <a:rPr lang="en-US" sz="5600"/>
              <a:t>settlement</a:t>
            </a:r>
            <a:r>
              <a:rPr lang="en-US" sz="5600">
                <a:solidFill>
                  <a:srgbClr val="000000"/>
                </a:solidFill>
              </a:rPr>
              <a:t> </a:t>
            </a:r>
            <a:r>
              <a:rPr lang="en-US" sz="5600">
                <a:solidFill>
                  <a:srgbClr val="000000"/>
                </a:solidFill>
              </a:rPr>
              <a:t>account</a:t>
            </a:r>
            <a:r>
              <a:rPr lang="en-US" sz="5600">
                <a:solidFill>
                  <a:srgbClr val="000000"/>
                </a:solidFill>
              </a:rPr>
              <a:t> (per participant, per currenc</a:t>
            </a:r>
            <a:r>
              <a:rPr lang="en-US" sz="5600"/>
              <a:t>y</a:t>
            </a:r>
            <a:r>
              <a:rPr lang="en-US" sz="5600">
                <a:solidFill>
                  <a:srgbClr val="000000"/>
                </a:solidFill>
              </a:rPr>
              <a:t>).</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rPr>
              <a:t>The net debit cap for each account type, participant and currency is recorded as a balance in the settlement account defined for the settlement model.</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extLst>
                  <a:ext uri="http://customooxmlschemas.google.com/">
                    <go:slidesCustomData xmlns:go="http://customooxmlschemas.google.com/" textRoundtripDataId="6"/>
                  </a:ext>
                </a:extLst>
              </a:rPr>
              <a:t>The system supports multilateral deferred settlements and immediate gross settlements</a:t>
            </a:r>
            <a:r>
              <a:rPr lang="en-US" sz="5600">
                <a:solidFill>
                  <a:srgbClr val="000000"/>
                </a:solidFill>
              </a:rPr>
              <a:t>.</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extLst>
                  <a:ext uri="http://customooxmlschemas.google.com/">
                    <go:slidesCustomData xmlns:go="http://customooxmlschemas.google.com/" textRoundtripDataId="7"/>
                  </a:ext>
                </a:extLst>
              </a:rPr>
              <a:t>As a transfer completes, it is assigned to the </a:t>
            </a:r>
            <a:r>
              <a:rPr lang="en-US" sz="5600">
                <a:solidFill>
                  <a:srgbClr val="000000"/>
                </a:solidFill>
              </a:rPr>
              <a:t>correct settlement batch based on its characteristics.</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rPr>
              <a:t>Settlements are requested by selecting the settlement model </a:t>
            </a:r>
            <a:r>
              <a:rPr lang="en-US" sz="5600">
                <a:solidFill>
                  <a:srgbClr val="000000"/>
                </a:solidFill>
                <a:extLst>
                  <a:ext uri="http://customooxmlschemas.google.com/">
                    <go:slidesCustomData xmlns:go="http://customooxmlschemas.google.com/" textRoundtripDataId="8"/>
                  </a:ext>
                </a:extLst>
              </a:rPr>
              <a:t>and the </a:t>
            </a:r>
            <a:r>
              <a:rPr lang="en-US" sz="5600">
                <a:extLst>
                  <a:ext uri="http://customooxmlschemas.google.com/">
                    <go:slidesCustomData xmlns:go="http://customooxmlschemas.google.com/" textRoundtripDataId="9"/>
                  </a:ext>
                </a:extLst>
              </a:rPr>
              <a:t>characteristics</a:t>
            </a:r>
            <a:r>
              <a:rPr lang="en-US" sz="5600">
                <a:solidFill>
                  <a:srgbClr val="000000"/>
                </a:solidFill>
                <a:extLst>
                  <a:ext uri="http://customooxmlschemas.google.com/">
                    <go:slidesCustomData xmlns:go="http://customooxmlschemas.google.com/" textRoundtripDataId="10"/>
                  </a:ext>
                </a:extLst>
              </a:rPr>
              <a:t> of the settlement </a:t>
            </a:r>
            <a:r>
              <a:rPr lang="en-US" sz="5600">
                <a:extLst>
                  <a:ext uri="http://customooxmlschemas.google.com/">
                    <go:slidesCustomData xmlns:go="http://customooxmlschemas.google.com/" textRoundtripDataId="11"/>
                  </a:ext>
                </a:extLst>
              </a:rPr>
              <a:t>batches</a:t>
            </a:r>
            <a:r>
              <a:rPr lang="en-US" sz="5600">
                <a:solidFill>
                  <a:srgbClr val="000000"/>
                </a:solidFill>
                <a:extLst>
                  <a:ext uri="http://customooxmlschemas.google.com/">
                    <go:slidesCustomData xmlns:go="http://customooxmlschemas.google.com/" textRoundtripDataId="12"/>
                  </a:ext>
                </a:extLst>
              </a:rPr>
              <a:t> to be included</a:t>
            </a:r>
            <a:r>
              <a:rPr lang="en-US" sz="5600">
                <a:solidFill>
                  <a:srgbClr val="000000"/>
                </a:solidFill>
              </a:rPr>
              <a:t>.</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t>The same method should be used to query the state of settlement batches and request that they be settled, so that administrators can track the progress of a group of batches as well as settling them when they are complete.</a:t>
            </a:r>
            <a:endParaRPr sz="5600"/>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rPr>
              <a:t>For deferred net settlements, position accounts and settlement accounts are updated by the amount of the settlement when the settlement completes.</a:t>
            </a:r>
            <a:endParaRPr sz="5600">
              <a:solidFill>
                <a:srgbClr val="000000"/>
              </a:solidFill>
            </a:endParaRPr>
          </a:p>
          <a:p>
            <a:pPr indent="-887730" lvl="0" marL="914400" rtl="0" algn="l">
              <a:lnSpc>
                <a:spcPct val="90000"/>
              </a:lnSpc>
              <a:spcBef>
                <a:spcPts val="2000"/>
              </a:spcBef>
              <a:spcAft>
                <a:spcPts val="0"/>
              </a:spcAft>
              <a:buClr>
                <a:srgbClr val="000000"/>
              </a:buClr>
              <a:buSzPct val="100000"/>
              <a:buAutoNum type="arabicPeriod"/>
            </a:pPr>
            <a:r>
              <a:rPr lang="en-US" sz="5600">
                <a:solidFill>
                  <a:srgbClr val="000000"/>
                </a:solidFill>
              </a:rPr>
              <a:t>For immediate gross settlements, transfers are journaled across from the position account to the settlement account as they complete.</a:t>
            </a:r>
            <a:endParaRPr sz="56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g1dd51441b55_0_29"/>
          <p:cNvSpPr txBox="1"/>
          <p:nvPr>
            <p:ph type="title"/>
          </p:nvPr>
        </p:nvSpPr>
        <p:spPr>
          <a:xfrm>
            <a:off x="729494" y="6213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Settlement Capabilities</a:t>
            </a:r>
            <a:endParaRPr/>
          </a:p>
        </p:txBody>
      </p:sp>
      <p:sp>
        <p:nvSpPr>
          <p:cNvPr id="129" name="Google Shape;129;g1dd51441b55_0_29"/>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30" name="Google Shape;130;g1dd51441b55_0_29"/>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a:t>
            </a:r>
            <a:r>
              <a:rPr lang="en-US"/>
              <a:t>Revised Settlements</a:t>
            </a:r>
            <a:endParaRPr/>
          </a:p>
        </p:txBody>
      </p:sp>
      <p:graphicFrame>
        <p:nvGraphicFramePr>
          <p:cNvPr id="131" name="Google Shape;131;g1dd51441b55_0_29"/>
          <p:cNvGraphicFramePr/>
          <p:nvPr/>
        </p:nvGraphicFramePr>
        <p:xfrm>
          <a:off x="695088" y="3683288"/>
          <a:ext cx="3000000" cy="3000000"/>
        </p:xfrm>
        <a:graphic>
          <a:graphicData uri="http://schemas.openxmlformats.org/drawingml/2006/table">
            <a:tbl>
              <a:tblPr>
                <a:noFill/>
                <a:tableStyleId>{45BCC425-7C23-44D5-8BCC-91198C3FF441}</a:tableStyleId>
              </a:tblPr>
              <a:tblGrid>
                <a:gridCol w="19041525"/>
                <a:gridCol w="1638975"/>
                <a:gridCol w="1801650"/>
              </a:tblGrid>
              <a:tr h="381000">
                <a:tc>
                  <a:txBody>
                    <a:bodyPr/>
                    <a:lstStyle/>
                    <a:p>
                      <a:pPr indent="0" lvl="0" marL="0" rtl="0" algn="l">
                        <a:lnSpc>
                          <a:spcPct val="115000"/>
                        </a:lnSpc>
                        <a:spcBef>
                          <a:spcPts val="0"/>
                        </a:spcBef>
                        <a:spcAft>
                          <a:spcPts val="0"/>
                        </a:spcAft>
                        <a:buNone/>
                      </a:pPr>
                      <a:r>
                        <a:rPr b="1" lang="en-US" sz="3000"/>
                        <a:t>Capability</a:t>
                      </a:r>
                      <a:endParaRPr b="1" sz="3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3000"/>
                        <a:t>Current</a:t>
                      </a:r>
                      <a:endParaRPr b="1" sz="30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b="1" lang="en-US" sz="3000"/>
                        <a:t>New</a:t>
                      </a:r>
                      <a:endParaRPr b="1" sz="30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t>Multiple open settlement windows.</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t>Multiple settlement models: for example, </a:t>
                      </a:r>
                      <a:r>
                        <a:rPr lang="en-US" sz="3000">
                          <a:extLst>
                            <a:ext uri="http://customooxmlschemas.google.com/">
                              <go:slidesCustomData xmlns:go="http://customooxmlschemas.google.com/" textRoundtripDataId="13"/>
                            </a:ext>
                          </a:extLst>
                        </a:rPr>
                        <a:t>Default; FX; Remittance; </a:t>
                      </a:r>
                      <a:r>
                        <a:rPr i="1" lang="en-US" sz="3000">
                          <a:extLst>
                            <a:ext uri="http://customooxmlschemas.google.com/">
                              <go:slidesCustomData xmlns:go="http://customooxmlschemas.google.com/" textRoundtripDataId="14"/>
                            </a:ext>
                          </a:extLst>
                        </a:rPr>
                        <a:t>other/new</a:t>
                      </a:r>
                      <a:r>
                        <a:rPr i="1" lang="en-US" sz="3000"/>
                        <a:t>.</a:t>
                      </a:r>
                      <a:endParaRPr i="1" sz="3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solidFill>
                          <a:srgbClr val="000000"/>
                        </a:solidFill>
                      </a:endParaRPr>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t>Settlement models </a:t>
                      </a:r>
                      <a:r>
                        <a:rPr lang="en-US" sz="3000"/>
                        <a:t>define ledger account types for their position and their settled funds.</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t>Transfers are automatically assigned to settlement models based on their characteristics </a:t>
                      </a:r>
                      <a:endParaRPr sz="30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solidFill>
                            <a:srgbClr val="000000"/>
                          </a:solidFill>
                        </a:rPr>
                        <a:t>Immediate gross settlement</a:t>
                      </a:r>
                      <a:endParaRPr sz="3000">
                        <a:solidFill>
                          <a:srgbClr val="000000"/>
                        </a:solidFill>
                      </a:endParaRPr>
                    </a:p>
                    <a:p>
                      <a:pPr indent="0" lvl="0" marL="457200" rtl="0" algn="l">
                        <a:lnSpc>
                          <a:spcPct val="115000"/>
                        </a:lnSpc>
                        <a:spcBef>
                          <a:spcPts val="0"/>
                        </a:spcBef>
                        <a:spcAft>
                          <a:spcPts val="0"/>
                        </a:spcAft>
                        <a:buNone/>
                      </a:pPr>
                      <a:r>
                        <a:rPr lang="en-US" sz="3000">
                          <a:solidFill>
                            <a:srgbClr val="000000"/>
                          </a:solidFill>
                        </a:rPr>
                        <a:t>Transfers immediately journaled from the position account to the settlement account as the transfer completes. </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0"/>
                        </a:spcBef>
                        <a:spcAft>
                          <a:spcPts val="0"/>
                        </a:spcAft>
                        <a:buNone/>
                      </a:pPr>
                      <a:r>
                        <a:rPr lang="en-US" sz="3000">
                          <a:solidFill>
                            <a:srgbClr val="000000"/>
                          </a:solidFill>
                        </a:rPr>
                        <a:t>☑</a:t>
                      </a:r>
                      <a:endParaRPr sz="3000">
                        <a:solidFill>
                          <a:srgbClr val="000000"/>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lnSpc>
                          <a:spcPct val="115000"/>
                        </a:lnSpc>
                        <a:spcBef>
                          <a:spcPts val="0"/>
                        </a:spcBef>
                        <a:spcAft>
                          <a:spcPts val="0"/>
                        </a:spcAft>
                        <a:buNone/>
                      </a:pPr>
                      <a:r>
                        <a:rPr lang="en-US" sz="3000"/>
                        <a:t>Multilateral deferred settlement</a:t>
                      </a:r>
                      <a:endParaRPr sz="3000"/>
                    </a:p>
                    <a:p>
                      <a:pPr indent="0" lvl="0" marL="457200" rtl="0" algn="l">
                        <a:lnSpc>
                          <a:spcPct val="115000"/>
                        </a:lnSpc>
                        <a:spcBef>
                          <a:spcPts val="0"/>
                        </a:spcBef>
                        <a:spcAft>
                          <a:spcPts val="0"/>
                        </a:spcAft>
                        <a:buNone/>
                      </a:pPr>
                      <a:r>
                        <a:rPr lang="en-US" sz="3000">
                          <a:solidFill>
                            <a:srgbClr val="000000"/>
                          </a:solidFill>
                        </a:rPr>
                        <a:t>Position accounts are updated by the amount of each settling transfer as part of the settlement process completion. </a:t>
                      </a:r>
                      <a:endParaRPr sz="3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lnT cap="flat" cmpd="sng" w="9525">
                      <a:solidFill>
                        <a:srgbClr val="9E9E9E"/>
                      </a:solidFill>
                      <a:prstDash val="solid"/>
                      <a:round/>
                      <a:headEnd len="sm" w="sm" type="none"/>
                      <a:tailEnd len="sm" w="sm" type="none"/>
                    </a:lnT>
                  </a:tcPr>
                </a:tc>
              </a:tr>
              <a:tr h="381000">
                <a:tc>
                  <a:txBody>
                    <a:bodyPr/>
                    <a:lstStyle/>
                    <a:p>
                      <a:pPr indent="0" lvl="0" marL="0" rtl="0" algn="l">
                        <a:lnSpc>
                          <a:spcPct val="115000"/>
                        </a:lnSpc>
                        <a:spcBef>
                          <a:spcPts val="0"/>
                        </a:spcBef>
                        <a:spcAft>
                          <a:spcPts val="0"/>
                        </a:spcAft>
                        <a:buNone/>
                      </a:pPr>
                      <a:r>
                        <a:rPr lang="en-US" sz="3000"/>
                        <a:t>The net debit cap for each account type, participant and currency is recorded as a balance in the settlement account defined for the settlement model.</a:t>
                      </a:r>
                      <a:endParaRPr sz="3000"/>
                    </a:p>
                  </a:txBody>
                  <a:tcPr marT="91425" marB="91425" marR="91425" marL="91425"/>
                </a:tc>
                <a:tc>
                  <a:txBody>
                    <a:bodyPr/>
                    <a:lstStyle/>
                    <a:p>
                      <a:pPr indent="0" lvl="0" marL="0" rtl="0" algn="ctr">
                        <a:lnSpc>
                          <a:spcPct val="115000"/>
                        </a:lnSpc>
                        <a:spcBef>
                          <a:spcPts val="0"/>
                        </a:spcBef>
                        <a:spcAft>
                          <a:spcPts val="0"/>
                        </a:spcAft>
                        <a:buNone/>
                      </a:pPr>
                      <a:r>
                        <a:t/>
                      </a:r>
                      <a:endParaRPr sz="3000"/>
                    </a:p>
                  </a:txBody>
                  <a:tcPr marT="91425" marB="91425" marR="91425" marL="91425"/>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tc>
              </a:tr>
              <a:tr h="381000">
                <a:tc>
                  <a:txBody>
                    <a:bodyPr/>
                    <a:lstStyle/>
                    <a:p>
                      <a:pPr indent="0" lvl="0" marL="0" rtl="0" algn="l">
                        <a:lnSpc>
                          <a:spcPct val="115000"/>
                        </a:lnSpc>
                        <a:spcBef>
                          <a:spcPts val="0"/>
                        </a:spcBef>
                        <a:spcAft>
                          <a:spcPts val="0"/>
                        </a:spcAft>
                        <a:buNone/>
                      </a:pPr>
                      <a:r>
                        <a:rPr lang="en-US" sz="3000"/>
                        <a:t>As a transfer completes, it is assigned to the only open settlement window.</a:t>
                      </a:r>
                      <a:endParaRPr sz="3000"/>
                    </a:p>
                  </a:txBody>
                  <a:tcPr marT="91425" marB="91425" marR="91425" marL="91425"/>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tc>
                <a:tc>
                  <a:txBody>
                    <a:bodyPr/>
                    <a:lstStyle/>
                    <a:p>
                      <a:pPr indent="0" lvl="0" marL="0" rtl="0" algn="ctr">
                        <a:lnSpc>
                          <a:spcPct val="115000"/>
                        </a:lnSpc>
                        <a:spcBef>
                          <a:spcPts val="0"/>
                        </a:spcBef>
                        <a:spcAft>
                          <a:spcPts val="0"/>
                        </a:spcAft>
                        <a:buNone/>
                      </a:pPr>
                      <a:r>
                        <a:t/>
                      </a:r>
                      <a:endParaRPr sz="3000"/>
                    </a:p>
                  </a:txBody>
                  <a:tcPr marT="91425" marB="91425" marR="91425" marL="91425"/>
                </a:tc>
              </a:tr>
              <a:tr h="381000">
                <a:tc>
                  <a:txBody>
                    <a:bodyPr/>
                    <a:lstStyle/>
                    <a:p>
                      <a:pPr indent="0" lvl="0" marL="0" rtl="0" algn="l">
                        <a:lnSpc>
                          <a:spcPct val="115000"/>
                        </a:lnSpc>
                        <a:spcBef>
                          <a:spcPts val="0"/>
                        </a:spcBef>
                        <a:spcAft>
                          <a:spcPts val="0"/>
                        </a:spcAft>
                        <a:buClr>
                          <a:srgbClr val="000000"/>
                        </a:buClr>
                        <a:buSzPts val="1100"/>
                        <a:buFont typeface="Arial"/>
                        <a:buNone/>
                      </a:pPr>
                      <a:r>
                        <a:rPr lang="en-US" sz="3000">
                          <a:solidFill>
                            <a:srgbClr val="000000"/>
                          </a:solidFill>
                        </a:rPr>
                        <a:t>As a transfer completes, it is deterministically assigned to one of a number of open settlement batches.</a:t>
                      </a:r>
                      <a:endParaRPr sz="3000"/>
                    </a:p>
                  </a:txBody>
                  <a:tcPr marT="91425" marB="91425" marR="91425" marL="91425"/>
                </a:tc>
                <a:tc>
                  <a:txBody>
                    <a:bodyPr/>
                    <a:lstStyle/>
                    <a:p>
                      <a:pPr indent="0" lvl="0" marL="0" rtl="0" algn="ctr">
                        <a:lnSpc>
                          <a:spcPct val="115000"/>
                        </a:lnSpc>
                        <a:spcBef>
                          <a:spcPts val="0"/>
                        </a:spcBef>
                        <a:spcAft>
                          <a:spcPts val="0"/>
                        </a:spcAft>
                        <a:buNone/>
                      </a:pPr>
                      <a:r>
                        <a:t/>
                      </a:r>
                      <a:endParaRPr sz="3000"/>
                    </a:p>
                  </a:txBody>
                  <a:tcPr marT="91425" marB="91425" marR="91425" marL="91425"/>
                </a:tc>
                <a:tc>
                  <a:txBody>
                    <a:bodyPr/>
                    <a:lstStyle/>
                    <a:p>
                      <a:pPr indent="0" lvl="0" marL="0" rtl="0" algn="ctr">
                        <a:lnSpc>
                          <a:spcPct val="115000"/>
                        </a:lnSpc>
                        <a:spcBef>
                          <a:spcPts val="0"/>
                        </a:spcBef>
                        <a:spcAft>
                          <a:spcPts val="0"/>
                        </a:spcAft>
                        <a:buClr>
                          <a:srgbClr val="000000"/>
                        </a:buClr>
                        <a:buSzPts val="1100"/>
                        <a:buFont typeface="Arial"/>
                        <a:buNone/>
                      </a:pPr>
                      <a:r>
                        <a:rPr lang="en-US" sz="3000">
                          <a:solidFill>
                            <a:srgbClr val="000000"/>
                          </a:solidFill>
                        </a:rPr>
                        <a:t>☑</a:t>
                      </a:r>
                      <a:endParaRPr sz="3000"/>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g20f8b94af57_0_0"/>
          <p:cNvSpPr txBox="1"/>
          <p:nvPr>
            <p:ph type="title"/>
          </p:nvPr>
        </p:nvSpPr>
        <p:spPr>
          <a:xfrm>
            <a:off x="1676619" y="730251"/>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a:t>PI-20 Progress</a:t>
            </a:r>
            <a:endParaRPr sz="5800"/>
          </a:p>
        </p:txBody>
      </p:sp>
      <p:graphicFrame>
        <p:nvGraphicFramePr>
          <p:cNvPr id="137" name="Google Shape;137;g20f8b94af57_0_0"/>
          <p:cNvGraphicFramePr/>
          <p:nvPr/>
        </p:nvGraphicFramePr>
        <p:xfrm>
          <a:off x="1828800" y="3651285"/>
          <a:ext cx="3000000" cy="3000000"/>
        </p:xfrm>
        <a:graphic>
          <a:graphicData uri="http://schemas.openxmlformats.org/drawingml/2006/table">
            <a:tbl>
              <a:tblPr>
                <a:noFill/>
                <a:tableStyleId>{B15513AD-D5CB-49F6-97CD-187B1CF5F132}</a:tableStyleId>
              </a:tblPr>
              <a:tblGrid>
                <a:gridCol w="2325775"/>
                <a:gridCol w="8867275"/>
                <a:gridCol w="9840850"/>
              </a:tblGrid>
              <a:tr h="98475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Goal</a:t>
                      </a:r>
                      <a:endParaRPr b="1" sz="2600" u="none" cap="none" strike="noStrike">
                        <a:solidFill>
                          <a:schemeClr val="lt1"/>
                        </a:solidFill>
                      </a:endParaRPr>
                    </a:p>
                  </a:txBody>
                  <a:tcPr marT="91425" marB="91425" marR="91425" marL="91425">
                    <a:solidFill>
                      <a:srgbClr val="005A83"/>
                    </a:solidFill>
                  </a:tcPr>
                </a:tc>
                <a:tc gridSpan="2">
                  <a:txBody>
                    <a:bodyPr/>
                    <a:lstStyle/>
                    <a:p>
                      <a:pPr indent="0" lvl="0" marL="0" marR="0" rtl="0" algn="l">
                        <a:lnSpc>
                          <a:spcPct val="100000"/>
                        </a:lnSpc>
                        <a:spcBef>
                          <a:spcPts val="0"/>
                        </a:spcBef>
                        <a:spcAft>
                          <a:spcPts val="0"/>
                        </a:spcAft>
                        <a:buClr>
                          <a:srgbClr val="000000"/>
                        </a:buClr>
                        <a:buSzPts val="4000"/>
                        <a:buFont typeface="Arial"/>
                        <a:buNone/>
                      </a:pPr>
                      <a:r>
                        <a:rPr b="1" lang="en-US" sz="4000"/>
                        <a:t>New Settlement Component for Mojaloop</a:t>
                      </a:r>
                      <a:endParaRPr b="1" sz="4000" u="none" cap="none" strike="noStrike"/>
                    </a:p>
                  </a:txBody>
                  <a:tcPr marT="91425" marB="91425" marR="91425" marL="91425"/>
                </a:tc>
                <a:tc hMerge="1"/>
              </a:tr>
              <a:tr h="1857325">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Key Objectives</a:t>
                      </a:r>
                      <a:endParaRPr b="1" sz="2600" u="none" cap="none" strike="noStrike">
                        <a:solidFill>
                          <a:schemeClr val="lt1"/>
                        </a:solidFill>
                      </a:endParaRPr>
                    </a:p>
                  </a:txBody>
                  <a:tcPr marT="91425" marB="91425" marR="91425" marL="91425">
                    <a:solidFill>
                      <a:srgbClr val="005A83"/>
                    </a:solidFill>
                  </a:tcPr>
                </a:tc>
                <a:tc>
                  <a:txBody>
                    <a:bodyPr/>
                    <a:lstStyle/>
                    <a:p>
                      <a:pPr indent="0" lvl="0" marL="0" marR="0" rtl="0" algn="l">
                        <a:lnSpc>
                          <a:spcPct val="115000"/>
                        </a:lnSpc>
                        <a:spcBef>
                          <a:spcPts val="0"/>
                        </a:spcBef>
                        <a:spcAft>
                          <a:spcPts val="0"/>
                        </a:spcAft>
                        <a:buNone/>
                      </a:pPr>
                      <a:r>
                        <a:rPr lang="en-US" sz="2900">
                          <a:solidFill>
                            <a:schemeClr val="dk1"/>
                          </a:solidFill>
                        </a:rPr>
                        <a:t>Requirements &amp; Design:</a:t>
                      </a:r>
                      <a:endParaRPr sz="2900" u="none" cap="none" strike="noStrike"/>
                    </a:p>
                    <a:p>
                      <a:pPr indent="-184150" lvl="0" marL="320040" marR="0" rtl="0" algn="l">
                        <a:lnSpc>
                          <a:spcPct val="115000"/>
                        </a:lnSpc>
                        <a:spcBef>
                          <a:spcPts val="0"/>
                        </a:spcBef>
                        <a:spcAft>
                          <a:spcPts val="0"/>
                        </a:spcAft>
                        <a:buClr>
                          <a:srgbClr val="000000"/>
                        </a:buClr>
                        <a:buSzPts val="2900"/>
                        <a:buFont typeface="Arial"/>
                        <a:buAutoNum type="arabicPeriod"/>
                      </a:pPr>
                      <a:r>
                        <a:rPr lang="en-US" sz="2900"/>
                        <a:t> User stories</a:t>
                      </a:r>
                      <a:endParaRPr sz="2900">
                        <a:solidFill>
                          <a:schemeClr val="dk1"/>
                        </a:solidFill>
                      </a:endParaRPr>
                    </a:p>
                    <a:p>
                      <a:pPr indent="-184150" lvl="0" marL="320040" marR="0" rtl="0" algn="l">
                        <a:lnSpc>
                          <a:spcPct val="115000"/>
                        </a:lnSpc>
                        <a:spcBef>
                          <a:spcPts val="0"/>
                        </a:spcBef>
                        <a:spcAft>
                          <a:spcPts val="0"/>
                        </a:spcAft>
                        <a:buSzPts val="2900"/>
                        <a:buAutoNum type="arabicPeriod"/>
                      </a:pPr>
                      <a:r>
                        <a:rPr lang="en-US" sz="2900">
                          <a:solidFill>
                            <a:schemeClr val="dk1"/>
                          </a:solidFill>
                        </a:rPr>
                        <a:t> Batch &amp; Model allocation</a:t>
                      </a:r>
                      <a:endParaRPr sz="2900">
                        <a:solidFill>
                          <a:schemeClr val="dk1"/>
                        </a:solidFill>
                      </a:endParaRPr>
                    </a:p>
                    <a:p>
                      <a:pPr indent="-184150" lvl="0" marL="320040" marR="0" rtl="0" algn="l">
                        <a:lnSpc>
                          <a:spcPct val="115000"/>
                        </a:lnSpc>
                        <a:spcBef>
                          <a:spcPts val="0"/>
                        </a:spcBef>
                        <a:spcAft>
                          <a:spcPts val="0"/>
                        </a:spcAft>
                        <a:buClr>
                          <a:schemeClr val="dk1"/>
                        </a:buClr>
                        <a:buSzPts val="2900"/>
                        <a:buAutoNum type="arabicPeriod"/>
                      </a:pPr>
                      <a:r>
                        <a:rPr lang="en-US" sz="2900">
                          <a:solidFill>
                            <a:schemeClr val="dk1"/>
                          </a:solidFill>
                        </a:rPr>
                        <a:t> Settlement Matrix</a:t>
                      </a:r>
                      <a:endParaRPr sz="2900">
                        <a:solidFill>
                          <a:schemeClr val="dk1"/>
                        </a:solidFill>
                      </a:endParaRPr>
                    </a:p>
                  </a:txBody>
                  <a:tcPr marT="91425" marB="91425" marR="91425" marL="91425">
                    <a:solidFill>
                      <a:srgbClr val="FFF2CC"/>
                    </a:solidFill>
                  </a:tcPr>
                </a:tc>
                <a:tc>
                  <a:txBody>
                    <a:bodyPr/>
                    <a:lstStyle/>
                    <a:p>
                      <a:pPr indent="-412750" lvl="0" marL="548640" marR="0" rtl="0" algn="l">
                        <a:lnSpc>
                          <a:spcPct val="115000"/>
                        </a:lnSpc>
                        <a:spcBef>
                          <a:spcPts val="0"/>
                        </a:spcBef>
                        <a:spcAft>
                          <a:spcPts val="0"/>
                        </a:spcAft>
                        <a:buClr>
                          <a:schemeClr val="dk1"/>
                        </a:buClr>
                        <a:buSzPts val="2900"/>
                        <a:buAutoNum type="arabicPeriod" startAt="4"/>
                      </a:pPr>
                      <a:r>
                        <a:rPr lang="en-US" sz="2900">
                          <a:solidFill>
                            <a:schemeClr val="dk1"/>
                          </a:solidFill>
                        </a:rPr>
                        <a:t>Design for </a:t>
                      </a:r>
                      <a:r>
                        <a:rPr b="1" lang="en-US" sz="2900">
                          <a:solidFill>
                            <a:schemeClr val="dk1"/>
                          </a:solidFill>
                        </a:rPr>
                        <a:t>both</a:t>
                      </a:r>
                      <a:r>
                        <a:rPr lang="en-US" sz="2900">
                          <a:solidFill>
                            <a:schemeClr val="dk1"/>
                          </a:solidFill>
                        </a:rPr>
                        <a:t> Central-Ledger &amp; vNext</a:t>
                      </a:r>
                      <a:endParaRPr sz="2900">
                        <a:solidFill>
                          <a:schemeClr val="dk1"/>
                        </a:solidFill>
                      </a:endParaRPr>
                    </a:p>
                  </a:txBody>
                  <a:tcPr marT="91425" marB="91425" marR="91425" marL="91425">
                    <a:solidFill>
                      <a:srgbClr val="FFF2CC"/>
                    </a:solidFill>
                  </a:tcPr>
                </a:tc>
              </a:tr>
              <a:tr h="154415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Roadmap</a:t>
                      </a:r>
                      <a:endParaRPr b="1" sz="2600" u="none" cap="none" strike="noStrike">
                        <a:solidFill>
                          <a:schemeClr val="lt1"/>
                        </a:solidFill>
                      </a:endParaRPr>
                    </a:p>
                  </a:txBody>
                  <a:tcPr marT="91425" marB="91425" marR="91425" marL="91425">
                    <a:solidFill>
                      <a:srgbClr val="005A83"/>
                    </a:solidFill>
                  </a:tcPr>
                </a:tc>
                <a:tc>
                  <a:txBody>
                    <a:bodyPr/>
                    <a:lstStyle/>
                    <a:p>
                      <a:pPr indent="-412750" lvl="0" marL="457200" marR="0" rtl="0" algn="l">
                        <a:lnSpc>
                          <a:spcPct val="115000"/>
                        </a:lnSpc>
                        <a:spcBef>
                          <a:spcPts val="0"/>
                        </a:spcBef>
                        <a:spcAft>
                          <a:spcPts val="0"/>
                        </a:spcAft>
                        <a:buClr>
                          <a:srgbClr val="000000"/>
                        </a:buClr>
                        <a:buSzPts val="2900"/>
                        <a:buFont typeface="Arial"/>
                        <a:buChar char="●"/>
                      </a:pPr>
                      <a:r>
                        <a:rPr lang="en-US" sz="2900"/>
                        <a:t>Build for</a:t>
                      </a:r>
                      <a:r>
                        <a:rPr lang="en-US" sz="2900"/>
                        <a:t> Central-Ledger</a:t>
                      </a:r>
                      <a:endParaRPr sz="2900"/>
                    </a:p>
                    <a:p>
                      <a:pPr indent="-412750" lvl="0" marL="457200" marR="0" rtl="0" algn="l">
                        <a:lnSpc>
                          <a:spcPct val="115000"/>
                        </a:lnSpc>
                        <a:spcBef>
                          <a:spcPts val="0"/>
                        </a:spcBef>
                        <a:spcAft>
                          <a:spcPts val="0"/>
                        </a:spcAft>
                        <a:buSzPts val="2900"/>
                        <a:buChar char="●"/>
                      </a:pPr>
                      <a:r>
                        <a:rPr lang="en-US" sz="2900">
                          <a:solidFill>
                            <a:schemeClr val="dk1"/>
                          </a:solidFill>
                        </a:rPr>
                        <a:t>Build for </a:t>
                      </a:r>
                      <a:r>
                        <a:rPr lang="en-US" sz="2900"/>
                        <a:t>vNext</a:t>
                      </a:r>
                      <a:endParaRPr sz="2900"/>
                    </a:p>
                    <a:p>
                      <a:pPr indent="-412750" lvl="0" marL="457200" rtl="0" algn="l">
                        <a:lnSpc>
                          <a:spcPct val="115000"/>
                        </a:lnSpc>
                        <a:spcBef>
                          <a:spcPts val="0"/>
                        </a:spcBef>
                        <a:spcAft>
                          <a:spcPts val="0"/>
                        </a:spcAft>
                        <a:buSzPts val="2900"/>
                        <a:buChar char="●"/>
                      </a:pPr>
                      <a:r>
                        <a:rPr lang="en-US" sz="2900">
                          <a:solidFill>
                            <a:schemeClr val="dk1"/>
                          </a:solidFill>
                        </a:rPr>
                        <a:t>Implement on TigerBeetle</a:t>
                      </a:r>
                      <a:endParaRPr sz="2900"/>
                    </a:p>
                  </a:txBody>
                  <a:tcPr marT="91425" marB="91425" marR="91425" marL="91425">
                    <a:solidFill>
                      <a:srgbClr val="E6B8AF"/>
                    </a:solidFill>
                  </a:tcPr>
                </a:tc>
                <a:tc>
                  <a:txBody>
                    <a:bodyPr/>
                    <a:lstStyle/>
                    <a:p>
                      <a:pPr indent="0" lvl="0" marL="0" rtl="0" algn="l">
                        <a:lnSpc>
                          <a:spcPct val="115000"/>
                        </a:lnSpc>
                        <a:spcBef>
                          <a:spcPts val="0"/>
                        </a:spcBef>
                        <a:spcAft>
                          <a:spcPts val="0"/>
                        </a:spcAft>
                        <a:buNone/>
                      </a:pPr>
                      <a:r>
                        <a:t/>
                      </a:r>
                      <a:endParaRPr sz="2900" u="none" cap="none" strike="noStrike">
                        <a:solidFill>
                          <a:srgbClr val="980000"/>
                        </a:solidFill>
                      </a:endParaRPr>
                    </a:p>
                  </a:txBody>
                  <a:tcPr marT="91425" marB="91425" marR="91425" marL="91425">
                    <a:solidFill>
                      <a:srgbClr val="E6B8AF"/>
                    </a:solidFill>
                  </a:tcPr>
                </a:tc>
              </a:tr>
              <a:tr h="1830900">
                <a:tc>
                  <a:txBody>
                    <a:bodyPr/>
                    <a:lstStyle/>
                    <a:p>
                      <a:pPr indent="0" lvl="0" marL="0" marR="0" rtl="0" algn="l">
                        <a:lnSpc>
                          <a:spcPct val="100000"/>
                        </a:lnSpc>
                        <a:spcBef>
                          <a:spcPts val="0"/>
                        </a:spcBef>
                        <a:spcAft>
                          <a:spcPts val="0"/>
                        </a:spcAft>
                        <a:buClr>
                          <a:srgbClr val="000000"/>
                        </a:buClr>
                        <a:buSzPts val="2600"/>
                        <a:buFont typeface="Arial"/>
                        <a:buNone/>
                      </a:pPr>
                      <a:r>
                        <a:rPr b="1" lang="en-US" sz="2600" u="none" cap="none" strike="noStrike">
                          <a:solidFill>
                            <a:schemeClr val="lt1"/>
                          </a:solidFill>
                        </a:rPr>
                        <a:t>Define Success</a:t>
                      </a:r>
                      <a:endParaRPr b="1" sz="2600" u="none" cap="none" strike="noStrike">
                        <a:solidFill>
                          <a:schemeClr val="lt1"/>
                        </a:solidFill>
                      </a:endParaRPr>
                    </a:p>
                  </a:txBody>
                  <a:tcPr marT="91425" marB="91425" marR="91425" marL="91425">
                    <a:solidFill>
                      <a:srgbClr val="005A83"/>
                    </a:solidFill>
                  </a:tcPr>
                </a:tc>
                <a:tc gridSpan="2">
                  <a:txBody>
                    <a:bodyPr/>
                    <a:lstStyle/>
                    <a:p>
                      <a:pPr indent="-412750" lvl="0" marL="457200" marR="0" rtl="0" algn="l">
                        <a:lnSpc>
                          <a:spcPct val="115000"/>
                        </a:lnSpc>
                        <a:spcBef>
                          <a:spcPts val="0"/>
                        </a:spcBef>
                        <a:spcAft>
                          <a:spcPts val="0"/>
                        </a:spcAft>
                        <a:buClr>
                          <a:schemeClr val="dk1"/>
                        </a:buClr>
                        <a:buSzPts val="2900"/>
                        <a:buFont typeface="Arial"/>
                        <a:buChar char="●"/>
                      </a:pPr>
                      <a:r>
                        <a:rPr lang="en-US" sz="2900">
                          <a:solidFill>
                            <a:schemeClr val="dk1"/>
                          </a:solidFill>
                        </a:rPr>
                        <a:t>Requirement workshops</a:t>
                      </a:r>
                      <a:endParaRPr sz="2900">
                        <a:solidFill>
                          <a:schemeClr val="dk1"/>
                        </a:solidFill>
                      </a:endParaRPr>
                    </a:p>
                    <a:p>
                      <a:pPr indent="-412750" lvl="0" marL="457200" marR="0" rtl="0" algn="l">
                        <a:lnSpc>
                          <a:spcPct val="115000"/>
                        </a:lnSpc>
                        <a:spcBef>
                          <a:spcPts val="0"/>
                        </a:spcBef>
                        <a:spcAft>
                          <a:spcPts val="0"/>
                        </a:spcAft>
                        <a:buClr>
                          <a:schemeClr val="dk1"/>
                        </a:buClr>
                        <a:buSzPts val="2900"/>
                        <a:buFont typeface="Arial"/>
                        <a:buChar char="●"/>
                      </a:pPr>
                      <a:r>
                        <a:rPr lang="en-US" sz="2900">
                          <a:solidFill>
                            <a:schemeClr val="dk1"/>
                          </a:solidFill>
                        </a:rPr>
                        <a:t>Document design &amp; requirements</a:t>
                      </a:r>
                      <a:endParaRPr sz="2900">
                        <a:solidFill>
                          <a:schemeClr val="dk1"/>
                        </a:solidFill>
                      </a:endParaRPr>
                    </a:p>
                    <a:p>
                      <a:pPr indent="-412750" lvl="0" marL="457200" marR="0" rtl="0" algn="l">
                        <a:lnSpc>
                          <a:spcPct val="115000"/>
                        </a:lnSpc>
                        <a:spcBef>
                          <a:spcPts val="0"/>
                        </a:spcBef>
                        <a:spcAft>
                          <a:spcPts val="0"/>
                        </a:spcAft>
                        <a:buClr>
                          <a:schemeClr val="dk1"/>
                        </a:buClr>
                        <a:buSzPts val="2900"/>
                        <a:buFont typeface="Arial"/>
                        <a:buChar char="●"/>
                      </a:pPr>
                      <a:r>
                        <a:rPr lang="en-US" sz="2900">
                          <a:solidFill>
                            <a:schemeClr val="dk1"/>
                          </a:solidFill>
                        </a:rPr>
                        <a:t>Define</a:t>
                      </a:r>
                      <a:r>
                        <a:rPr lang="en-US" sz="2900" u="none" cap="none" strike="noStrike">
                          <a:solidFill>
                            <a:schemeClr val="dk1"/>
                          </a:solidFill>
                        </a:rPr>
                        <a:t> test </a:t>
                      </a:r>
                      <a:r>
                        <a:rPr lang="en-US" sz="2900">
                          <a:solidFill>
                            <a:schemeClr val="dk1"/>
                          </a:solidFill>
                        </a:rPr>
                        <a:t>cases</a:t>
                      </a:r>
                      <a:endParaRPr sz="2900" u="none" cap="none" strike="noStrike">
                        <a:solidFill>
                          <a:schemeClr val="dk1"/>
                        </a:solidFill>
                      </a:endParaRPr>
                    </a:p>
                  </a:txBody>
                  <a:tcPr marT="91425" marB="91425" marR="91425" marL="91425">
                    <a:solidFill>
                      <a:srgbClr val="A2C4C9"/>
                    </a:solidFill>
                  </a:tcPr>
                </a:tc>
                <a:tc hMerge="1"/>
              </a:tr>
            </a:tbl>
          </a:graphicData>
        </a:graphic>
      </p:graphicFrame>
      <p:sp>
        <p:nvSpPr>
          <p:cNvPr id="138" name="Google Shape;138;g20f8b94af57_0_0"/>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39" name="Google Shape;139;g20f8b94af57_0_0"/>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pic>
        <p:nvPicPr>
          <p:cNvPr id="140" name="Google Shape;140;g20f8b94af57_0_0"/>
          <p:cNvPicPr preferRelativeResize="0"/>
          <p:nvPr/>
        </p:nvPicPr>
        <p:blipFill rotWithShape="1">
          <a:blip r:embed="rId3">
            <a:alphaModFix/>
          </a:blip>
          <a:srcRect b="0" l="0" r="0" t="0"/>
          <a:stretch/>
        </p:blipFill>
        <p:spPr>
          <a:xfrm>
            <a:off x="20406925" y="4669349"/>
            <a:ext cx="486401" cy="486400"/>
          </a:xfrm>
          <a:prstGeom prst="rect">
            <a:avLst/>
          </a:prstGeom>
          <a:noFill/>
          <a:ln>
            <a:noFill/>
          </a:ln>
        </p:spPr>
      </p:pic>
      <p:pic>
        <p:nvPicPr>
          <p:cNvPr id="141" name="Google Shape;141;g20f8b94af57_0_0"/>
          <p:cNvPicPr preferRelativeResize="0"/>
          <p:nvPr/>
        </p:nvPicPr>
        <p:blipFill rotWithShape="1">
          <a:blip r:embed="rId4">
            <a:alphaModFix/>
          </a:blip>
          <a:srcRect b="0" l="0" r="0" t="0"/>
          <a:stretch/>
        </p:blipFill>
        <p:spPr>
          <a:xfrm>
            <a:off x="9190650" y="5232150"/>
            <a:ext cx="486400" cy="486026"/>
          </a:xfrm>
          <a:prstGeom prst="rect">
            <a:avLst/>
          </a:prstGeom>
          <a:noFill/>
          <a:ln>
            <a:noFill/>
          </a:ln>
        </p:spPr>
      </p:pic>
      <p:pic>
        <p:nvPicPr>
          <p:cNvPr id="142" name="Google Shape;142;g20f8b94af57_0_0"/>
          <p:cNvPicPr preferRelativeResize="0"/>
          <p:nvPr/>
        </p:nvPicPr>
        <p:blipFill rotWithShape="1">
          <a:blip r:embed="rId4">
            <a:alphaModFix/>
          </a:blip>
          <a:srcRect b="0" l="0" r="0" t="0"/>
          <a:stretch/>
        </p:blipFill>
        <p:spPr>
          <a:xfrm>
            <a:off x="9190645" y="5718168"/>
            <a:ext cx="486400" cy="486020"/>
          </a:xfrm>
          <a:prstGeom prst="rect">
            <a:avLst/>
          </a:prstGeom>
          <a:noFill/>
          <a:ln>
            <a:noFill/>
          </a:ln>
        </p:spPr>
      </p:pic>
      <p:pic>
        <p:nvPicPr>
          <p:cNvPr id="143" name="Google Shape;143;g20f8b94af57_0_0"/>
          <p:cNvPicPr preferRelativeResize="0"/>
          <p:nvPr/>
        </p:nvPicPr>
        <p:blipFill rotWithShape="1">
          <a:blip r:embed="rId4">
            <a:alphaModFix/>
          </a:blip>
          <a:srcRect b="0" l="0" r="0" t="0"/>
          <a:stretch/>
        </p:blipFill>
        <p:spPr>
          <a:xfrm>
            <a:off x="9190645" y="6204193"/>
            <a:ext cx="486400" cy="48602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0f8b94af57_1_62"/>
          <p:cNvSpPr txBox="1"/>
          <p:nvPr>
            <p:ph type="title"/>
          </p:nvPr>
        </p:nvSpPr>
        <p:spPr>
          <a:xfrm>
            <a:off x="1110494" y="164126"/>
            <a:ext cx="18869400" cy="26511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accent1"/>
              </a:buClr>
              <a:buSzPts val="8800"/>
              <a:buFont typeface="Arial"/>
              <a:buNone/>
            </a:pPr>
            <a:r>
              <a:rPr lang="en-US" sz="7800"/>
              <a:t>Batch &amp; Model allocation for transfers</a:t>
            </a:r>
            <a:endParaRPr sz="7800"/>
          </a:p>
        </p:txBody>
      </p:sp>
      <p:sp>
        <p:nvSpPr>
          <p:cNvPr id="149" name="Google Shape;149;g20f8b94af57_1_62"/>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50" name="Google Shape;150;g20f8b94af57_1_62"/>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sp>
        <p:nvSpPr>
          <p:cNvPr id="151" name="Google Shape;151;g20f8b94af57_1_62"/>
          <p:cNvSpPr/>
          <p:nvPr/>
        </p:nvSpPr>
        <p:spPr>
          <a:xfrm>
            <a:off x="4995432" y="4034875"/>
            <a:ext cx="4087500" cy="78072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2" name="Google Shape;152;g20f8b94af57_1_62"/>
          <p:cNvSpPr/>
          <p:nvPr/>
        </p:nvSpPr>
        <p:spPr>
          <a:xfrm>
            <a:off x="6808774" y="7708667"/>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3" name="Google Shape;153;g20f8b94af57_1_62"/>
          <p:cNvSpPr/>
          <p:nvPr/>
        </p:nvSpPr>
        <p:spPr>
          <a:xfrm flipH="1" rot="10800000">
            <a:off x="4995432" y="4034813"/>
            <a:ext cx="4087500" cy="3384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4" name="Google Shape;154;g20f8b94af57_1_62"/>
          <p:cNvSpPr txBox="1"/>
          <p:nvPr/>
        </p:nvSpPr>
        <p:spPr>
          <a:xfrm>
            <a:off x="4995423" y="4373211"/>
            <a:ext cx="4087500" cy="2114400"/>
          </a:xfrm>
          <a:prstGeom prst="rect">
            <a:avLst/>
          </a:prstGeom>
          <a:noFill/>
          <a:ln cap="flat" cmpd="sng" w="9525">
            <a:solidFill>
              <a:srgbClr val="A3338D"/>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A3338D"/>
                </a:solidFill>
                <a:latin typeface="Roboto"/>
                <a:ea typeface="Roboto"/>
                <a:cs typeface="Roboto"/>
                <a:sym typeface="Roboto"/>
              </a:rPr>
              <a:t>Rules Engine</a:t>
            </a:r>
            <a:endParaRPr b="1" sz="3000">
              <a:solidFill>
                <a:srgbClr val="A3338D"/>
              </a:solidFill>
              <a:latin typeface="Roboto"/>
              <a:ea typeface="Roboto"/>
              <a:cs typeface="Roboto"/>
              <a:sym typeface="Roboto"/>
            </a:endParaRPr>
          </a:p>
          <a:p>
            <a:pPr indent="0" lvl="0" marL="0" rtl="0" algn="ctr">
              <a:spcBef>
                <a:spcPts val="0"/>
              </a:spcBef>
              <a:spcAft>
                <a:spcPts val="0"/>
              </a:spcAft>
              <a:buNone/>
            </a:pPr>
            <a:r>
              <a:rPr lang="en-US" sz="3000">
                <a:solidFill>
                  <a:srgbClr val="A3338D"/>
                </a:solidFill>
                <a:latin typeface="Roboto"/>
                <a:ea typeface="Roboto"/>
                <a:cs typeface="Roboto"/>
                <a:sym typeface="Roboto"/>
              </a:rPr>
              <a:t>or</a:t>
            </a:r>
            <a:endParaRPr sz="3000">
              <a:solidFill>
                <a:srgbClr val="A3338D"/>
              </a:solidFill>
              <a:latin typeface="Roboto"/>
              <a:ea typeface="Roboto"/>
              <a:cs typeface="Roboto"/>
              <a:sym typeface="Roboto"/>
            </a:endParaRPr>
          </a:p>
          <a:p>
            <a:pPr indent="0" lvl="0" marL="0" rtl="0" algn="ctr">
              <a:spcBef>
                <a:spcPts val="0"/>
              </a:spcBef>
              <a:spcAft>
                <a:spcPts val="0"/>
              </a:spcAft>
              <a:buNone/>
            </a:pPr>
            <a:r>
              <a:rPr b="1" lang="en-US" sz="2900">
                <a:solidFill>
                  <a:srgbClr val="A3338D"/>
                </a:solidFill>
                <a:latin typeface="Roboto"/>
                <a:ea typeface="Roboto"/>
                <a:cs typeface="Roboto"/>
                <a:sym typeface="Roboto"/>
              </a:rPr>
              <a:t>Settlement Model Lib</a:t>
            </a:r>
            <a:endParaRPr b="1" sz="2900">
              <a:solidFill>
                <a:srgbClr val="A3338D"/>
              </a:solidFill>
              <a:latin typeface="Roboto"/>
              <a:ea typeface="Roboto"/>
              <a:cs typeface="Roboto"/>
              <a:sym typeface="Roboto"/>
            </a:endParaRPr>
          </a:p>
        </p:txBody>
      </p:sp>
      <p:cxnSp>
        <p:nvCxnSpPr>
          <p:cNvPr id="155" name="Google Shape;155;g20f8b94af57_1_62"/>
          <p:cNvCxnSpPr/>
          <p:nvPr/>
        </p:nvCxnSpPr>
        <p:spPr>
          <a:xfrm rot="10800000">
            <a:off x="6364713" y="6902641"/>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56" name="Google Shape;156;g20f8b94af57_1_62"/>
          <p:cNvCxnSpPr/>
          <p:nvPr/>
        </p:nvCxnSpPr>
        <p:spPr>
          <a:xfrm rot="10800000">
            <a:off x="7726630" y="6902641"/>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cxnSp>
        <p:nvCxnSpPr>
          <p:cNvPr id="157" name="Google Shape;157;g20f8b94af57_1_62"/>
          <p:cNvCxnSpPr/>
          <p:nvPr/>
        </p:nvCxnSpPr>
        <p:spPr>
          <a:xfrm rot="10800000">
            <a:off x="9088547" y="6902641"/>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sp>
        <p:nvSpPr>
          <p:cNvPr id="158" name="Google Shape;158;g20f8b94af57_1_62"/>
          <p:cNvSpPr/>
          <p:nvPr/>
        </p:nvSpPr>
        <p:spPr>
          <a:xfrm>
            <a:off x="9087500" y="4034900"/>
            <a:ext cx="13645500" cy="78072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59" name="Google Shape;159;g20f8b94af57_1_62"/>
          <p:cNvSpPr/>
          <p:nvPr/>
        </p:nvSpPr>
        <p:spPr>
          <a:xfrm flipH="1" rot="10800000">
            <a:off x="9087500" y="4034825"/>
            <a:ext cx="13644000" cy="3384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0" name="Google Shape;160;g20f8b94af57_1_62"/>
          <p:cNvSpPr txBox="1"/>
          <p:nvPr/>
        </p:nvSpPr>
        <p:spPr>
          <a:xfrm>
            <a:off x="9087500" y="4373225"/>
            <a:ext cx="13645500" cy="21144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0010BE"/>
                </a:solidFill>
                <a:latin typeface="Roboto"/>
                <a:ea typeface="Roboto"/>
                <a:cs typeface="Roboto"/>
                <a:sym typeface="Roboto"/>
              </a:rPr>
              <a:t>Settlement Service</a:t>
            </a:r>
            <a:endParaRPr b="1" sz="3000">
              <a:solidFill>
                <a:srgbClr val="0010BE"/>
              </a:solidFill>
              <a:latin typeface="Roboto"/>
              <a:ea typeface="Roboto"/>
              <a:cs typeface="Roboto"/>
              <a:sym typeface="Roboto"/>
            </a:endParaRPr>
          </a:p>
        </p:txBody>
      </p:sp>
      <p:cxnSp>
        <p:nvCxnSpPr>
          <p:cNvPr id="161" name="Google Shape;161;g20f8b94af57_1_62"/>
          <p:cNvCxnSpPr/>
          <p:nvPr/>
        </p:nvCxnSpPr>
        <p:spPr>
          <a:xfrm rot="10800000">
            <a:off x="10456753" y="6902641"/>
            <a:ext cx="0" cy="4929000"/>
          </a:xfrm>
          <a:prstGeom prst="straightConnector1">
            <a:avLst/>
          </a:prstGeom>
          <a:noFill/>
          <a:ln cap="flat" cmpd="sng" w="9525">
            <a:solidFill>
              <a:srgbClr val="0C58D3"/>
            </a:solidFill>
            <a:prstDash val="dot"/>
            <a:round/>
            <a:headEnd len="sm" w="sm" type="none"/>
            <a:tailEnd len="sm" w="sm" type="none"/>
          </a:ln>
        </p:spPr>
      </p:cxnSp>
      <p:cxnSp>
        <p:nvCxnSpPr>
          <p:cNvPr id="162" name="Google Shape;162;g20f8b94af57_1_62"/>
          <p:cNvCxnSpPr/>
          <p:nvPr/>
        </p:nvCxnSpPr>
        <p:spPr>
          <a:xfrm rot="10800000">
            <a:off x="11818670" y="6902641"/>
            <a:ext cx="0" cy="4929000"/>
          </a:xfrm>
          <a:prstGeom prst="straightConnector1">
            <a:avLst/>
          </a:prstGeom>
          <a:noFill/>
          <a:ln cap="flat" cmpd="sng" w="9525">
            <a:solidFill>
              <a:srgbClr val="0C58D3"/>
            </a:solidFill>
            <a:prstDash val="dot"/>
            <a:round/>
            <a:headEnd len="sm" w="sm" type="none"/>
            <a:tailEnd len="sm" w="sm" type="none"/>
          </a:ln>
        </p:spPr>
      </p:cxnSp>
      <p:cxnSp>
        <p:nvCxnSpPr>
          <p:cNvPr id="163" name="Google Shape;163;g20f8b94af57_1_62"/>
          <p:cNvCxnSpPr/>
          <p:nvPr/>
        </p:nvCxnSpPr>
        <p:spPr>
          <a:xfrm rot="10800000">
            <a:off x="13180587" y="6902641"/>
            <a:ext cx="0" cy="4929000"/>
          </a:xfrm>
          <a:prstGeom prst="straightConnector1">
            <a:avLst/>
          </a:prstGeom>
          <a:noFill/>
          <a:ln cap="flat" cmpd="sng" w="9525">
            <a:solidFill>
              <a:srgbClr val="0C58D3"/>
            </a:solidFill>
            <a:prstDash val="dot"/>
            <a:round/>
            <a:headEnd len="sm" w="sm" type="none"/>
            <a:tailEnd len="sm" w="sm" type="none"/>
          </a:ln>
        </p:spPr>
      </p:cxnSp>
      <p:sp>
        <p:nvSpPr>
          <p:cNvPr id="164" name="Google Shape;164;g20f8b94af57_1_62"/>
          <p:cNvSpPr/>
          <p:nvPr/>
        </p:nvSpPr>
        <p:spPr>
          <a:xfrm>
            <a:off x="4992103" y="7462990"/>
            <a:ext cx="4087500" cy="552900"/>
          </a:xfrm>
          <a:prstGeom prst="rect">
            <a:avLst/>
          </a:prstGeom>
          <a:solidFill>
            <a:srgbClr val="A3338D"/>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3.</a:t>
            </a:r>
            <a:r>
              <a:rPr lang="en-US" sz="1700">
                <a:solidFill>
                  <a:srgbClr val="FFFFFF"/>
                </a:solidFill>
                <a:latin typeface="Roboto"/>
                <a:ea typeface="Roboto"/>
                <a:cs typeface="Roboto"/>
                <a:sym typeface="Roboto"/>
              </a:rPr>
              <a:t>Allocate settlement model</a:t>
            </a:r>
            <a:endParaRPr b="1" sz="1700">
              <a:solidFill>
                <a:srgbClr val="FFFFFF"/>
              </a:solidFill>
              <a:latin typeface="Courier New"/>
              <a:ea typeface="Courier New"/>
              <a:cs typeface="Courier New"/>
              <a:sym typeface="Courier New"/>
            </a:endParaRPr>
          </a:p>
        </p:txBody>
      </p:sp>
      <p:sp>
        <p:nvSpPr>
          <p:cNvPr id="165" name="Google Shape;165;g20f8b94af57_1_62"/>
          <p:cNvSpPr/>
          <p:nvPr/>
        </p:nvSpPr>
        <p:spPr>
          <a:xfrm>
            <a:off x="1841949" y="11213830"/>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6" name="Google Shape;166;g20f8b94af57_1_62"/>
          <p:cNvSpPr/>
          <p:nvPr/>
        </p:nvSpPr>
        <p:spPr>
          <a:xfrm>
            <a:off x="906158" y="4034850"/>
            <a:ext cx="4092900" cy="78072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7" name="Google Shape;167;g20f8b94af57_1_62"/>
          <p:cNvSpPr/>
          <p:nvPr/>
        </p:nvSpPr>
        <p:spPr>
          <a:xfrm flipH="1" rot="10800000">
            <a:off x="901652" y="4040050"/>
            <a:ext cx="4092900" cy="3384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68" name="Google Shape;168;g20f8b94af57_1_62"/>
          <p:cNvSpPr txBox="1"/>
          <p:nvPr/>
        </p:nvSpPr>
        <p:spPr>
          <a:xfrm>
            <a:off x="901648" y="4378448"/>
            <a:ext cx="4092900" cy="21144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45818E"/>
                </a:solidFill>
                <a:latin typeface="Roboto"/>
                <a:ea typeface="Roboto"/>
                <a:cs typeface="Roboto"/>
                <a:sym typeface="Roboto"/>
              </a:rPr>
              <a:t>Central Ledger</a:t>
            </a:r>
            <a:endParaRPr b="1" sz="3000">
              <a:solidFill>
                <a:srgbClr val="45818E"/>
              </a:solidFill>
              <a:latin typeface="Roboto"/>
              <a:ea typeface="Roboto"/>
              <a:cs typeface="Roboto"/>
              <a:sym typeface="Roboto"/>
            </a:endParaRPr>
          </a:p>
          <a:p>
            <a:pPr indent="0" lvl="0" marL="0" rtl="0" algn="ctr">
              <a:spcBef>
                <a:spcPts val="0"/>
              </a:spcBef>
              <a:spcAft>
                <a:spcPts val="0"/>
              </a:spcAft>
              <a:buNone/>
            </a:pPr>
            <a:r>
              <a:rPr lang="en-US" sz="3000">
                <a:solidFill>
                  <a:srgbClr val="45818E"/>
                </a:solidFill>
                <a:latin typeface="Roboto"/>
                <a:ea typeface="Roboto"/>
                <a:cs typeface="Roboto"/>
                <a:sym typeface="Roboto"/>
              </a:rPr>
              <a:t>or</a:t>
            </a:r>
            <a:endParaRPr sz="3000">
              <a:solidFill>
                <a:srgbClr val="45818E"/>
              </a:solidFill>
              <a:latin typeface="Roboto"/>
              <a:ea typeface="Roboto"/>
              <a:cs typeface="Roboto"/>
              <a:sym typeface="Roboto"/>
            </a:endParaRPr>
          </a:p>
          <a:p>
            <a:pPr indent="0" lvl="0" marL="0" rtl="0" algn="ctr">
              <a:spcBef>
                <a:spcPts val="0"/>
              </a:spcBef>
              <a:spcAft>
                <a:spcPts val="0"/>
              </a:spcAft>
              <a:buNone/>
            </a:pPr>
            <a:r>
              <a:rPr b="1" lang="en-US" sz="3000">
                <a:solidFill>
                  <a:srgbClr val="45818E"/>
                </a:solidFill>
                <a:latin typeface="Roboto"/>
                <a:ea typeface="Roboto"/>
                <a:cs typeface="Roboto"/>
                <a:sym typeface="Roboto"/>
              </a:rPr>
              <a:t>Transfers BC</a:t>
            </a:r>
            <a:endParaRPr b="1" sz="3000">
              <a:solidFill>
                <a:srgbClr val="45818E"/>
              </a:solidFill>
              <a:latin typeface="Roboto"/>
              <a:ea typeface="Roboto"/>
              <a:cs typeface="Roboto"/>
              <a:sym typeface="Roboto"/>
            </a:endParaRPr>
          </a:p>
        </p:txBody>
      </p:sp>
      <p:cxnSp>
        <p:nvCxnSpPr>
          <p:cNvPr id="169" name="Google Shape;169;g20f8b94af57_1_62"/>
          <p:cNvCxnSpPr/>
          <p:nvPr/>
        </p:nvCxnSpPr>
        <p:spPr>
          <a:xfrm rot="10800000">
            <a:off x="2746198" y="6907266"/>
            <a:ext cx="0" cy="4929600"/>
          </a:xfrm>
          <a:prstGeom prst="straightConnector1">
            <a:avLst/>
          </a:prstGeom>
          <a:noFill/>
          <a:ln cap="flat" cmpd="sng" w="9525">
            <a:solidFill>
              <a:srgbClr val="0E65F0"/>
            </a:solidFill>
            <a:prstDash val="dot"/>
            <a:round/>
            <a:headEnd len="sm" w="sm" type="none"/>
            <a:tailEnd len="sm" w="sm" type="none"/>
          </a:ln>
        </p:spPr>
      </p:cxnSp>
      <p:cxnSp>
        <p:nvCxnSpPr>
          <p:cNvPr id="170" name="Google Shape;170;g20f8b94af57_1_62"/>
          <p:cNvCxnSpPr/>
          <p:nvPr/>
        </p:nvCxnSpPr>
        <p:spPr>
          <a:xfrm rot="10800000">
            <a:off x="4984215" y="6907266"/>
            <a:ext cx="0" cy="4929600"/>
          </a:xfrm>
          <a:prstGeom prst="straightConnector1">
            <a:avLst/>
          </a:prstGeom>
          <a:noFill/>
          <a:ln cap="flat" cmpd="sng" w="9525">
            <a:solidFill>
              <a:srgbClr val="0E65F0"/>
            </a:solidFill>
            <a:prstDash val="dot"/>
            <a:round/>
            <a:headEnd len="sm" w="sm" type="none"/>
            <a:tailEnd len="sm" w="sm" type="none"/>
          </a:ln>
        </p:spPr>
      </p:cxnSp>
      <p:sp>
        <p:nvSpPr>
          <p:cNvPr id="171" name="Google Shape;171;g20f8b94af57_1_62"/>
          <p:cNvSpPr/>
          <p:nvPr/>
        </p:nvSpPr>
        <p:spPr>
          <a:xfrm>
            <a:off x="919700" y="6907275"/>
            <a:ext cx="18264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1.</a:t>
            </a:r>
            <a:r>
              <a:rPr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Prepare</a:t>
            </a:r>
            <a:endParaRPr sz="1700">
              <a:solidFill>
                <a:srgbClr val="FFFFFF"/>
              </a:solidFill>
              <a:latin typeface="Roboto"/>
              <a:ea typeface="Roboto"/>
              <a:cs typeface="Roboto"/>
              <a:sym typeface="Roboto"/>
            </a:endParaRPr>
          </a:p>
        </p:txBody>
      </p:sp>
      <p:sp>
        <p:nvSpPr>
          <p:cNvPr id="172" name="Google Shape;172;g20f8b94af57_1_62"/>
          <p:cNvSpPr/>
          <p:nvPr/>
        </p:nvSpPr>
        <p:spPr>
          <a:xfrm>
            <a:off x="2756425" y="7463000"/>
            <a:ext cx="22464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2.</a:t>
            </a:r>
            <a:r>
              <a:rPr lang="en-US" sz="1700">
                <a:solidFill>
                  <a:srgbClr val="FFFFFF"/>
                </a:solidFill>
                <a:latin typeface="Roboto"/>
                <a:ea typeface="Roboto"/>
                <a:cs typeface="Roboto"/>
                <a:sym typeface="Roboto"/>
              </a:rPr>
              <a:t>Invoke engine</a:t>
            </a:r>
            <a:endParaRPr sz="1700">
              <a:solidFill>
                <a:srgbClr val="FFFFFF"/>
              </a:solidFill>
              <a:latin typeface="Roboto"/>
              <a:ea typeface="Roboto"/>
              <a:cs typeface="Roboto"/>
              <a:sym typeface="Roboto"/>
            </a:endParaRPr>
          </a:p>
        </p:txBody>
      </p:sp>
      <p:sp>
        <p:nvSpPr>
          <p:cNvPr id="173" name="Google Shape;173;g20f8b94af57_1_62"/>
          <p:cNvSpPr/>
          <p:nvPr/>
        </p:nvSpPr>
        <p:spPr>
          <a:xfrm>
            <a:off x="9094700" y="8781200"/>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6.</a:t>
            </a:r>
            <a:r>
              <a:rPr lang="en-US" sz="1700">
                <a:solidFill>
                  <a:srgbClr val="FFFFFF"/>
                </a:solidFill>
                <a:latin typeface="Roboto"/>
                <a:ea typeface="Roboto"/>
                <a:cs typeface="Roboto"/>
                <a:sym typeface="Roboto"/>
              </a:rPr>
              <a:t> </a:t>
            </a:r>
            <a:r>
              <a:rPr lang="en-US" sz="1700" u="sng">
                <a:solidFill>
                  <a:srgbClr val="FFFFFF"/>
                </a:solidFill>
                <a:latin typeface="Roboto"/>
                <a:ea typeface="Roboto"/>
                <a:cs typeface="Roboto"/>
                <a:sym typeface="Roboto"/>
              </a:rPr>
              <a:t>Trigger </a:t>
            </a:r>
            <a:r>
              <a:rPr lang="en-US" sz="1700">
                <a:solidFill>
                  <a:srgbClr val="FFFFFF"/>
                </a:solidFill>
                <a:latin typeface="Roboto"/>
                <a:ea typeface="Roboto"/>
                <a:cs typeface="Roboto"/>
                <a:sym typeface="Roboto"/>
              </a:rPr>
              <a:t>- Create </a:t>
            </a:r>
            <a:r>
              <a:rPr lang="en-US" sz="1700">
                <a:solidFill>
                  <a:srgbClr val="FFFFFF"/>
                </a:solidFill>
                <a:latin typeface="Roboto"/>
                <a:ea typeface="Roboto"/>
                <a:cs typeface="Roboto"/>
                <a:sym typeface="Roboto"/>
              </a:rPr>
              <a:t>settlement transfers</a:t>
            </a:r>
            <a:endParaRPr sz="1700">
              <a:solidFill>
                <a:srgbClr val="FFFFFF"/>
              </a:solidFill>
              <a:latin typeface="Roboto"/>
              <a:ea typeface="Roboto"/>
              <a:cs typeface="Roboto"/>
              <a:sym typeface="Roboto"/>
            </a:endParaRPr>
          </a:p>
        </p:txBody>
      </p:sp>
      <p:cxnSp>
        <p:nvCxnSpPr>
          <p:cNvPr id="174" name="Google Shape;174;g20f8b94af57_1_62"/>
          <p:cNvCxnSpPr/>
          <p:nvPr/>
        </p:nvCxnSpPr>
        <p:spPr>
          <a:xfrm rot="10800000">
            <a:off x="14554965" y="6907566"/>
            <a:ext cx="0" cy="4929000"/>
          </a:xfrm>
          <a:prstGeom prst="straightConnector1">
            <a:avLst/>
          </a:prstGeom>
          <a:noFill/>
          <a:ln cap="flat" cmpd="sng" w="9525">
            <a:solidFill>
              <a:srgbClr val="0C58D3"/>
            </a:solidFill>
            <a:prstDash val="dot"/>
            <a:round/>
            <a:headEnd len="sm" w="sm" type="none"/>
            <a:tailEnd len="sm" w="sm" type="none"/>
          </a:ln>
        </p:spPr>
      </p:cxnSp>
      <p:cxnSp>
        <p:nvCxnSpPr>
          <p:cNvPr id="175" name="Google Shape;175;g20f8b94af57_1_62"/>
          <p:cNvCxnSpPr/>
          <p:nvPr/>
        </p:nvCxnSpPr>
        <p:spPr>
          <a:xfrm rot="10800000">
            <a:off x="15916882" y="6907566"/>
            <a:ext cx="0" cy="4929000"/>
          </a:xfrm>
          <a:prstGeom prst="straightConnector1">
            <a:avLst/>
          </a:prstGeom>
          <a:noFill/>
          <a:ln cap="flat" cmpd="sng" w="9525">
            <a:solidFill>
              <a:srgbClr val="0C58D3"/>
            </a:solidFill>
            <a:prstDash val="dot"/>
            <a:round/>
            <a:headEnd len="sm" w="sm" type="none"/>
            <a:tailEnd len="sm" w="sm" type="none"/>
          </a:ln>
        </p:spPr>
      </p:cxnSp>
      <p:cxnSp>
        <p:nvCxnSpPr>
          <p:cNvPr id="176" name="Google Shape;176;g20f8b94af57_1_62"/>
          <p:cNvCxnSpPr/>
          <p:nvPr/>
        </p:nvCxnSpPr>
        <p:spPr>
          <a:xfrm rot="10800000">
            <a:off x="17278799" y="6907566"/>
            <a:ext cx="0" cy="4929000"/>
          </a:xfrm>
          <a:prstGeom prst="straightConnector1">
            <a:avLst/>
          </a:prstGeom>
          <a:noFill/>
          <a:ln cap="flat" cmpd="sng" w="9525">
            <a:solidFill>
              <a:srgbClr val="0C58D3"/>
            </a:solidFill>
            <a:prstDash val="dot"/>
            <a:round/>
            <a:headEnd len="sm" w="sm" type="none"/>
            <a:tailEnd len="sm" w="sm" type="none"/>
          </a:ln>
        </p:spPr>
      </p:cxnSp>
      <p:cxnSp>
        <p:nvCxnSpPr>
          <p:cNvPr id="177" name="Google Shape;177;g20f8b94af57_1_62"/>
          <p:cNvCxnSpPr/>
          <p:nvPr/>
        </p:nvCxnSpPr>
        <p:spPr>
          <a:xfrm rot="10800000">
            <a:off x="18640728" y="6907566"/>
            <a:ext cx="0" cy="4929000"/>
          </a:xfrm>
          <a:prstGeom prst="straightConnector1">
            <a:avLst/>
          </a:prstGeom>
          <a:noFill/>
          <a:ln cap="flat" cmpd="sng" w="9525">
            <a:solidFill>
              <a:srgbClr val="0C58D3"/>
            </a:solidFill>
            <a:prstDash val="dot"/>
            <a:round/>
            <a:headEnd len="sm" w="sm" type="none"/>
            <a:tailEnd len="sm" w="sm" type="none"/>
          </a:ln>
        </p:spPr>
      </p:cxnSp>
      <p:cxnSp>
        <p:nvCxnSpPr>
          <p:cNvPr id="178" name="Google Shape;178;g20f8b94af57_1_62"/>
          <p:cNvCxnSpPr/>
          <p:nvPr/>
        </p:nvCxnSpPr>
        <p:spPr>
          <a:xfrm rot="10800000">
            <a:off x="20002645" y="6907566"/>
            <a:ext cx="0" cy="4929000"/>
          </a:xfrm>
          <a:prstGeom prst="straightConnector1">
            <a:avLst/>
          </a:prstGeom>
          <a:noFill/>
          <a:ln cap="flat" cmpd="sng" w="9525">
            <a:solidFill>
              <a:srgbClr val="0C58D3"/>
            </a:solidFill>
            <a:prstDash val="dot"/>
            <a:round/>
            <a:headEnd len="sm" w="sm" type="none"/>
            <a:tailEnd len="sm" w="sm" type="none"/>
          </a:ln>
        </p:spPr>
      </p:cxnSp>
      <p:cxnSp>
        <p:nvCxnSpPr>
          <p:cNvPr id="179" name="Google Shape;179;g20f8b94af57_1_62"/>
          <p:cNvCxnSpPr/>
          <p:nvPr/>
        </p:nvCxnSpPr>
        <p:spPr>
          <a:xfrm rot="10800000">
            <a:off x="21364562" y="6907566"/>
            <a:ext cx="0" cy="4929000"/>
          </a:xfrm>
          <a:prstGeom prst="straightConnector1">
            <a:avLst/>
          </a:prstGeom>
          <a:noFill/>
          <a:ln cap="flat" cmpd="sng" w="9525">
            <a:solidFill>
              <a:srgbClr val="0C58D3"/>
            </a:solidFill>
            <a:prstDash val="dot"/>
            <a:round/>
            <a:headEnd len="sm" w="sm" type="none"/>
            <a:tailEnd len="sm" w="sm" type="none"/>
          </a:ln>
        </p:spPr>
      </p:cxnSp>
      <p:sp>
        <p:nvSpPr>
          <p:cNvPr id="180" name="Google Shape;180;g20f8b94af57_1_62"/>
          <p:cNvSpPr/>
          <p:nvPr/>
        </p:nvSpPr>
        <p:spPr>
          <a:xfrm>
            <a:off x="11812375" y="9288975"/>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7</a:t>
            </a:r>
            <a:r>
              <a:rPr b="1" lang="en-US" sz="1700">
                <a:solidFill>
                  <a:schemeClr val="lt1"/>
                </a:solidFill>
                <a:latin typeface="Roboto"/>
                <a:ea typeface="Roboto"/>
                <a:cs typeface="Roboto"/>
                <a:sym typeface="Roboto"/>
              </a:rPr>
              <a:t>.</a:t>
            </a:r>
            <a:r>
              <a:rPr lang="en-US" sz="1700">
                <a:solidFill>
                  <a:schemeClr val="lt1"/>
                </a:solidFill>
                <a:latin typeface="Roboto"/>
                <a:ea typeface="Roboto"/>
                <a:cs typeface="Roboto"/>
                <a:sym typeface="Roboto"/>
              </a:rPr>
              <a:t> </a:t>
            </a:r>
            <a:r>
              <a:rPr lang="en-US" sz="1700" u="sng">
                <a:solidFill>
                  <a:schemeClr val="lt1"/>
                </a:solidFill>
                <a:latin typeface="Roboto"/>
                <a:ea typeface="Roboto"/>
                <a:cs typeface="Roboto"/>
                <a:sym typeface="Roboto"/>
              </a:rPr>
              <a:t>Create/Fetch</a:t>
            </a:r>
            <a:r>
              <a:rPr lang="en-US" sz="1700">
                <a:solidFill>
                  <a:schemeClr val="lt1"/>
                </a:solidFill>
                <a:latin typeface="Roboto"/>
                <a:ea typeface="Roboto"/>
                <a:cs typeface="Roboto"/>
                <a:sym typeface="Roboto"/>
              </a:rPr>
              <a:t> batch</a:t>
            </a:r>
            <a:endParaRPr sz="1700">
              <a:solidFill>
                <a:srgbClr val="FFFFFF"/>
              </a:solidFill>
              <a:latin typeface="Roboto"/>
              <a:ea typeface="Roboto"/>
              <a:cs typeface="Roboto"/>
              <a:sym typeface="Roboto"/>
            </a:endParaRPr>
          </a:p>
        </p:txBody>
      </p:sp>
      <p:sp>
        <p:nvSpPr>
          <p:cNvPr id="181" name="Google Shape;181;g20f8b94af57_1_62"/>
          <p:cNvSpPr/>
          <p:nvPr/>
        </p:nvSpPr>
        <p:spPr>
          <a:xfrm>
            <a:off x="14545500" y="9841875"/>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Clr>
                <a:schemeClr val="dk1"/>
              </a:buClr>
              <a:buSzPts val="1100"/>
              <a:buFont typeface="Arial"/>
              <a:buNone/>
            </a:pPr>
            <a:r>
              <a:rPr b="1" lang="en-US" sz="1700">
                <a:solidFill>
                  <a:schemeClr val="lt1"/>
                </a:solidFill>
                <a:latin typeface="Roboto"/>
                <a:ea typeface="Roboto"/>
                <a:cs typeface="Roboto"/>
                <a:sym typeface="Roboto"/>
              </a:rPr>
              <a:t>8</a:t>
            </a:r>
            <a:r>
              <a:rPr b="1" lang="en-US" sz="1700">
                <a:solidFill>
                  <a:schemeClr val="lt1"/>
                </a:solidFill>
                <a:latin typeface="Roboto"/>
                <a:ea typeface="Roboto"/>
                <a:cs typeface="Roboto"/>
                <a:sym typeface="Roboto"/>
              </a:rPr>
              <a:t>.</a:t>
            </a:r>
            <a:r>
              <a:rPr lang="en-US" sz="1700">
                <a:solidFill>
                  <a:schemeClr val="lt1"/>
                </a:solidFill>
                <a:latin typeface="Roboto"/>
                <a:ea typeface="Roboto"/>
                <a:cs typeface="Roboto"/>
                <a:sym typeface="Roboto"/>
              </a:rPr>
              <a:t> </a:t>
            </a:r>
            <a:r>
              <a:rPr lang="en-US" sz="1700" u="sng">
                <a:solidFill>
                  <a:schemeClr val="lt1"/>
                </a:solidFill>
                <a:latin typeface="Roboto"/>
                <a:ea typeface="Roboto"/>
                <a:cs typeface="Roboto"/>
                <a:sym typeface="Roboto"/>
              </a:rPr>
              <a:t>Create/Fetch</a:t>
            </a:r>
            <a:r>
              <a:rPr lang="en-US" sz="1700">
                <a:solidFill>
                  <a:schemeClr val="lt1"/>
                </a:solidFill>
                <a:latin typeface="Roboto"/>
                <a:ea typeface="Roboto"/>
                <a:cs typeface="Roboto"/>
                <a:sym typeface="Roboto"/>
              </a:rPr>
              <a:t> settlement accounts</a:t>
            </a:r>
            <a:endParaRPr sz="1700">
              <a:solidFill>
                <a:srgbClr val="FFFFFF"/>
              </a:solidFill>
              <a:latin typeface="Roboto"/>
              <a:ea typeface="Roboto"/>
              <a:cs typeface="Roboto"/>
              <a:sym typeface="Roboto"/>
            </a:endParaRPr>
          </a:p>
        </p:txBody>
      </p:sp>
      <p:sp>
        <p:nvSpPr>
          <p:cNvPr id="182" name="Google Shape;182;g20f8b94af57_1_62"/>
          <p:cNvSpPr/>
          <p:nvPr/>
        </p:nvSpPr>
        <p:spPr>
          <a:xfrm>
            <a:off x="17278775" y="10394775"/>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9.</a:t>
            </a:r>
            <a:r>
              <a:rPr lang="en-US" sz="1700">
                <a:solidFill>
                  <a:schemeClr val="lt1"/>
                </a:solidFill>
                <a:latin typeface="Roboto"/>
                <a:ea typeface="Roboto"/>
                <a:cs typeface="Roboto"/>
                <a:sym typeface="Roboto"/>
              </a:rPr>
              <a:t> </a:t>
            </a:r>
            <a:r>
              <a:rPr lang="en-US" sz="1700">
                <a:solidFill>
                  <a:schemeClr val="lt1"/>
                </a:solidFill>
                <a:latin typeface="Roboto"/>
                <a:ea typeface="Roboto"/>
                <a:cs typeface="Roboto"/>
                <a:sym typeface="Roboto"/>
              </a:rPr>
              <a:t>Create transfer</a:t>
            </a:r>
            <a:endParaRPr sz="1700" u="sng">
              <a:solidFill>
                <a:srgbClr val="FFFFFF"/>
              </a:solidFill>
              <a:latin typeface="Roboto"/>
              <a:ea typeface="Roboto"/>
              <a:cs typeface="Roboto"/>
              <a:sym typeface="Roboto"/>
            </a:endParaRPr>
          </a:p>
        </p:txBody>
      </p:sp>
      <p:sp>
        <p:nvSpPr>
          <p:cNvPr id="183" name="Google Shape;183;g20f8b94af57_1_62"/>
          <p:cNvSpPr txBox="1"/>
          <p:nvPr/>
        </p:nvSpPr>
        <p:spPr>
          <a:xfrm>
            <a:off x="14597275" y="9441375"/>
            <a:ext cx="273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t>A&amp;B using TigerBeetle</a:t>
            </a:r>
            <a:endParaRPr b="1" i="1" sz="1800">
              <a:solidFill>
                <a:srgbClr val="000000"/>
              </a:solidFill>
            </a:endParaRPr>
          </a:p>
        </p:txBody>
      </p:sp>
      <p:sp>
        <p:nvSpPr>
          <p:cNvPr id="184" name="Google Shape;184;g20f8b94af57_1_62"/>
          <p:cNvSpPr/>
          <p:nvPr/>
        </p:nvSpPr>
        <p:spPr>
          <a:xfrm>
            <a:off x="20002650" y="10815200"/>
            <a:ext cx="2730300" cy="552900"/>
          </a:xfrm>
          <a:prstGeom prst="rect">
            <a:avLst/>
          </a:prstGeom>
          <a:noFill/>
          <a:ln cap="flat" cmpd="sng" w="9525">
            <a:solidFill>
              <a:srgbClr val="0010BE"/>
            </a:solidFill>
            <a:prstDash val="dot"/>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rPr b="1" i="1" lang="en-US" sz="1700">
                <a:solidFill>
                  <a:srgbClr val="0010BE"/>
                </a:solidFill>
                <a:latin typeface="Roboto"/>
                <a:ea typeface="Roboto"/>
                <a:cs typeface="Roboto"/>
                <a:sym typeface="Roboto"/>
              </a:rPr>
              <a:t>10.</a:t>
            </a:r>
            <a:r>
              <a:rPr i="1" lang="en-US" sz="1700">
                <a:solidFill>
                  <a:srgbClr val="0010BE"/>
                </a:solidFill>
                <a:latin typeface="Roboto"/>
                <a:ea typeface="Roboto"/>
                <a:cs typeface="Roboto"/>
                <a:sym typeface="Roboto"/>
              </a:rPr>
              <a:t> Obligation created</a:t>
            </a:r>
            <a:endParaRPr i="1" sz="1700">
              <a:solidFill>
                <a:srgbClr val="0010BE"/>
              </a:solidFill>
              <a:latin typeface="Roboto"/>
              <a:ea typeface="Roboto"/>
              <a:cs typeface="Roboto"/>
              <a:sym typeface="Roboto"/>
            </a:endParaRPr>
          </a:p>
        </p:txBody>
      </p:sp>
      <p:sp>
        <p:nvSpPr>
          <p:cNvPr id="185" name="Google Shape;185;g20f8b94af57_1_62"/>
          <p:cNvSpPr/>
          <p:nvPr/>
        </p:nvSpPr>
        <p:spPr>
          <a:xfrm>
            <a:off x="2760950" y="8761700"/>
            <a:ext cx="22464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600">
                <a:solidFill>
                  <a:srgbClr val="FFFFFF"/>
                </a:solidFill>
                <a:latin typeface="Roboto"/>
                <a:ea typeface="Roboto"/>
                <a:cs typeface="Roboto"/>
                <a:sym typeface="Roboto"/>
              </a:rPr>
              <a:t>5.</a:t>
            </a:r>
            <a:r>
              <a:rPr lang="en-US" sz="1600">
                <a:solidFill>
                  <a:srgbClr val="FFFFFF"/>
                </a:solidFill>
                <a:latin typeface="Roboto"/>
                <a:ea typeface="Roboto"/>
                <a:cs typeface="Roboto"/>
                <a:sym typeface="Roboto"/>
              </a:rPr>
              <a:t> </a:t>
            </a:r>
            <a:r>
              <a:rPr lang="en-US" sz="1600">
                <a:solidFill>
                  <a:srgbClr val="FFFFFF"/>
                </a:solidFill>
                <a:latin typeface="Roboto"/>
                <a:ea typeface="Roboto"/>
                <a:cs typeface="Roboto"/>
                <a:sym typeface="Roboto"/>
              </a:rPr>
              <a:t>Invoke settlement transfer</a:t>
            </a:r>
            <a:endParaRPr sz="1600">
              <a:solidFill>
                <a:srgbClr val="FFFFFF"/>
              </a:solidFill>
              <a:latin typeface="Roboto"/>
              <a:ea typeface="Roboto"/>
              <a:cs typeface="Roboto"/>
              <a:sym typeface="Roboto"/>
            </a:endParaRPr>
          </a:p>
        </p:txBody>
      </p:sp>
      <p:sp>
        <p:nvSpPr>
          <p:cNvPr id="186" name="Google Shape;186;g20f8b94af57_1_62"/>
          <p:cNvSpPr/>
          <p:nvPr/>
        </p:nvSpPr>
        <p:spPr>
          <a:xfrm>
            <a:off x="919700" y="8126475"/>
            <a:ext cx="18264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4. </a:t>
            </a:r>
            <a:r>
              <a:rPr lang="en-US" sz="1700">
                <a:solidFill>
                  <a:srgbClr val="FFFFFF"/>
                </a:solidFill>
                <a:latin typeface="Roboto"/>
                <a:ea typeface="Roboto"/>
                <a:cs typeface="Roboto"/>
                <a:sym typeface="Roboto"/>
              </a:rPr>
              <a:t>Fulfill</a:t>
            </a:r>
            <a:endParaRPr sz="1700">
              <a:solidFill>
                <a:srgbClr val="FFFFFF"/>
              </a:solidFill>
              <a:latin typeface="Roboto"/>
              <a:ea typeface="Roboto"/>
              <a:cs typeface="Roboto"/>
              <a:sym typeface="Roboto"/>
            </a:endParaRPr>
          </a:p>
        </p:txBody>
      </p:sp>
      <p:sp>
        <p:nvSpPr>
          <p:cNvPr id="187" name="Google Shape;187;g20f8b94af57_1_62"/>
          <p:cNvSpPr txBox="1"/>
          <p:nvPr/>
        </p:nvSpPr>
        <p:spPr>
          <a:xfrm>
            <a:off x="17291275" y="9956175"/>
            <a:ext cx="27303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i="1" lang="en-US" sz="1800"/>
              <a:t>A&amp;B using TigerBeetle</a:t>
            </a:r>
            <a:endParaRPr b="1" i="1" sz="1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g21124ad6c10_0_1"/>
          <p:cNvSpPr txBox="1"/>
          <p:nvPr>
            <p:ph type="title"/>
          </p:nvPr>
        </p:nvSpPr>
        <p:spPr>
          <a:xfrm>
            <a:off x="1110494" y="164126"/>
            <a:ext cx="18869400" cy="26511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chemeClr val="accent1"/>
              </a:buClr>
              <a:buSzPts val="8800"/>
              <a:buFont typeface="Arial"/>
              <a:buNone/>
            </a:pPr>
            <a:r>
              <a:rPr lang="en-US" sz="7800"/>
              <a:t>Request </a:t>
            </a:r>
            <a:r>
              <a:rPr lang="en-US" sz="7800">
                <a:extLst>
                  <a:ext uri="http://customooxmlschemas.google.com/">
                    <go:slidesCustomData xmlns:go="http://customooxmlschemas.google.com/" textRoundtripDataId="15"/>
                  </a:ext>
                </a:extLst>
              </a:rPr>
              <a:t>Settlement Matrix</a:t>
            </a:r>
            <a:endParaRPr sz="7800"/>
          </a:p>
        </p:txBody>
      </p:sp>
      <p:sp>
        <p:nvSpPr>
          <p:cNvPr id="193" name="Google Shape;193;g21124ad6c10_0_1"/>
          <p:cNvSpPr txBox="1"/>
          <p:nvPr>
            <p:ph idx="12" type="sldNum"/>
          </p:nvPr>
        </p:nvSpPr>
        <p:spPr>
          <a:xfrm>
            <a:off x="17223443" y="12712701"/>
            <a:ext cx="5487000" cy="7302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2400"/>
              <a:buNone/>
            </a:pPr>
            <a:fld id="{00000000-1234-1234-1234-123412341234}" type="slidenum">
              <a:rPr lang="en-US"/>
              <a:t>‹#›</a:t>
            </a:fld>
            <a:endParaRPr/>
          </a:p>
        </p:txBody>
      </p:sp>
      <p:sp>
        <p:nvSpPr>
          <p:cNvPr id="194" name="Google Shape;194;g21124ad6c10_0_1"/>
          <p:cNvSpPr txBox="1"/>
          <p:nvPr>
            <p:ph idx="12" type="sldNum"/>
          </p:nvPr>
        </p:nvSpPr>
        <p:spPr>
          <a:xfrm>
            <a:off x="6489383" y="12712700"/>
            <a:ext cx="11408400" cy="7302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2400"/>
              <a:buNone/>
            </a:pPr>
            <a:r>
              <a:rPr lang="en-US"/>
              <a:t>Mojaloop - Revised Settlements</a:t>
            </a:r>
            <a:endParaRPr/>
          </a:p>
        </p:txBody>
      </p:sp>
      <p:cxnSp>
        <p:nvCxnSpPr>
          <p:cNvPr id="195" name="Google Shape;195;g21124ad6c10_0_1"/>
          <p:cNvCxnSpPr/>
          <p:nvPr/>
        </p:nvCxnSpPr>
        <p:spPr>
          <a:xfrm rot="10800000">
            <a:off x="4995597" y="6902628"/>
            <a:ext cx="0" cy="4929000"/>
          </a:xfrm>
          <a:prstGeom prst="straightConnector1">
            <a:avLst/>
          </a:prstGeom>
          <a:noFill/>
          <a:ln cap="flat" cmpd="sng" w="9525">
            <a:solidFill>
              <a:srgbClr val="0944A1"/>
            </a:solidFill>
            <a:prstDash val="dot"/>
            <a:round/>
            <a:headEnd len="sm" w="sm" type="none"/>
            <a:tailEnd len="sm" w="sm" type="none"/>
          </a:ln>
          <a:effectLst>
            <a:reflection blurRad="0" dir="5400000" dist="38100" endA="0" endPos="30000" fadeDir="5400012" kx="0" rotWithShape="0" algn="bl" stPos="0" sy="-100000" ky="0"/>
          </a:effectLst>
        </p:spPr>
      </p:cxnSp>
      <p:sp>
        <p:nvSpPr>
          <p:cNvPr id="196" name="Google Shape;196;g21124ad6c10_0_1"/>
          <p:cNvSpPr/>
          <p:nvPr/>
        </p:nvSpPr>
        <p:spPr>
          <a:xfrm>
            <a:off x="4994550" y="4034900"/>
            <a:ext cx="10918500" cy="78072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97" name="Google Shape;197;g21124ad6c10_0_1"/>
          <p:cNvSpPr/>
          <p:nvPr/>
        </p:nvSpPr>
        <p:spPr>
          <a:xfrm flipH="1" rot="10800000">
            <a:off x="4994550" y="4034825"/>
            <a:ext cx="10920000" cy="3384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198" name="Google Shape;198;g21124ad6c10_0_1"/>
          <p:cNvSpPr txBox="1"/>
          <p:nvPr/>
        </p:nvSpPr>
        <p:spPr>
          <a:xfrm>
            <a:off x="4994550" y="4373225"/>
            <a:ext cx="10918500" cy="2114400"/>
          </a:xfrm>
          <a:prstGeom prst="rect">
            <a:avLst/>
          </a:prstGeom>
          <a:noFill/>
          <a:ln cap="flat" cmpd="sng" w="9525">
            <a:solidFill>
              <a:srgbClr val="0010B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0010BE"/>
                </a:solidFill>
                <a:latin typeface="Roboto"/>
                <a:ea typeface="Roboto"/>
                <a:cs typeface="Roboto"/>
                <a:sym typeface="Roboto"/>
              </a:rPr>
              <a:t>Settlement Service</a:t>
            </a:r>
            <a:endParaRPr b="1" sz="3000">
              <a:solidFill>
                <a:srgbClr val="0010BE"/>
              </a:solidFill>
              <a:latin typeface="Roboto"/>
              <a:ea typeface="Roboto"/>
              <a:cs typeface="Roboto"/>
              <a:sym typeface="Roboto"/>
            </a:endParaRPr>
          </a:p>
        </p:txBody>
      </p:sp>
      <p:cxnSp>
        <p:nvCxnSpPr>
          <p:cNvPr id="199" name="Google Shape;199;g21124ad6c10_0_1"/>
          <p:cNvCxnSpPr/>
          <p:nvPr/>
        </p:nvCxnSpPr>
        <p:spPr>
          <a:xfrm rot="10800000">
            <a:off x="6363803" y="6902628"/>
            <a:ext cx="0" cy="4929000"/>
          </a:xfrm>
          <a:prstGeom prst="straightConnector1">
            <a:avLst/>
          </a:prstGeom>
          <a:noFill/>
          <a:ln cap="flat" cmpd="sng" w="9525">
            <a:solidFill>
              <a:srgbClr val="0C58D3"/>
            </a:solidFill>
            <a:prstDash val="dot"/>
            <a:round/>
            <a:headEnd len="sm" w="sm" type="none"/>
            <a:tailEnd len="sm" w="sm" type="none"/>
          </a:ln>
        </p:spPr>
      </p:cxnSp>
      <p:cxnSp>
        <p:nvCxnSpPr>
          <p:cNvPr id="200" name="Google Shape;200;g21124ad6c10_0_1"/>
          <p:cNvCxnSpPr/>
          <p:nvPr/>
        </p:nvCxnSpPr>
        <p:spPr>
          <a:xfrm rot="10800000">
            <a:off x="7725720" y="6902628"/>
            <a:ext cx="0" cy="4929000"/>
          </a:xfrm>
          <a:prstGeom prst="straightConnector1">
            <a:avLst/>
          </a:prstGeom>
          <a:noFill/>
          <a:ln cap="flat" cmpd="sng" w="9525">
            <a:solidFill>
              <a:srgbClr val="0C58D3"/>
            </a:solidFill>
            <a:prstDash val="dot"/>
            <a:round/>
            <a:headEnd len="sm" w="sm" type="none"/>
            <a:tailEnd len="sm" w="sm" type="none"/>
          </a:ln>
        </p:spPr>
      </p:cxnSp>
      <p:cxnSp>
        <p:nvCxnSpPr>
          <p:cNvPr id="201" name="Google Shape;201;g21124ad6c10_0_1"/>
          <p:cNvCxnSpPr/>
          <p:nvPr/>
        </p:nvCxnSpPr>
        <p:spPr>
          <a:xfrm rot="10800000">
            <a:off x="9087637" y="6902628"/>
            <a:ext cx="0" cy="4929000"/>
          </a:xfrm>
          <a:prstGeom prst="straightConnector1">
            <a:avLst/>
          </a:prstGeom>
          <a:noFill/>
          <a:ln cap="flat" cmpd="sng" w="9525">
            <a:solidFill>
              <a:srgbClr val="0C58D3"/>
            </a:solidFill>
            <a:prstDash val="dot"/>
            <a:round/>
            <a:headEnd len="sm" w="sm" type="none"/>
            <a:tailEnd len="sm" w="sm" type="none"/>
          </a:ln>
        </p:spPr>
      </p:cxnSp>
      <p:sp>
        <p:nvSpPr>
          <p:cNvPr id="202" name="Google Shape;202;g21124ad6c10_0_1"/>
          <p:cNvSpPr/>
          <p:nvPr/>
        </p:nvSpPr>
        <p:spPr>
          <a:xfrm>
            <a:off x="1841949" y="11213830"/>
            <a:ext cx="176700" cy="153600"/>
          </a:xfrm>
          <a:prstGeom prst="triangle">
            <a:avLst>
              <a:gd fmla="val 50000" name="adj"/>
            </a:avLst>
          </a:prstGeom>
          <a:solidFill>
            <a:srgbClr val="FFFFFF"/>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03" name="Google Shape;203;g21124ad6c10_0_1"/>
          <p:cNvSpPr/>
          <p:nvPr/>
        </p:nvSpPr>
        <p:spPr>
          <a:xfrm>
            <a:off x="906158" y="4034850"/>
            <a:ext cx="4092900" cy="78072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04" name="Google Shape;204;g21124ad6c10_0_1"/>
          <p:cNvSpPr/>
          <p:nvPr/>
        </p:nvSpPr>
        <p:spPr>
          <a:xfrm flipH="1" rot="10800000">
            <a:off x="901652" y="4040050"/>
            <a:ext cx="4092900" cy="3384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t/>
            </a:r>
            <a:endParaRPr/>
          </a:p>
        </p:txBody>
      </p:sp>
      <p:sp>
        <p:nvSpPr>
          <p:cNvPr id="205" name="Google Shape;205;g21124ad6c10_0_1"/>
          <p:cNvSpPr txBox="1"/>
          <p:nvPr/>
        </p:nvSpPr>
        <p:spPr>
          <a:xfrm>
            <a:off x="901648" y="4378448"/>
            <a:ext cx="4092900" cy="2114400"/>
          </a:xfrm>
          <a:prstGeom prst="rect">
            <a:avLst/>
          </a:prstGeom>
          <a:noFill/>
          <a:ln cap="flat" cmpd="sng" w="9525">
            <a:solidFill>
              <a:srgbClr val="45818E"/>
            </a:solidFill>
            <a:prstDash val="solid"/>
            <a:round/>
            <a:headEnd len="sm" w="sm" type="none"/>
            <a:tailEnd len="sm" w="sm" type="none"/>
          </a:ln>
        </p:spPr>
        <p:txBody>
          <a:bodyPr anchorCtr="0" anchor="ctr" bIns="243800" lIns="243800" spcFirstLastPara="1" rIns="243800" wrap="square" tIns="243800">
            <a:noAutofit/>
          </a:bodyPr>
          <a:lstStyle/>
          <a:p>
            <a:pPr indent="0" lvl="0" marL="0" rtl="0" algn="ctr">
              <a:spcBef>
                <a:spcPts val="0"/>
              </a:spcBef>
              <a:spcAft>
                <a:spcPts val="0"/>
              </a:spcAft>
              <a:buNone/>
            </a:pPr>
            <a:r>
              <a:rPr b="1" lang="en-US" sz="3000">
                <a:solidFill>
                  <a:srgbClr val="45818E"/>
                </a:solidFill>
                <a:latin typeface="Roboto"/>
                <a:ea typeface="Roboto"/>
                <a:cs typeface="Roboto"/>
                <a:sym typeface="Roboto"/>
              </a:rPr>
              <a:t>Admin API</a:t>
            </a:r>
            <a:endParaRPr b="1" sz="3000">
              <a:solidFill>
                <a:srgbClr val="45818E"/>
              </a:solidFill>
              <a:latin typeface="Roboto"/>
              <a:ea typeface="Roboto"/>
              <a:cs typeface="Roboto"/>
              <a:sym typeface="Roboto"/>
            </a:endParaRPr>
          </a:p>
        </p:txBody>
      </p:sp>
      <p:cxnSp>
        <p:nvCxnSpPr>
          <p:cNvPr id="206" name="Google Shape;206;g21124ad6c10_0_1"/>
          <p:cNvCxnSpPr/>
          <p:nvPr/>
        </p:nvCxnSpPr>
        <p:spPr>
          <a:xfrm rot="10800000">
            <a:off x="2746198" y="6907266"/>
            <a:ext cx="0" cy="4929600"/>
          </a:xfrm>
          <a:prstGeom prst="straightConnector1">
            <a:avLst/>
          </a:prstGeom>
          <a:noFill/>
          <a:ln cap="flat" cmpd="sng" w="9525">
            <a:solidFill>
              <a:srgbClr val="0E65F0"/>
            </a:solidFill>
            <a:prstDash val="dot"/>
            <a:round/>
            <a:headEnd len="sm" w="sm" type="none"/>
            <a:tailEnd len="sm" w="sm" type="none"/>
          </a:ln>
        </p:spPr>
      </p:cxnSp>
      <p:sp>
        <p:nvSpPr>
          <p:cNvPr id="207" name="Google Shape;207;g21124ad6c10_0_1"/>
          <p:cNvSpPr/>
          <p:nvPr/>
        </p:nvSpPr>
        <p:spPr>
          <a:xfrm>
            <a:off x="919700" y="6907275"/>
            <a:ext cx="4074900" cy="552900"/>
          </a:xfrm>
          <a:prstGeom prst="rect">
            <a:avLst/>
          </a:prstGeom>
          <a:solidFill>
            <a:srgbClr val="45818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rgbClr val="FFFFFF"/>
                </a:solidFill>
                <a:latin typeface="Roboto"/>
                <a:ea typeface="Roboto"/>
                <a:cs typeface="Roboto"/>
                <a:sym typeface="Roboto"/>
              </a:rPr>
              <a:t>1.</a:t>
            </a:r>
            <a:r>
              <a:rPr lang="en-US" sz="1700">
                <a:solidFill>
                  <a:srgbClr val="FFFFFF"/>
                </a:solidFill>
                <a:latin typeface="Roboto"/>
                <a:ea typeface="Roboto"/>
                <a:cs typeface="Roboto"/>
                <a:sym typeface="Roboto"/>
              </a:rPr>
              <a:t> </a:t>
            </a:r>
            <a:r>
              <a:rPr lang="en-US" sz="1700">
                <a:solidFill>
                  <a:srgbClr val="FFFFFF"/>
                </a:solidFill>
                <a:latin typeface="Roboto"/>
                <a:ea typeface="Roboto"/>
                <a:cs typeface="Roboto"/>
                <a:sym typeface="Roboto"/>
              </a:rPr>
              <a:t>Time of settlement</a:t>
            </a:r>
            <a:endParaRPr sz="1700">
              <a:solidFill>
                <a:srgbClr val="FFFFFF"/>
              </a:solidFill>
              <a:latin typeface="Roboto"/>
              <a:ea typeface="Roboto"/>
              <a:cs typeface="Roboto"/>
              <a:sym typeface="Roboto"/>
            </a:endParaRPr>
          </a:p>
        </p:txBody>
      </p:sp>
      <p:sp>
        <p:nvSpPr>
          <p:cNvPr id="208" name="Google Shape;208;g21124ad6c10_0_1"/>
          <p:cNvSpPr/>
          <p:nvPr/>
        </p:nvSpPr>
        <p:spPr>
          <a:xfrm>
            <a:off x="5001750" y="7485788"/>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2.</a:t>
            </a:r>
            <a:r>
              <a:rPr lang="en-US" sz="1700">
                <a:solidFill>
                  <a:schemeClr val="lt1"/>
                </a:solidFill>
                <a:latin typeface="Roboto"/>
                <a:ea typeface="Roboto"/>
                <a:cs typeface="Roboto"/>
                <a:sym typeface="Roboto"/>
              </a:rPr>
              <a:t> </a:t>
            </a:r>
            <a:r>
              <a:rPr lang="en-US" sz="1700" u="sng">
                <a:solidFill>
                  <a:schemeClr val="lt1"/>
                </a:solidFill>
                <a:latin typeface="Roboto"/>
                <a:ea typeface="Roboto"/>
                <a:cs typeface="Roboto"/>
                <a:sym typeface="Roboto"/>
              </a:rPr>
              <a:t>Request</a:t>
            </a:r>
            <a:r>
              <a:rPr lang="en-US" sz="1700">
                <a:solidFill>
                  <a:schemeClr val="lt1"/>
                </a:solidFill>
                <a:latin typeface="Roboto"/>
                <a:ea typeface="Roboto"/>
                <a:cs typeface="Roboto"/>
                <a:sym typeface="Roboto"/>
              </a:rPr>
              <a:t> - settlement matrix</a:t>
            </a:r>
            <a:endParaRPr sz="1700" u="sng">
              <a:solidFill>
                <a:srgbClr val="FFFFFF"/>
              </a:solidFill>
              <a:latin typeface="Roboto"/>
              <a:ea typeface="Roboto"/>
              <a:cs typeface="Roboto"/>
              <a:sym typeface="Roboto"/>
            </a:endParaRPr>
          </a:p>
        </p:txBody>
      </p:sp>
      <p:cxnSp>
        <p:nvCxnSpPr>
          <p:cNvPr id="209" name="Google Shape;209;g21124ad6c10_0_1"/>
          <p:cNvCxnSpPr/>
          <p:nvPr/>
        </p:nvCxnSpPr>
        <p:spPr>
          <a:xfrm rot="10800000">
            <a:off x="10462015" y="6907553"/>
            <a:ext cx="0" cy="4929000"/>
          </a:xfrm>
          <a:prstGeom prst="straightConnector1">
            <a:avLst/>
          </a:prstGeom>
          <a:noFill/>
          <a:ln cap="flat" cmpd="sng" w="9525">
            <a:solidFill>
              <a:srgbClr val="0C58D3"/>
            </a:solidFill>
            <a:prstDash val="dot"/>
            <a:round/>
            <a:headEnd len="sm" w="sm" type="none"/>
            <a:tailEnd len="sm" w="sm" type="none"/>
          </a:ln>
        </p:spPr>
      </p:cxnSp>
      <p:cxnSp>
        <p:nvCxnSpPr>
          <p:cNvPr id="210" name="Google Shape;210;g21124ad6c10_0_1"/>
          <p:cNvCxnSpPr/>
          <p:nvPr/>
        </p:nvCxnSpPr>
        <p:spPr>
          <a:xfrm rot="10800000">
            <a:off x="11823932" y="6907553"/>
            <a:ext cx="0" cy="4929000"/>
          </a:xfrm>
          <a:prstGeom prst="straightConnector1">
            <a:avLst/>
          </a:prstGeom>
          <a:noFill/>
          <a:ln cap="flat" cmpd="sng" w="9525">
            <a:solidFill>
              <a:srgbClr val="0C58D3"/>
            </a:solidFill>
            <a:prstDash val="dot"/>
            <a:round/>
            <a:headEnd len="sm" w="sm" type="none"/>
            <a:tailEnd len="sm" w="sm" type="none"/>
          </a:ln>
        </p:spPr>
      </p:cxnSp>
      <p:cxnSp>
        <p:nvCxnSpPr>
          <p:cNvPr id="211" name="Google Shape;211;g21124ad6c10_0_1"/>
          <p:cNvCxnSpPr/>
          <p:nvPr/>
        </p:nvCxnSpPr>
        <p:spPr>
          <a:xfrm rot="10800000">
            <a:off x="13185849" y="6907553"/>
            <a:ext cx="0" cy="4929000"/>
          </a:xfrm>
          <a:prstGeom prst="straightConnector1">
            <a:avLst/>
          </a:prstGeom>
          <a:noFill/>
          <a:ln cap="flat" cmpd="sng" w="9525">
            <a:solidFill>
              <a:srgbClr val="0C58D3"/>
            </a:solidFill>
            <a:prstDash val="dot"/>
            <a:round/>
            <a:headEnd len="sm" w="sm" type="none"/>
            <a:tailEnd len="sm" w="sm" type="none"/>
          </a:ln>
        </p:spPr>
      </p:cxnSp>
      <p:cxnSp>
        <p:nvCxnSpPr>
          <p:cNvPr id="212" name="Google Shape;212;g21124ad6c10_0_1"/>
          <p:cNvCxnSpPr/>
          <p:nvPr/>
        </p:nvCxnSpPr>
        <p:spPr>
          <a:xfrm rot="10800000">
            <a:off x="14547778" y="6907553"/>
            <a:ext cx="0" cy="4929000"/>
          </a:xfrm>
          <a:prstGeom prst="straightConnector1">
            <a:avLst/>
          </a:prstGeom>
          <a:noFill/>
          <a:ln cap="flat" cmpd="sng" w="9525">
            <a:solidFill>
              <a:srgbClr val="0C58D3"/>
            </a:solidFill>
            <a:prstDash val="dot"/>
            <a:round/>
            <a:headEnd len="sm" w="sm" type="none"/>
            <a:tailEnd len="sm" w="sm" type="none"/>
          </a:ln>
        </p:spPr>
      </p:cxnSp>
      <p:sp>
        <p:nvSpPr>
          <p:cNvPr id="213" name="Google Shape;213;g21124ad6c10_0_1"/>
          <p:cNvSpPr/>
          <p:nvPr/>
        </p:nvSpPr>
        <p:spPr>
          <a:xfrm>
            <a:off x="7719425" y="8069763"/>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3.</a:t>
            </a:r>
            <a:r>
              <a:rPr lang="en-US" sz="1700">
                <a:solidFill>
                  <a:schemeClr val="lt1"/>
                </a:solidFill>
                <a:latin typeface="Roboto"/>
                <a:ea typeface="Roboto"/>
                <a:cs typeface="Roboto"/>
                <a:sym typeface="Roboto"/>
              </a:rPr>
              <a:t> </a:t>
            </a:r>
            <a:r>
              <a:rPr lang="en-US" sz="1700" u="sng">
                <a:solidFill>
                  <a:schemeClr val="lt1"/>
                </a:solidFill>
                <a:latin typeface="Roboto"/>
                <a:ea typeface="Roboto"/>
                <a:cs typeface="Roboto"/>
                <a:sym typeface="Roboto"/>
              </a:rPr>
              <a:t>Fetch</a:t>
            </a:r>
            <a:r>
              <a:rPr lang="en-US" sz="1700">
                <a:solidFill>
                  <a:schemeClr val="lt1"/>
                </a:solidFill>
                <a:latin typeface="Roboto"/>
                <a:ea typeface="Roboto"/>
                <a:cs typeface="Roboto"/>
                <a:sym typeface="Roboto"/>
              </a:rPr>
              <a:t> - settlement batches</a:t>
            </a:r>
            <a:endParaRPr sz="1700">
              <a:solidFill>
                <a:srgbClr val="FFFFFF"/>
              </a:solidFill>
              <a:latin typeface="Roboto"/>
              <a:ea typeface="Roboto"/>
              <a:cs typeface="Roboto"/>
              <a:sym typeface="Roboto"/>
            </a:endParaRPr>
          </a:p>
        </p:txBody>
      </p:sp>
      <p:sp>
        <p:nvSpPr>
          <p:cNvPr id="214" name="Google Shape;214;g21124ad6c10_0_1"/>
          <p:cNvSpPr/>
          <p:nvPr/>
        </p:nvSpPr>
        <p:spPr>
          <a:xfrm>
            <a:off x="10452550" y="8622663"/>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rtl="0" algn="l">
              <a:spcBef>
                <a:spcPts val="0"/>
              </a:spcBef>
              <a:spcAft>
                <a:spcPts val="0"/>
              </a:spcAft>
              <a:buNone/>
            </a:pPr>
            <a:r>
              <a:rPr b="1" lang="en-US" sz="1700">
                <a:solidFill>
                  <a:schemeClr val="lt1"/>
                </a:solidFill>
                <a:latin typeface="Roboto"/>
                <a:ea typeface="Roboto"/>
                <a:cs typeface="Roboto"/>
                <a:sym typeface="Roboto"/>
              </a:rPr>
              <a:t>4. </a:t>
            </a:r>
            <a:r>
              <a:rPr lang="en-US" sz="1700" u="sng">
                <a:solidFill>
                  <a:schemeClr val="lt1"/>
                </a:solidFill>
                <a:latin typeface="Roboto"/>
                <a:ea typeface="Roboto"/>
                <a:cs typeface="Roboto"/>
                <a:sym typeface="Roboto"/>
              </a:rPr>
              <a:t>Store</a:t>
            </a:r>
            <a:r>
              <a:rPr lang="en-US" sz="1700">
                <a:solidFill>
                  <a:schemeClr val="lt1"/>
                </a:solidFill>
                <a:latin typeface="Roboto"/>
                <a:ea typeface="Roboto"/>
                <a:cs typeface="Roboto"/>
                <a:sym typeface="Roboto"/>
              </a:rPr>
              <a:t> - settlement matrix request</a:t>
            </a:r>
            <a:endParaRPr sz="1700">
              <a:solidFill>
                <a:srgbClr val="FFFFFF"/>
              </a:solidFill>
              <a:latin typeface="Roboto"/>
              <a:ea typeface="Roboto"/>
              <a:cs typeface="Roboto"/>
              <a:sym typeface="Roboto"/>
            </a:endParaRPr>
          </a:p>
        </p:txBody>
      </p:sp>
      <p:sp>
        <p:nvSpPr>
          <p:cNvPr id="215" name="Google Shape;215;g21124ad6c10_0_1"/>
          <p:cNvSpPr/>
          <p:nvPr/>
        </p:nvSpPr>
        <p:spPr>
          <a:xfrm>
            <a:off x="13182613" y="9175563"/>
            <a:ext cx="2730300" cy="552900"/>
          </a:xfrm>
          <a:prstGeom prst="rect">
            <a:avLst/>
          </a:prstGeom>
          <a:solidFill>
            <a:srgbClr val="0010BE"/>
          </a:solidFill>
          <a:ln>
            <a:noFill/>
          </a:ln>
        </p:spPr>
        <p:txBody>
          <a:bodyPr anchorCtr="0" anchor="ctr" bIns="243800" lIns="243800" spcFirstLastPara="1" rIns="243800" wrap="square" tIns="243800">
            <a:noAutofit/>
          </a:bodyPr>
          <a:lstStyle/>
          <a:p>
            <a:pPr indent="0" lvl="0" marL="0" marR="0" rtl="0" algn="l">
              <a:lnSpc>
                <a:spcPct val="100000"/>
              </a:lnSpc>
              <a:spcBef>
                <a:spcPts val="0"/>
              </a:spcBef>
              <a:spcAft>
                <a:spcPts val="0"/>
              </a:spcAft>
              <a:buNone/>
            </a:pPr>
            <a:r>
              <a:rPr b="1" lang="en-US" sz="1700">
                <a:solidFill>
                  <a:schemeClr val="lt1"/>
                </a:solidFill>
                <a:latin typeface="Roboto"/>
                <a:ea typeface="Roboto"/>
                <a:cs typeface="Roboto"/>
                <a:sym typeface="Roboto"/>
              </a:rPr>
              <a:t>5.</a:t>
            </a:r>
            <a:r>
              <a:rPr lang="en-US" sz="1700">
                <a:solidFill>
                  <a:schemeClr val="lt1"/>
                </a:solidFill>
                <a:latin typeface="Roboto"/>
                <a:ea typeface="Roboto"/>
                <a:cs typeface="Roboto"/>
                <a:sym typeface="Roboto"/>
              </a:rPr>
              <a:t> </a:t>
            </a:r>
            <a:r>
              <a:rPr lang="en-US" sz="1700" u="sng">
                <a:solidFill>
                  <a:schemeClr val="lt1"/>
                </a:solidFill>
                <a:latin typeface="Roboto"/>
                <a:ea typeface="Roboto"/>
                <a:cs typeface="Roboto"/>
                <a:sym typeface="Roboto"/>
              </a:rPr>
              <a:t>Return</a:t>
            </a:r>
            <a:r>
              <a:rPr lang="en-US" sz="1700">
                <a:solidFill>
                  <a:schemeClr val="lt1"/>
                </a:solidFill>
                <a:latin typeface="Roboto"/>
                <a:ea typeface="Roboto"/>
                <a:cs typeface="Roboto"/>
                <a:sym typeface="Roboto"/>
              </a:rPr>
              <a:t> - Matrix ID</a:t>
            </a:r>
            <a:endParaRPr sz="1700">
              <a:solidFill>
                <a:schemeClr val="lt1"/>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Mojaloop">
      <a:dk1>
        <a:srgbClr val="000000"/>
      </a:dk1>
      <a:lt1>
        <a:srgbClr val="FFFFFF"/>
      </a:lt1>
      <a:dk2>
        <a:srgbClr val="44546A"/>
      </a:dk2>
      <a:lt2>
        <a:srgbClr val="E7E6E6"/>
      </a:lt2>
      <a:accent1>
        <a:srgbClr val="00A3FF"/>
      </a:accent1>
      <a:accent2>
        <a:srgbClr val="FC440F"/>
      </a:accent2>
      <a:accent3>
        <a:srgbClr val="0010BE"/>
      </a:accent3>
      <a:accent4>
        <a:srgbClr val="FDE74C"/>
      </a:accent4>
      <a:accent5>
        <a:srgbClr val="00DFB1"/>
      </a:accent5>
      <a:accent6>
        <a:srgbClr val="BE0098"/>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2020-12-10T21:53:22Z</dcterms:created>
  <dc:creator>Jessie</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0x01010028AAC203550B4E40A8ED4C6A11385C01</vt:lpwstr>
  </property>
</Properties>
</file>