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58" r:id="rId5"/>
    <p:sldId id="259" r:id="rId6"/>
    <p:sldId id="260" r:id="rId7"/>
    <p:sldId id="263" r:id="rId8"/>
    <p:sldId id="264" r:id="rId9"/>
    <p:sldId id="261" r:id="rId10"/>
    <p:sldId id="265" r:id="rId11"/>
    <p:sldId id="262" r:id="rId12"/>
    <p:sldId id="266" r:id="rId13"/>
    <p:sldId id="267" r:id="rId14"/>
    <p:sldId id="268" r:id="rId1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ADE60-385E-426F-8D96-A986076EDA21}" v="466" dt="2025-04-11T17:20:22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7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B88ADE60-385E-426F-8D96-A986076EDA21}"/>
    <pc:docChg chg="undo custSel addSld modSld sldOrd">
      <pc:chgData name="Michael Richards" userId="6afda9a54147f31e" providerId="LiveId" clId="{B88ADE60-385E-426F-8D96-A986076EDA21}" dt="2025-04-11T17:20:43.804" v="5330" actId="20577"/>
      <pc:docMkLst>
        <pc:docMk/>
      </pc:docMkLst>
      <pc:sldChg chg="modSp mod">
        <pc:chgData name="Michael Richards" userId="6afda9a54147f31e" providerId="LiveId" clId="{B88ADE60-385E-426F-8D96-A986076EDA21}" dt="2025-04-10T15:12:52.779" v="1720" actId="790"/>
        <pc:sldMkLst>
          <pc:docMk/>
          <pc:sldMk cId="1490150337" sldId="258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1490150337" sldId="258"/>
            <ac:spMk id="2" creationId="{E7B640E0-9BA0-4725-A6B7-BB7C66F80F01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1490150337" sldId="258"/>
            <ac:spMk id="4" creationId="{1BA304FD-7CAF-4D06-B5AC-16FD1757D616}"/>
          </ac:spMkLst>
        </pc:spChg>
      </pc:sldChg>
      <pc:sldChg chg="modSp mod">
        <pc:chgData name="Michael Richards" userId="6afda9a54147f31e" providerId="LiveId" clId="{B88ADE60-385E-426F-8D96-A986076EDA21}" dt="2025-04-11T08:13:10.859" v="1821" actId="114"/>
        <pc:sldMkLst>
          <pc:docMk/>
          <pc:sldMk cId="561229006" sldId="259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B88ADE60-385E-426F-8D96-A986076EDA21}" dt="2025-04-11T08:13:10.859" v="1821" actId="114"/>
          <ac:spMkLst>
            <pc:docMk/>
            <pc:sldMk cId="561229006" sldId="259"/>
            <ac:spMk id="3" creationId="{91A9C230-3792-48EC-A9D5-48CC4D925B12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561229006" sldId="259"/>
            <ac:spMk id="4" creationId="{0EBA68DB-A849-43A9-ADF8-ACDD34C3FC84}"/>
          </ac:spMkLst>
        </pc:spChg>
      </pc:sldChg>
      <pc:sldChg chg="modSp mod">
        <pc:chgData name="Michael Richards" userId="6afda9a54147f31e" providerId="LiveId" clId="{B88ADE60-385E-426F-8D96-A986076EDA21}" dt="2025-04-10T15:20:57.085" v="1819" actId="20577"/>
        <pc:sldMkLst>
          <pc:docMk/>
          <pc:sldMk cId="2183860606" sldId="260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B88ADE60-385E-426F-8D96-A986076EDA21}" dt="2025-04-10T15:20:57.085" v="1819" actId="20577"/>
          <ac:spMkLst>
            <pc:docMk/>
            <pc:sldMk cId="2183860606" sldId="260"/>
            <ac:spMk id="3" creationId="{91A9C230-3792-48EC-A9D5-48CC4D925B12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183860606" sldId="260"/>
            <ac:spMk id="4" creationId="{0EBA68DB-A849-43A9-ADF8-ACDD34C3FC84}"/>
          </ac:spMkLst>
        </pc:spChg>
      </pc:sldChg>
      <pc:sldChg chg="modSp new mod modAnim">
        <pc:chgData name="Michael Richards" userId="6afda9a54147f31e" providerId="LiveId" clId="{B88ADE60-385E-426F-8D96-A986076EDA21}" dt="2025-04-11T09:00:32.863" v="2557"/>
        <pc:sldMkLst>
          <pc:docMk/>
          <pc:sldMk cId="2278691111" sldId="261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278691111" sldId="261"/>
            <ac:spMk id="2" creationId="{EB2552B6-8629-A803-5854-8F8B33C241CF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278691111" sldId="261"/>
            <ac:spMk id="3" creationId="{FCB5F0CF-B93D-9C1E-99AE-DBD9B02419AA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278691111" sldId="261"/>
            <ac:spMk id="4" creationId="{87A98A45-C2E1-015C-5D6F-4CCF9A387E2F}"/>
          </ac:spMkLst>
        </pc:spChg>
      </pc:sldChg>
      <pc:sldChg chg="modSp new mod modAnim">
        <pc:chgData name="Michael Richards" userId="6afda9a54147f31e" providerId="LiveId" clId="{B88ADE60-385E-426F-8D96-A986076EDA21}" dt="2025-04-11T17:11:35.883" v="4331"/>
        <pc:sldMkLst>
          <pc:docMk/>
          <pc:sldMk cId="2750272362" sldId="262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750272362" sldId="262"/>
            <ac:spMk id="2" creationId="{133FE765-44D4-82A9-F753-D871B2A5FCDA}"/>
          </ac:spMkLst>
        </pc:spChg>
        <pc:spChg chg="mod">
          <ac:chgData name="Michael Richards" userId="6afda9a54147f31e" providerId="LiveId" clId="{B88ADE60-385E-426F-8D96-A986076EDA21}" dt="2025-04-11T17:11:25.005" v="4329" actId="20577"/>
          <ac:spMkLst>
            <pc:docMk/>
            <pc:sldMk cId="2750272362" sldId="262"/>
            <ac:spMk id="3" creationId="{9E887D5D-28FC-4C36-D907-071763846F1B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750272362" sldId="262"/>
            <ac:spMk id="4" creationId="{97C9C218-61AD-5B7A-C559-0C7DD67B8A28}"/>
          </ac:spMkLst>
        </pc:spChg>
      </pc:sldChg>
      <pc:sldChg chg="addSp modSp new mod ord modAnim">
        <pc:chgData name="Michael Richards" userId="6afda9a54147f31e" providerId="LiveId" clId="{B88ADE60-385E-426F-8D96-A986076EDA21}" dt="2025-04-11T09:12:53.599" v="2622" actId="1076"/>
        <pc:sldMkLst>
          <pc:docMk/>
          <pc:sldMk cId="2845638704" sldId="263"/>
        </pc:sldMkLst>
        <pc:spChg chg="mod">
          <ac:chgData name="Michael Richards" userId="6afda9a54147f31e" providerId="LiveId" clId="{B88ADE60-385E-426F-8D96-A986076EDA21}" dt="2025-04-11T08:36:15.300" v="1836" actId="20577"/>
          <ac:spMkLst>
            <pc:docMk/>
            <pc:sldMk cId="2845638704" sldId="263"/>
            <ac:spMk id="2" creationId="{A4A44C16-ADDA-E600-2009-B0A614CEAC0D}"/>
          </ac:spMkLst>
        </pc:spChg>
        <pc:spChg chg="mod">
          <ac:chgData name="Michael Richards" userId="6afda9a54147f31e" providerId="LiveId" clId="{B88ADE60-385E-426F-8D96-A986076EDA21}" dt="2025-04-11T09:03:17.411" v="2620" actId="20577"/>
          <ac:spMkLst>
            <pc:docMk/>
            <pc:sldMk cId="2845638704" sldId="263"/>
            <ac:spMk id="3" creationId="{D1AA68A9-131F-D26E-8002-A936D9AAAFA4}"/>
          </ac:spMkLst>
        </pc:spChg>
        <pc:picChg chg="add mod">
          <ac:chgData name="Michael Richards" userId="6afda9a54147f31e" providerId="LiveId" clId="{B88ADE60-385E-426F-8D96-A986076EDA21}" dt="2025-04-11T09:12:53.599" v="2622" actId="1076"/>
          <ac:picMkLst>
            <pc:docMk/>
            <pc:sldMk cId="2845638704" sldId="263"/>
            <ac:picMk id="5" creationId="{5870EEFB-31E9-A726-C86D-081E79AE8E35}"/>
          </ac:picMkLst>
        </pc:picChg>
        <pc:picChg chg="add">
          <ac:chgData name="Michael Richards" userId="6afda9a54147f31e" providerId="LiveId" clId="{B88ADE60-385E-426F-8D96-A986076EDA21}" dt="2025-04-11T08:58:34.076" v="2505"/>
          <ac:picMkLst>
            <pc:docMk/>
            <pc:sldMk cId="2845638704" sldId="263"/>
            <ac:picMk id="6" creationId="{C3C097D0-9CB2-5AEB-9A54-4DD5FE813048}"/>
          </ac:picMkLst>
        </pc:picChg>
      </pc:sldChg>
      <pc:sldChg chg="modSp new mod modAnim">
        <pc:chgData name="Michael Richards" userId="6afda9a54147f31e" providerId="LiveId" clId="{B88ADE60-385E-426F-8D96-A986076EDA21}" dt="2025-04-11T17:05:09.261" v="4223"/>
        <pc:sldMkLst>
          <pc:docMk/>
          <pc:sldMk cId="927537797" sldId="264"/>
        </pc:sldMkLst>
        <pc:spChg chg="mod">
          <ac:chgData name="Michael Richards" userId="6afda9a54147f31e" providerId="LiveId" clId="{B88ADE60-385E-426F-8D96-A986076EDA21}" dt="2025-04-11T13:37:47.341" v="2731" actId="20577"/>
          <ac:spMkLst>
            <pc:docMk/>
            <pc:sldMk cId="927537797" sldId="264"/>
            <ac:spMk id="2" creationId="{0763D0CF-4026-9E36-5813-D63D7867B008}"/>
          </ac:spMkLst>
        </pc:spChg>
        <pc:spChg chg="mod">
          <ac:chgData name="Michael Richards" userId="6afda9a54147f31e" providerId="LiveId" clId="{B88ADE60-385E-426F-8D96-A986076EDA21}" dt="2025-04-11T13:49:31.779" v="3534" actId="20577"/>
          <ac:spMkLst>
            <pc:docMk/>
            <pc:sldMk cId="927537797" sldId="264"/>
            <ac:spMk id="3" creationId="{522571AD-5BD1-BF3F-01AC-2A286CE6AFA6}"/>
          </ac:spMkLst>
        </pc:spChg>
      </pc:sldChg>
      <pc:sldChg chg="modSp new mod modAnim">
        <pc:chgData name="Michael Richards" userId="6afda9a54147f31e" providerId="LiveId" clId="{B88ADE60-385E-426F-8D96-A986076EDA21}" dt="2025-04-11T17:05:25.625" v="4225"/>
        <pc:sldMkLst>
          <pc:docMk/>
          <pc:sldMk cId="1241368815" sldId="265"/>
        </pc:sldMkLst>
        <pc:spChg chg="mod">
          <ac:chgData name="Michael Richards" userId="6afda9a54147f31e" providerId="LiveId" clId="{B88ADE60-385E-426F-8D96-A986076EDA21}" dt="2025-04-11T16:59:08.602" v="3815" actId="20577"/>
          <ac:spMkLst>
            <pc:docMk/>
            <pc:sldMk cId="1241368815" sldId="265"/>
            <ac:spMk id="2" creationId="{42336069-E46A-F4AC-2F44-7E786CBCEA52}"/>
          </ac:spMkLst>
        </pc:spChg>
        <pc:spChg chg="mod">
          <ac:chgData name="Michael Richards" userId="6afda9a54147f31e" providerId="LiveId" clId="{B88ADE60-385E-426F-8D96-A986076EDA21}" dt="2025-04-11T17:04:45.337" v="4221" actId="20577"/>
          <ac:spMkLst>
            <pc:docMk/>
            <pc:sldMk cId="1241368815" sldId="265"/>
            <ac:spMk id="3" creationId="{641ABD4E-BF43-FE0E-7756-10D184C03C99}"/>
          </ac:spMkLst>
        </pc:spChg>
      </pc:sldChg>
      <pc:sldChg chg="modSp new mod modAnim">
        <pc:chgData name="Michael Richards" userId="6afda9a54147f31e" providerId="LiveId" clId="{B88ADE60-385E-426F-8D96-A986076EDA21}" dt="2025-04-11T17:17:04.178" v="4937"/>
        <pc:sldMkLst>
          <pc:docMk/>
          <pc:sldMk cId="2246089192" sldId="266"/>
        </pc:sldMkLst>
        <pc:spChg chg="mod">
          <ac:chgData name="Michael Richards" userId="6afda9a54147f31e" providerId="LiveId" clId="{B88ADE60-385E-426F-8D96-A986076EDA21}" dt="2025-04-11T17:12:24.095" v="4395" actId="20577"/>
          <ac:spMkLst>
            <pc:docMk/>
            <pc:sldMk cId="2246089192" sldId="266"/>
            <ac:spMk id="2" creationId="{AB0E4932-4CA7-799A-FAE5-578F0A516BEB}"/>
          </ac:spMkLst>
        </pc:spChg>
        <pc:spChg chg="mod">
          <ac:chgData name="Michael Richards" userId="6afda9a54147f31e" providerId="LiveId" clId="{B88ADE60-385E-426F-8D96-A986076EDA21}" dt="2025-04-11T17:16:17.998" v="4935" actId="20577"/>
          <ac:spMkLst>
            <pc:docMk/>
            <pc:sldMk cId="2246089192" sldId="266"/>
            <ac:spMk id="3" creationId="{55C7B37F-0772-7D2C-085B-4FAB714D280B}"/>
          </ac:spMkLst>
        </pc:spChg>
      </pc:sldChg>
      <pc:sldChg chg="modSp new mod modAnim">
        <pc:chgData name="Michael Richards" userId="6afda9a54147f31e" providerId="LiveId" clId="{B88ADE60-385E-426F-8D96-A986076EDA21}" dt="2025-04-11T17:20:22.335" v="5316" actId="20577"/>
        <pc:sldMkLst>
          <pc:docMk/>
          <pc:sldMk cId="3925557811" sldId="267"/>
        </pc:sldMkLst>
        <pc:spChg chg="mod">
          <ac:chgData name="Michael Richards" userId="6afda9a54147f31e" providerId="LiveId" clId="{B88ADE60-385E-426F-8D96-A986076EDA21}" dt="2025-04-11T17:17:19.269" v="4950" actId="5793"/>
          <ac:spMkLst>
            <pc:docMk/>
            <pc:sldMk cId="3925557811" sldId="267"/>
            <ac:spMk id="2" creationId="{11170706-9EE6-5868-EE97-40F9A4551E16}"/>
          </ac:spMkLst>
        </pc:spChg>
        <pc:spChg chg="mod">
          <ac:chgData name="Michael Richards" userId="6afda9a54147f31e" providerId="LiveId" clId="{B88ADE60-385E-426F-8D96-A986076EDA21}" dt="2025-04-11T17:20:22.335" v="5316" actId="20577"/>
          <ac:spMkLst>
            <pc:docMk/>
            <pc:sldMk cId="3925557811" sldId="267"/>
            <ac:spMk id="3" creationId="{B993EACF-0716-4BC1-3A3C-9DC79A57887C}"/>
          </ac:spMkLst>
        </pc:spChg>
      </pc:sldChg>
      <pc:sldChg chg="modSp new mod">
        <pc:chgData name="Michael Richards" userId="6afda9a54147f31e" providerId="LiveId" clId="{B88ADE60-385E-426F-8D96-A986076EDA21}" dt="2025-04-11T17:20:43.804" v="5330" actId="20577"/>
        <pc:sldMkLst>
          <pc:docMk/>
          <pc:sldMk cId="4218245275" sldId="268"/>
        </pc:sldMkLst>
        <pc:spChg chg="mod">
          <ac:chgData name="Michael Richards" userId="6afda9a54147f31e" providerId="LiveId" clId="{B88ADE60-385E-426F-8D96-A986076EDA21}" dt="2025-04-11T17:20:43.804" v="5330" actId="20577"/>
          <ac:spMkLst>
            <pc:docMk/>
            <pc:sldMk cId="4218245275" sldId="268"/>
            <ac:spMk id="2" creationId="{212B2B87-4380-99F7-9807-F59C2F6F56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GB" noProof="0" dirty="0"/>
              <a:t>Assuring cross-border payments in Africa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pPr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0706-9EE6-5868-EE97-40F9A455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EACF-0716-4BC1-3A3C-9DC79A57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Proposed changes to Recommendation 16 would: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Remove the customer reference number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Require an address.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Require a date of birth, even where that was not verified.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Rely on a </a:t>
            </a:r>
            <a:r>
              <a:rPr lang="en-GB" i="1" dirty="0">
                <a:solidFill>
                  <a:srgbClr val="005A83"/>
                </a:solidFill>
              </a:rPr>
              <a:t>de minimis</a:t>
            </a:r>
            <a:r>
              <a:rPr lang="en-GB" dirty="0">
                <a:solidFill>
                  <a:srgbClr val="005A83"/>
                </a:solidFill>
              </a:rPr>
              <a:t> exemption implemented by individual jurisdictions to lighten the burden on institutions serving the poor.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B92E-B375-EB59-D2A4-A89A5D06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2B87-4380-99F7-9807-F59C2F6F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5907-2189-AF9D-B3C0-0FD94B943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60FD0-0E99-98FD-E982-C394B814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FATF Recommendation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>
                <a:solidFill>
                  <a:srgbClr val="005A83"/>
                </a:solidFill>
              </a:rPr>
              <a:t>Designed to stop the use of “wire” payments to fund: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Fraud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Money laundering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Terrorism financing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Proliferation financing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Wire payments are simply electronic payments: they don’t need to be between accounts at different institutions.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“</a:t>
            </a:r>
            <a:r>
              <a:rPr lang="en-GB" i="1" noProof="0" dirty="0">
                <a:solidFill>
                  <a:srgbClr val="005A83"/>
                </a:solidFill>
              </a:rPr>
              <a:t>Specifically, it aims to ensure that basic information on the originator and beneficiary of wire transfers is immediately available</a:t>
            </a:r>
            <a:r>
              <a:rPr lang="en-GB" noProof="0" dirty="0">
                <a:solidFill>
                  <a:srgbClr val="005A83"/>
                </a:solidFill>
              </a:rPr>
              <a:t>” to: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Law enforcement authorities – to trace funds and investigate crimes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Financial intelligence units – to analyse and publicise suspicious activity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Participants in the payment – to deny criminals and terrorists access to the payments system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It is designed to answer the question: “who is paying whom?”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Who can answer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005A83"/>
                </a:solidFill>
              </a:rPr>
              <a:t>First and foremost: the institution(s) which hold the accounts.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In a wire payment, it is safe to assume that the sending institution knows whose account it is sending from.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Regulation will ensure that a sending institution will ensure:</a:t>
            </a:r>
          </a:p>
          <a:p>
            <a:pPr lvl="2"/>
            <a:r>
              <a:rPr lang="en-GB" noProof="0" dirty="0">
                <a:solidFill>
                  <a:srgbClr val="005A83"/>
                </a:solidFill>
              </a:rPr>
              <a:t>That an account has been opened with verification of the holder’s identity.</a:t>
            </a:r>
          </a:p>
          <a:p>
            <a:pPr lvl="2"/>
            <a:r>
              <a:rPr lang="en-GB" noProof="0" dirty="0">
                <a:solidFill>
                  <a:srgbClr val="005A83"/>
                </a:solidFill>
              </a:rPr>
              <a:t>That a payment is within the rules specified for a given type of institution or account.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So the question is: how does the receiving institution find out which account to credit?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In the economies of the West, people are used to the idea of account numbers.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But if your account is with a credit union, or a mobile money system, or a Micro-Finance Initiative…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… so Mojaloop uses identifiers.</a:t>
            </a:r>
            <a:endParaRPr lang="en-GB" noProof="0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C16-ADDA-E600-2009-B0A614CE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68A9-131F-D26E-8002-A936D9AA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2144995"/>
            <a:ext cx="14854200" cy="10208932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An identifier is something that the sending party knows about the beneficiary…</a:t>
            </a:r>
          </a:p>
          <a:p>
            <a:r>
              <a:rPr lang="en-GB" dirty="0">
                <a:solidFill>
                  <a:srgbClr val="005A83"/>
                </a:solidFill>
              </a:rPr>
              <a:t>… and the beneficiary’s DFSP registers with the Mojaloop system.</a:t>
            </a:r>
          </a:p>
          <a:p>
            <a:r>
              <a:rPr lang="en-GB" dirty="0">
                <a:solidFill>
                  <a:srgbClr val="005A83"/>
                </a:solidFill>
              </a:rPr>
              <a:t>When the sending party wants to pay the beneficiary: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They look for the beneficiary using an identifier.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Mojaloop system scans the registry of identifiers.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It forwards the request to the registered DFSP.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DFSP uses the identifier to identify its customer…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… and returns the customer’s “name” as confirmation.</a:t>
            </a:r>
          </a:p>
          <a:p>
            <a:r>
              <a:rPr lang="en-GB" dirty="0">
                <a:solidFill>
                  <a:srgbClr val="005A83"/>
                </a:solidFill>
              </a:rPr>
              <a:t>The customer’s account number is never used in the payment</a:t>
            </a:r>
          </a:p>
          <a:p>
            <a:r>
              <a:rPr lang="en-GB" dirty="0">
                <a:solidFill>
                  <a:srgbClr val="005A83"/>
                </a:solidFill>
              </a:rPr>
              <a:t>FATF Recommendation 16 says that a unique transaction identifier is sufficient if an account number is not used to process the payment.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F709-415D-C4E2-219E-A609C42C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0EEFB-31E9-A726-C86D-081E79AE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538" y="2397619"/>
            <a:ext cx="9232602" cy="61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3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D0CF-4026-9E36-5813-D63D786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circle is unbroken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71AD-5BD1-BF3F-01AC-2A286CE6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The sending institution: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Warrants that its customer can legitimately make the payment (otherwise it would not issue the request).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Provides an external mechanism by which the receiving institution can identify the entity who should be credited.</a:t>
            </a:r>
          </a:p>
          <a:p>
            <a:r>
              <a:rPr lang="en-GB" dirty="0">
                <a:solidFill>
                  <a:srgbClr val="005A83"/>
                </a:solidFill>
              </a:rPr>
              <a:t>The receiving institution: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Warrants that its customer can legitimately receive the payment.</a:t>
            </a:r>
          </a:p>
          <a:p>
            <a:r>
              <a:rPr lang="en-GB" dirty="0">
                <a:solidFill>
                  <a:srgbClr val="005A83"/>
                </a:solidFill>
              </a:rPr>
              <a:t>It does this by agreeing to the terms of a payment.</a:t>
            </a:r>
          </a:p>
          <a:p>
            <a:r>
              <a:rPr lang="en-GB" dirty="0">
                <a:solidFill>
                  <a:srgbClr val="005A83"/>
                </a:solidFill>
              </a:rPr>
              <a:t>So now: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receiving institution knows that the sending institution warrants that its customer can legitimately make the payment.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sending institution knows that the receiving institution warrants that its customer can legitimately receive the payment.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Everything else is PII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2684-B0C3-132B-EB05-8F5D85E8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52B6-8629-A803-5854-8F8B33C2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Personal Identifying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F0CF-B93D-9C1E-99AE-DBD9B024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005A83"/>
                </a:solidFill>
              </a:rPr>
              <a:t>“‘Personal data’ means any information relating to an identified or identifiable natural person (‘data subject’); an identifiable natural person is one who can be identified, directly or indirectly, in particular by reference to an identifier such as a name, an identification number, location data, an online identifier or to one or more factors specific to the physical, physiological, genetic, mental, economic, cultural or social identity of that natural person.”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There must be enough information to identify a person.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We want to ensure that small, informal account-holding institutions do not need to meet the same rigorous protection standards as international banks.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We want to avoid holding personal identifying information about people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98A45-C2E1-015C-5D6F-4CCF9A38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86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6069-E46A-F4AC-2F44-7E786CB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FATF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BD4E-BF43-FE0E-7756-10D184C0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For the originator: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name.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account number, if it is used to process a payment.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Either: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Their address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Their national identity number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Their date and place of birth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A customer identification number</a:t>
            </a:r>
          </a:p>
          <a:p>
            <a:r>
              <a:rPr lang="en-GB" dirty="0">
                <a:solidFill>
                  <a:srgbClr val="005A83"/>
                </a:solidFill>
              </a:rPr>
              <a:t>For the beneficiary: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name.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account number, if it is used to process a payment.</a:t>
            </a:r>
          </a:p>
          <a:p>
            <a:r>
              <a:rPr lang="en-GB" dirty="0">
                <a:solidFill>
                  <a:srgbClr val="005A83"/>
                </a:solidFill>
              </a:rPr>
              <a:t>The definition of a customer identification number: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“</a:t>
            </a:r>
            <a:r>
              <a:rPr lang="en-GB" i="1" dirty="0">
                <a:solidFill>
                  <a:srgbClr val="005A83"/>
                </a:solidFill>
              </a:rPr>
              <a:t>a number which uniquely identifies the originator to the originating financial institution and is a different number from the unique transaction reference number referred to in paragraph 7. The customer identification number must refer to a record held by the originating financial institution which contains at least one of the following: the customer address, a national identity number, or a date and place of birth</a:t>
            </a:r>
            <a:r>
              <a:rPr lang="en-GB" dirty="0">
                <a:solidFill>
                  <a:srgbClr val="005A83"/>
                </a:solidFill>
              </a:rPr>
              <a:t>.”</a:t>
            </a:r>
          </a:p>
          <a:p>
            <a:r>
              <a:rPr lang="en-GB" dirty="0">
                <a:solidFill>
                  <a:srgbClr val="005A83"/>
                </a:solidFill>
              </a:rPr>
              <a:t>It is a reference which can subsequently be converted into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09F57-2012-5E80-D894-888C885C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E765-44D4-82A9-F753-D871B2A5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Reducing 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7D5D-28FC-4C36-D907-07176384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005A83"/>
                </a:solidFill>
              </a:rPr>
              <a:t>The more PII a system holds: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</a:t>
            </a:r>
            <a:r>
              <a:rPr lang="en-GB" noProof="0" dirty="0">
                <a:solidFill>
                  <a:srgbClr val="005A83"/>
                </a:solidFill>
              </a:rPr>
              <a:t>he more attractive it is to bad actors.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more security is required to protect it.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The trade-off: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Immediate availability of information on the parties to every transaction, against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Two-step identification where needed.</a:t>
            </a:r>
          </a:p>
          <a:p>
            <a:pPr lvl="1"/>
            <a:endParaRPr lang="en-GB" noProof="0" dirty="0">
              <a:solidFill>
                <a:srgbClr val="005A83"/>
              </a:solidFill>
            </a:endParaRPr>
          </a:p>
          <a:p>
            <a:endParaRPr lang="en-GB" noProof="0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9C218-61AD-5B7A-C559-0C7DD67B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502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4932-4CA7-799A-FAE5-578F0A51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proposal for cross-border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B37F-0772-7D2C-085B-4FAB714D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Regulators trust that their opposite numbers are properly regulating their DFSPs.</a:t>
            </a:r>
          </a:p>
          <a:p>
            <a:r>
              <a:rPr lang="en-GB" dirty="0">
                <a:solidFill>
                  <a:srgbClr val="005A83"/>
                </a:solidFill>
              </a:rPr>
              <a:t>Each DFSP participating in a payment is responsible for assessing whether its customer can legitimately make or receive a payment.</a:t>
            </a:r>
          </a:p>
          <a:p>
            <a:r>
              <a:rPr lang="en-GB" dirty="0">
                <a:solidFill>
                  <a:srgbClr val="005A83"/>
                </a:solidFill>
              </a:rPr>
              <a:t>Each payment has a globally unique identifier.</a:t>
            </a:r>
          </a:p>
          <a:p>
            <a:r>
              <a:rPr lang="en-GB" dirty="0">
                <a:solidFill>
                  <a:srgbClr val="005A83"/>
                </a:solidFill>
              </a:rPr>
              <a:t>Each payment contains a reference number for each of the parties.</a:t>
            </a:r>
          </a:p>
          <a:p>
            <a:r>
              <a:rPr lang="en-GB" dirty="0">
                <a:solidFill>
                  <a:srgbClr val="005A83"/>
                </a:solidFill>
              </a:rPr>
              <a:t>The reference number can be used by institutions with a legitimate interest to retrieve information about party from the institution which holds the party’s account.</a:t>
            </a: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7B06-EFDB-229A-C272-C062072E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3463</TotalTime>
  <Words>968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Assuring cross-border payments in Africa</vt:lpstr>
      <vt:lpstr>FATF Recommendation 16</vt:lpstr>
      <vt:lpstr>Who can answer this question?</vt:lpstr>
      <vt:lpstr>Identifiers</vt:lpstr>
      <vt:lpstr>The circle is unbroken</vt:lpstr>
      <vt:lpstr>Personal Identifying Information</vt:lpstr>
      <vt:lpstr>Current FATF recommendation</vt:lpstr>
      <vt:lpstr>Reducing PII</vt:lpstr>
      <vt:lpstr>Our proposal for cross-border payments</vt:lpstr>
      <vt:lpstr>However…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Richards</dc:creator>
  <cp:lastModifiedBy>Michael Richards</cp:lastModifiedBy>
  <cp:revision>1</cp:revision>
  <dcterms:created xsi:type="dcterms:W3CDTF">2025-04-08T16:36:48Z</dcterms:created>
  <dcterms:modified xsi:type="dcterms:W3CDTF">2025-04-11T17:20:55Z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